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84" r:id="rId10"/>
    <p:sldId id="285" r:id="rId11"/>
    <p:sldId id="296" r:id="rId12"/>
    <p:sldId id="297" r:id="rId13"/>
    <p:sldId id="298" r:id="rId14"/>
    <p:sldId id="299" r:id="rId15"/>
    <p:sldId id="289" r:id="rId16"/>
    <p:sldId id="292" r:id="rId17"/>
    <p:sldId id="300" r:id="rId18"/>
    <p:sldId id="293" r:id="rId19"/>
    <p:sldId id="290" r:id="rId20"/>
    <p:sldId id="301" r:id="rId21"/>
    <p:sldId id="294" r:id="rId22"/>
    <p:sldId id="302" r:id="rId23"/>
    <p:sldId id="295" r:id="rId24"/>
    <p:sldId id="303" r:id="rId25"/>
    <p:sldId id="286" r:id="rId26"/>
    <p:sldId id="291" r:id="rId27"/>
    <p:sldId id="287" r:id="rId28"/>
    <p:sldId id="274" r:id="rId29"/>
    <p:sldId id="275" r:id="rId30"/>
    <p:sldId id="276" r:id="rId31"/>
    <p:sldId id="277" r:id="rId32"/>
    <p:sldId id="278" r:id="rId33"/>
    <p:sldId id="279" r:id="rId34"/>
  </p:sldIdLst>
  <p:sldSz cx="9144000" cy="5143500" type="screen16x9"/>
  <p:notesSz cx="7010400" cy="9296400"/>
  <p:embeddedFontLst>
    <p:embeddedFont>
      <p:font typeface="宋体" panose="02010600030101010101" pitchFamily="2" charset="-122"/>
      <p:regular r:id="rId36"/>
    </p:embeddedFont>
    <p:embeddedFont>
      <p:font typeface="Calibri" panose="020F0502020204030204" pitchFamily="34" charset="0"/>
      <p:regular r:id="rId37"/>
      <p:bold r:id="rId38"/>
      <p:italic r:id="rId39"/>
      <p:boldItalic r:id="rId40"/>
    </p:embeddedFont>
    <p:embeddedFont>
      <p:font typeface="Helvetica Neue" panose="020005030000000200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vxp/S+pfFyKe3ZlYE1rTW1RlO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3"/>
    <p:restoredTop sz="79368" autoAdjust="0"/>
  </p:normalViewPr>
  <p:slideViewPr>
    <p:cSldViewPr snapToGrid="0">
      <p:cViewPr varScale="1">
        <p:scale>
          <a:sx n="107" d="100"/>
          <a:sy n="107" d="100"/>
        </p:scale>
        <p:origin x="1080" y="176"/>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46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Welcome to Member Quick Guide Video</a:t>
            </a:r>
            <a:endParaRPr dirty="0"/>
          </a:p>
          <a:p>
            <a:pPr marL="0" lvl="0" indent="0" algn="l" rtl="0">
              <a:lnSpc>
                <a:spcPct val="100000"/>
              </a:lnSpc>
              <a:spcBef>
                <a:spcPts val="0"/>
              </a:spcBef>
              <a:spcAft>
                <a:spcPts val="0"/>
              </a:spcAft>
              <a:buSzPts val="1400"/>
              <a:buNone/>
            </a:pPr>
            <a:r>
              <a:rPr lang="en-US" dirty="0"/>
              <a:t>In this video, we will teach you how to Navigate the Backend of Feedback Tool &amp; How to Deploy Feedback Tool to Factory</a:t>
            </a:r>
            <a:endParaRPr dirty="0"/>
          </a:p>
        </p:txBody>
      </p:sp>
    </p:spTree>
    <p:extLst>
      <p:ext uri="{BB962C8B-B14F-4D97-AF65-F5344CB8AC3E}">
        <p14:creationId xmlns:p14="http://schemas.microsoft.com/office/powerpoint/2010/main" val="1833178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t>Next, we will learn how to deploy the feedback tool to the factory</a:t>
            </a:r>
          </a:p>
        </p:txBody>
      </p:sp>
    </p:spTree>
    <p:extLst>
      <p:ext uri="{BB962C8B-B14F-4D97-AF65-F5344CB8AC3E}">
        <p14:creationId xmlns:p14="http://schemas.microsoft.com/office/powerpoint/2010/main" val="128867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70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t>There are 2 methods for member to deploy the feedback tool</a:t>
            </a:r>
          </a:p>
          <a:p>
            <a:pPr>
              <a:buClr>
                <a:schemeClr val="dk1"/>
              </a:buClr>
              <a:buSzPts val="1100"/>
              <a:buFont typeface="Arial"/>
              <a:buNone/>
            </a:pPr>
            <a:r>
              <a:rPr lang="en-US" sz="1200" u="sng" dirty="0">
                <a:solidFill>
                  <a:srgbClr val="FFFFFF"/>
                </a:solidFill>
                <a:latin typeface="Arial"/>
                <a:ea typeface="Arial"/>
                <a:cs typeface="Arial"/>
                <a:sym typeface="Arial"/>
              </a:rPr>
              <a:t>Method A</a:t>
            </a:r>
            <a:r>
              <a:rPr lang="en-US" sz="1200" dirty="0">
                <a:solidFill>
                  <a:srgbClr val="FFFFFF"/>
                </a:solidFill>
                <a:latin typeface="Arial"/>
                <a:ea typeface="Arial"/>
                <a:cs typeface="Arial"/>
                <a:sym typeface="Arial"/>
              </a:rPr>
              <a:t>: is designed for Member who have </a:t>
            </a:r>
            <a:r>
              <a:rPr lang="en-US" sz="1200" dirty="0">
                <a:solidFill>
                  <a:srgbClr val="FF0000"/>
                </a:solidFill>
                <a:latin typeface="Arial"/>
                <a:ea typeface="Arial"/>
                <a:cs typeface="Arial"/>
                <a:sym typeface="Arial"/>
              </a:rPr>
              <a:t>NOT</a:t>
            </a:r>
            <a:r>
              <a:rPr lang="en-US" sz="1200" dirty="0">
                <a:solidFill>
                  <a:srgbClr val="FFFFFF"/>
                </a:solidFill>
                <a:latin typeface="Arial"/>
                <a:ea typeface="Arial"/>
                <a:cs typeface="Arial"/>
                <a:sym typeface="Arial"/>
              </a:rPr>
              <a:t> yet pre-communicated with factory teams about the RBA feedback tool. Or don’t have the factory Feedback manager POC contact information. (preferred)</a:t>
            </a:r>
          </a:p>
          <a:p>
            <a:pPr>
              <a:buClr>
                <a:schemeClr val="dk1"/>
              </a:buClr>
              <a:buSzPts val="1100"/>
              <a:buFont typeface="Arial"/>
              <a:buNone/>
            </a:pPr>
            <a:endParaRPr lang="en-US" sz="1200" dirty="0">
              <a:solidFill>
                <a:srgbClr val="FFFFFF"/>
              </a:solidFill>
              <a:latin typeface="Arial"/>
              <a:ea typeface="Arial"/>
              <a:cs typeface="Arial"/>
              <a:sym typeface="Arial"/>
            </a:endParaRPr>
          </a:p>
          <a:p>
            <a:pPr>
              <a:buClr>
                <a:schemeClr val="dk1"/>
              </a:buClr>
              <a:buSzPts val="1100"/>
            </a:pPr>
            <a:r>
              <a:rPr lang="en-US" sz="1200" u="sng" dirty="0">
                <a:solidFill>
                  <a:srgbClr val="FFFFFF"/>
                </a:solidFill>
                <a:latin typeface="Arial"/>
                <a:ea typeface="Arial"/>
                <a:cs typeface="Arial"/>
                <a:sym typeface="Arial"/>
              </a:rPr>
              <a:t>Method B</a:t>
            </a:r>
            <a:r>
              <a:rPr lang="en-US" sz="1200" dirty="0">
                <a:solidFill>
                  <a:srgbClr val="FFFFFF"/>
                </a:solidFill>
                <a:latin typeface="Arial"/>
                <a:ea typeface="Arial"/>
                <a:cs typeface="Arial"/>
                <a:sym typeface="Arial"/>
              </a:rPr>
              <a:t>: is designed for Member who </a:t>
            </a:r>
            <a:r>
              <a:rPr lang="en-US" sz="1200" dirty="0">
                <a:solidFill>
                  <a:srgbClr val="FF0000"/>
                </a:solidFill>
                <a:latin typeface="Arial"/>
                <a:ea typeface="Arial"/>
                <a:cs typeface="Arial"/>
                <a:sym typeface="Arial"/>
              </a:rPr>
              <a:t>HAVE already </a:t>
            </a:r>
            <a:r>
              <a:rPr lang="en-US" sz="1200" dirty="0">
                <a:solidFill>
                  <a:srgbClr val="FFFFFF"/>
                </a:solidFill>
                <a:latin typeface="Arial"/>
                <a:ea typeface="Arial"/>
                <a:cs typeface="Arial"/>
                <a:sym typeface="Arial"/>
              </a:rPr>
              <a:t>communicated with factory leadership teams about the RBA feedback tool and have the Feedback manager contact information. </a:t>
            </a:r>
            <a:endParaRPr lang="en-US" sz="1200" dirty="0">
              <a:solidFill>
                <a:srgbClr val="FFFF00"/>
              </a:solidFill>
              <a:latin typeface="Arial"/>
              <a:ea typeface="Arial"/>
              <a:cs typeface="Arial"/>
              <a:sym typeface="Arial"/>
            </a:endParaRPr>
          </a:p>
          <a:p>
            <a:pPr algn="ctr">
              <a:buClr>
                <a:schemeClr val="dk1"/>
              </a:buClr>
              <a:buSzPts val="1100"/>
              <a:buFont typeface="Arial"/>
              <a:buNone/>
            </a:pPr>
            <a:r>
              <a:rPr lang="en-US" dirty="0">
                <a:solidFill>
                  <a:srgbClr val="FFFFFF"/>
                </a:solidFill>
                <a:latin typeface="Arial"/>
                <a:ea typeface="Arial"/>
                <a:cs typeface="Arial"/>
                <a:sym typeface="Arial"/>
              </a:rPr>
              <a:t> </a:t>
            </a:r>
            <a:endParaRPr dirty="0"/>
          </a:p>
        </p:txBody>
      </p:sp>
    </p:spTree>
    <p:extLst>
      <p:ext uri="{BB962C8B-B14F-4D97-AF65-F5344CB8AC3E}">
        <p14:creationId xmlns:p14="http://schemas.microsoft.com/office/powerpoint/2010/main" val="40472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First, let’s look at the </a:t>
            </a:r>
            <a:r>
              <a:rPr lang="en-US" sz="1200" dirty="0">
                <a:solidFill>
                  <a:srgbClr val="FFFFFF"/>
                </a:solidFill>
                <a:latin typeface="Arial"/>
                <a:ea typeface="Arial"/>
                <a:cs typeface="Arial"/>
                <a:sym typeface="Arial"/>
              </a:rPr>
              <a:t>Deployment method A: This is designed for Member who have </a:t>
            </a:r>
            <a:r>
              <a:rPr lang="en-US" sz="1200" dirty="0">
                <a:solidFill>
                  <a:srgbClr val="FF0000"/>
                </a:solidFill>
                <a:latin typeface="Arial"/>
                <a:ea typeface="Arial"/>
                <a:cs typeface="Arial"/>
                <a:sym typeface="Arial"/>
              </a:rPr>
              <a:t>NOT</a:t>
            </a:r>
            <a:r>
              <a:rPr lang="en-US" sz="1200" dirty="0">
                <a:solidFill>
                  <a:srgbClr val="FFFFFF"/>
                </a:solidFill>
                <a:latin typeface="Arial"/>
                <a:ea typeface="Arial"/>
                <a:cs typeface="Arial"/>
                <a:sym typeface="Arial"/>
              </a:rPr>
              <a:t> yet pre-communicated with factory teams about the RBA feedback tool. This deployment method will assist you to</a:t>
            </a:r>
            <a:r>
              <a:rPr lang="en-US" sz="1200" dirty="0">
                <a:solidFill>
                  <a:srgbClr val="FFFF00"/>
                </a:solidFill>
                <a:latin typeface="Arial"/>
                <a:ea typeface="Arial"/>
                <a:cs typeface="Arial"/>
                <a:sym typeface="Arial"/>
              </a:rPr>
              <a:t> send a formal invitation </a:t>
            </a:r>
            <a:r>
              <a:rPr lang="en-US" sz="1200" dirty="0">
                <a:solidFill>
                  <a:schemeClr val="bg1"/>
                </a:solidFill>
                <a:latin typeface="Arial"/>
                <a:ea typeface="Arial"/>
                <a:cs typeface="Arial"/>
                <a:sym typeface="Arial"/>
              </a:rPr>
              <a:t>to your factories that will include with information and background. </a:t>
            </a:r>
          </a:p>
          <a:p>
            <a:pPr algn="ctr">
              <a:buClr>
                <a:schemeClr val="dk1"/>
              </a:buClr>
              <a:buSzPts val="1100"/>
              <a:buFont typeface="Arial"/>
              <a:buNone/>
            </a:pPr>
            <a:endParaRPr lang="en-US" sz="1200" dirty="0">
              <a:solidFill>
                <a:schemeClr val="bg1"/>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200" dirty="0">
                <a:solidFill>
                  <a:srgbClr val="FFFF00"/>
                </a:solidFill>
                <a:latin typeface="Arial"/>
                <a:ea typeface="Arial"/>
                <a:cs typeface="Arial"/>
                <a:sym typeface="Arial"/>
              </a:rPr>
              <a:t>Allows for Factory to Agree or Disagree to introduce the Feedback tool, and will provide case studies to the benefits. </a:t>
            </a:r>
            <a:endParaRPr lang="en-US" sz="1200" dirty="0">
              <a:solidFill>
                <a:srgbClr val="FFFFFF"/>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200" dirty="0">
                <a:solidFill>
                  <a:srgbClr val="FFFF00"/>
                </a:solidFill>
                <a:latin typeface="Arial"/>
                <a:ea typeface="Arial"/>
                <a:cs typeface="Arial"/>
                <a:sym typeface="Arial"/>
              </a:rPr>
              <a:t>Factory team will assign Feedback manager Point of Contact for onboarding and program management</a:t>
            </a:r>
            <a:r>
              <a:rPr lang="en-US" dirty="0">
                <a:solidFill>
                  <a:srgbClr val="FFFFFF"/>
                </a:solidFill>
                <a:latin typeface="Arial"/>
                <a:ea typeface="Arial"/>
                <a:cs typeface="Arial"/>
                <a:sym typeface="Arial"/>
              </a:rPr>
              <a:t>  </a:t>
            </a:r>
            <a:endParaRPr lang="en-US" dirty="0">
              <a:latin typeface="Arial"/>
              <a:ea typeface="Arial"/>
              <a:cs typeface="Arial"/>
              <a:sym typeface="Arial"/>
            </a:endParaRPr>
          </a:p>
          <a:p>
            <a:pPr marL="0" indent="0">
              <a:buClr>
                <a:schemeClr val="dk1"/>
              </a:buClr>
              <a:buSzPts val="1100"/>
              <a:buFont typeface="Arial" panose="020B0604020202020204" pitchFamily="34" charset="0"/>
              <a:buNone/>
            </a:pPr>
            <a:endParaRPr lang="en-US" sz="1200" dirty="0">
              <a:solidFill>
                <a:srgbClr val="FFFF00"/>
              </a:solidFill>
              <a:latin typeface="Arial"/>
              <a:ea typeface="Arial"/>
              <a:cs typeface="Arial"/>
              <a:sym typeface="Arial"/>
            </a:endParaRPr>
          </a:p>
          <a:p>
            <a:pPr algn="ctr">
              <a:buClr>
                <a:schemeClr val="dk1"/>
              </a:buClr>
              <a:buSzPts val="1100"/>
              <a:buFont typeface="Arial"/>
              <a:buNone/>
            </a:pPr>
            <a:r>
              <a:rPr lang="en-US" dirty="0">
                <a:solidFill>
                  <a:srgbClr val="FFFFFF"/>
                </a:solidFill>
                <a:latin typeface="Arial"/>
                <a:ea typeface="Arial"/>
                <a:cs typeface="Arial"/>
                <a:sym typeface="Arial"/>
              </a:rPr>
              <a:t> </a:t>
            </a:r>
            <a:endParaRPr dirty="0"/>
          </a:p>
        </p:txBody>
      </p:sp>
    </p:spTree>
    <p:extLst>
      <p:ext uri="{BB962C8B-B14F-4D97-AF65-F5344CB8AC3E}">
        <p14:creationId xmlns:p14="http://schemas.microsoft.com/office/powerpoint/2010/main" val="23420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74e6bfac_0_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574e6bfac_0_10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On the left column, click on  [Deploy Feedback Tool]</a:t>
            </a:r>
            <a:endParaRPr dirty="0"/>
          </a:p>
          <a:p>
            <a:pPr marL="0" lvl="0" indent="0" algn="l" rtl="0">
              <a:lnSpc>
                <a:spcPct val="100000"/>
              </a:lnSpc>
              <a:spcBef>
                <a:spcPts val="0"/>
              </a:spcBef>
              <a:spcAft>
                <a:spcPts val="0"/>
              </a:spcAft>
              <a:buSzPts val="1400"/>
              <a:buNone/>
            </a:pPr>
            <a:r>
              <a:rPr lang="en-US" dirty="0"/>
              <a:t>This page is blank during the first log-in. As you “add factory” the list will populate with FTY names and their status. </a:t>
            </a: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Company Code:</a:t>
            </a:r>
            <a:r>
              <a:rPr lang="en-US" sz="1200" dirty="0">
                <a:solidFill>
                  <a:srgbClr val="FF0000"/>
                </a:solidFill>
              </a:rPr>
              <a:t> Code of the factory according to RBA Online</a:t>
            </a: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Owned:</a:t>
            </a:r>
            <a:r>
              <a:rPr lang="en-US" sz="1200" i="0" u="none" strike="noStrike" cap="none" dirty="0">
                <a:solidFill>
                  <a:srgbClr val="FF0000"/>
                </a:solidFill>
              </a:rPr>
              <a:t> If the Factory is </a:t>
            </a:r>
            <a:r>
              <a:rPr lang="en-US" sz="1200" dirty="0">
                <a:solidFill>
                  <a:srgbClr val="FF0000"/>
                </a:solidFill>
              </a:rPr>
              <a:t>owned by the Member or not</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RBA Online Email:</a:t>
            </a:r>
            <a:r>
              <a:rPr lang="en-US" sz="1200" dirty="0">
                <a:solidFill>
                  <a:srgbClr val="FF0000"/>
                </a:solidFill>
              </a:rPr>
              <a:t> Email of factory’s contact person. This may or may not be the email of the factory’s feedback manager.</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POC Email: </a:t>
            </a:r>
            <a:r>
              <a:rPr lang="en-US" sz="1200" dirty="0">
                <a:solidFill>
                  <a:srgbClr val="FF0000"/>
                </a:solidFill>
              </a:rPr>
              <a:t>Email of factory’s feedback manager. When the Feedback Tool is deployed to the factory, the system will send an Onboarding Email to this account</a:t>
            </a:r>
          </a:p>
        </p:txBody>
      </p:sp>
    </p:spTree>
    <p:extLst>
      <p:ext uri="{BB962C8B-B14F-4D97-AF65-F5344CB8AC3E}">
        <p14:creationId xmlns:p14="http://schemas.microsoft.com/office/powerpoint/2010/main" val="143121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74e6bfac_0_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574e6bfac_0_10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Click on </a:t>
            </a:r>
            <a:r>
              <a:rPr lang="en-US" sz="1200" b="1" dirty="0">
                <a:latin typeface="Arial"/>
                <a:ea typeface="Arial"/>
                <a:cs typeface="Arial"/>
                <a:sym typeface="Arial"/>
              </a:rPr>
              <a:t>[Add Factory] , then Select [Send Invite Email]</a:t>
            </a:r>
          </a:p>
        </p:txBody>
      </p:sp>
    </p:spTree>
    <p:extLst>
      <p:ext uri="{BB962C8B-B14F-4D97-AF65-F5344CB8AC3E}">
        <p14:creationId xmlns:p14="http://schemas.microsoft.com/office/powerpoint/2010/main" val="294153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200" dirty="0">
                <a:latin typeface="Arial"/>
                <a:ea typeface="Arial"/>
                <a:cs typeface="Arial"/>
                <a:sym typeface="Arial"/>
              </a:rPr>
              <a:t>The Invite Email will include:</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Add your company logo</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Brief introduction to the RBA Feedback Tool and the benefits</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Questionnaire for factory to provide more details and to assign a Feedback Manager POC</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Upon receiving this email, the factory will need to click on the given link &amp; complete an Assign Feedback Manager POC form. </a:t>
            </a:r>
          </a:p>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Please note that this URL only valid for 20 days. If later than 20 days, Member can send another invite to the factory again.</a:t>
            </a:r>
            <a:endParaRPr lang="en-US" sz="1200" dirty="0"/>
          </a:p>
        </p:txBody>
      </p:sp>
    </p:spTree>
    <p:extLst>
      <p:ext uri="{BB962C8B-B14F-4D97-AF65-F5344CB8AC3E}">
        <p14:creationId xmlns:p14="http://schemas.microsoft.com/office/powerpoint/2010/main" val="369933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200" b="1" dirty="0">
                <a:latin typeface="Arial"/>
                <a:ea typeface="Arial"/>
                <a:cs typeface="Arial"/>
                <a:sym typeface="Arial"/>
              </a:rPr>
              <a:t>Base on the answer of the Factory on this form, the system will send out the Feedback Tool Onboarding Email</a:t>
            </a:r>
          </a:p>
          <a:p>
            <a:pPr marL="0" lvl="0" indent="0" algn="l" rtl="0">
              <a:spcBef>
                <a:spcPts val="0"/>
              </a:spcBef>
              <a:spcAft>
                <a:spcPts val="0"/>
              </a:spcAft>
              <a:buClr>
                <a:schemeClr val="dk1"/>
              </a:buClr>
              <a:buSzPts val="1400"/>
              <a:buFont typeface="Arial"/>
              <a:buNone/>
            </a:pPr>
            <a:endParaRPr lang="en-US" sz="1200"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dirty="0">
                <a:solidFill>
                  <a:schemeClr val="tx1"/>
                </a:solidFill>
              </a:rPr>
              <a:t>Question 1. My factory will join the RBA Voice Feedback program? </a:t>
            </a:r>
            <a:endParaRPr dirty="0"/>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dirty="0">
                <a:solidFill>
                  <a:srgbClr val="FF0000"/>
                </a:solidFill>
              </a:rPr>
              <a:t>If the factory choose ‘AGREE’, </a:t>
            </a:r>
            <a:r>
              <a:rPr lang="en-US" sz="1200" dirty="0">
                <a:solidFill>
                  <a:schemeClr val="tx1"/>
                </a:solidFill>
              </a:rPr>
              <a:t>the system will </a:t>
            </a:r>
            <a:r>
              <a:rPr lang="en-US" sz="1200" b="1" dirty="0">
                <a:solidFill>
                  <a:schemeClr val="tx1"/>
                </a:solidFill>
              </a:rPr>
              <a:t>automatically</a:t>
            </a:r>
            <a:r>
              <a:rPr lang="en-US" sz="1200" dirty="0">
                <a:solidFill>
                  <a:schemeClr val="tx1"/>
                </a:solidFill>
              </a:rPr>
              <a:t> send the Onboarding Email with the account credentials to </a:t>
            </a:r>
            <a:r>
              <a:rPr lang="en-US" sz="1200" b="1" dirty="0">
                <a:solidFill>
                  <a:schemeClr val="tx1"/>
                </a:solidFill>
              </a:rPr>
              <a:t>the POC email address (see Q#3)</a:t>
            </a:r>
            <a:r>
              <a:rPr lang="en-US" sz="1200" dirty="0">
                <a:solidFill>
                  <a:schemeClr val="tx1"/>
                </a:solidFill>
              </a:rPr>
              <a:t>.</a:t>
            </a:r>
            <a:endParaRPr lang="en-US"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dirty="0">
                <a:solidFill>
                  <a:srgbClr val="FF0000"/>
                </a:solidFill>
              </a:rPr>
              <a:t>In case factory choose ‘DISAGREE’, </a:t>
            </a:r>
            <a:r>
              <a:rPr lang="en-US" sz="1200" dirty="0">
                <a:solidFill>
                  <a:schemeClr val="tx1"/>
                </a:solidFill>
              </a:rPr>
              <a:t>the system will continue to ask additional question of factory already has a tool, they type, or other reasons for not joining the program. </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dirty="0"/>
              <a:t>Progress and response tracking can be found at “Deploy Feedback tool”.</a:t>
            </a:r>
            <a:endParaRPr lang="en-US" sz="1200" dirty="0">
              <a:solidFill>
                <a:srgbClr val="FF0000"/>
              </a:solidFill>
            </a:endParaRPr>
          </a:p>
        </p:txBody>
      </p:sp>
    </p:spTree>
    <p:extLst>
      <p:ext uri="{BB962C8B-B14F-4D97-AF65-F5344CB8AC3E}">
        <p14:creationId xmlns:p14="http://schemas.microsoft.com/office/powerpoint/2010/main" val="143160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a:t>
            </a:r>
            <a:endParaRPr dirty="0"/>
          </a:p>
          <a:p>
            <a:pPr marL="0" lvl="0" indent="0" algn="l" rtl="0">
              <a:lnSpc>
                <a:spcPct val="100000"/>
              </a:lnSpc>
              <a:spcBef>
                <a:spcPts val="0"/>
              </a:spcBef>
              <a:spcAft>
                <a:spcPts val="0"/>
              </a:spcAft>
              <a:buSzPts val="1400"/>
              <a:buNone/>
            </a:pPr>
            <a:r>
              <a:rPr lang="en-US" dirty="0"/>
              <a:t>Select Product 1 – Full App QR Code or Product 2 – Single Feedback QR Code</a:t>
            </a:r>
          </a:p>
        </p:txBody>
      </p:sp>
    </p:spTree>
    <p:extLst>
      <p:ext uri="{BB962C8B-B14F-4D97-AF65-F5344CB8AC3E}">
        <p14:creationId xmlns:p14="http://schemas.microsoft.com/office/powerpoint/2010/main" val="25733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4) </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Click </a:t>
            </a:r>
            <a:r>
              <a:rPr lang="en-US" sz="1200" b="1" dirty="0">
                <a:latin typeface="Arial"/>
                <a:ea typeface="Arial"/>
                <a:cs typeface="Arial"/>
                <a:sym typeface="Arial"/>
              </a:rPr>
              <a:t>[Select Factories] </a:t>
            </a:r>
            <a:r>
              <a:rPr lang="en-US" sz="1200" b="0" dirty="0">
                <a:latin typeface="Arial"/>
                <a:ea typeface="Arial"/>
                <a:cs typeface="Arial"/>
                <a:sym typeface="Arial"/>
              </a:rPr>
              <a:t>&amp; select the factories which you would like to send invite email to by clicking on the checkbox beside the names of the factories</a:t>
            </a:r>
          </a:p>
          <a:p>
            <a:pPr marL="0" lvl="0" indent="0" algn="l" rtl="0">
              <a:lnSpc>
                <a:spcPct val="100000"/>
              </a:lnSpc>
              <a:spcBef>
                <a:spcPts val="0"/>
              </a:spcBef>
              <a:spcAft>
                <a:spcPts val="0"/>
              </a:spcAft>
              <a:buSzPts val="1400"/>
              <a:buNone/>
            </a:pPr>
            <a:endParaRPr lang="en-US" sz="1200" dirty="0">
              <a:latin typeface="Arial"/>
              <a:ea typeface="Arial"/>
              <a:cs typeface="Arial"/>
              <a:sym typeface="Arial"/>
            </a:endParaRPr>
          </a:p>
        </p:txBody>
      </p:sp>
    </p:spTree>
    <p:extLst>
      <p:ext uri="{BB962C8B-B14F-4D97-AF65-F5344CB8AC3E}">
        <p14:creationId xmlns:p14="http://schemas.microsoft.com/office/powerpoint/2010/main" val="337245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080af767a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080af767a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Before you start deploy, here are the few necessary preparations: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you will need a list of specific factory which you desire to deploy the Feedback Tool to</a:t>
            </a:r>
            <a:endParaRPr dirty="0"/>
          </a:p>
          <a:p>
            <a:pPr marL="0" lvl="0" indent="0" algn="l" rtl="0">
              <a:spcBef>
                <a:spcPts val="0"/>
              </a:spcBef>
              <a:spcAft>
                <a:spcPts val="0"/>
              </a:spcAft>
              <a:buNone/>
            </a:pPr>
            <a:r>
              <a:rPr lang="en-US" dirty="0"/>
              <a:t>Second, Please go to RBA Online and check if the factory Point of Contact &amp; their email address is correct. When you deploy tool to the factory, the system will send the Tool Onboarding Email to this address</a:t>
            </a:r>
            <a:endParaRPr dirty="0"/>
          </a:p>
          <a:p>
            <a:pPr marL="0" lvl="0" indent="0" algn="l" rtl="0">
              <a:spcBef>
                <a:spcPts val="0"/>
              </a:spcBef>
              <a:spcAft>
                <a:spcPts val="0"/>
              </a:spcAft>
              <a:buNone/>
            </a:pPr>
            <a:r>
              <a:rPr lang="en-US" dirty="0"/>
              <a:t>(show onboarding email to factory)</a:t>
            </a:r>
            <a:endParaRPr dirty="0"/>
          </a:p>
          <a:p>
            <a:pPr marL="0" lvl="0" indent="0" algn="l" rtl="0">
              <a:spcBef>
                <a:spcPts val="0"/>
              </a:spcBef>
              <a:spcAft>
                <a:spcPts val="0"/>
              </a:spcAft>
              <a:buNone/>
            </a:pPr>
            <a:r>
              <a:rPr lang="en-US" dirty="0"/>
              <a:t>Third, review deployment video at _____</a:t>
            </a:r>
            <a:endParaRPr dirty="0"/>
          </a:p>
          <a:p>
            <a:pPr marL="0" lvl="0" indent="0" algn="l" rtl="0">
              <a:spcBef>
                <a:spcPts val="0"/>
              </a:spcBef>
              <a:spcAft>
                <a:spcPts val="0"/>
              </a:spcAft>
              <a:buNone/>
            </a:pPr>
            <a:r>
              <a:rPr lang="en-US" dirty="0"/>
              <a:t>Forth, review 2 Product Options &amp; make a decision on which one you would like to deploy to factory</a:t>
            </a:r>
            <a:endParaRPr dirty="0"/>
          </a:p>
        </p:txBody>
      </p:sp>
      <p:sp>
        <p:nvSpPr>
          <p:cNvPr id="88" name="Google Shape;88;g15080af767a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25001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85b2c508b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485b2c508b_0_2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b="0" dirty="0"/>
              <a:t>(Step 5)</a:t>
            </a:r>
            <a:endParaRPr b="0" dirty="0"/>
          </a:p>
          <a:p>
            <a:pPr marL="0" lvl="0" indent="0" algn="l" rtl="0">
              <a:spcBef>
                <a:spcPts val="0"/>
              </a:spcBef>
              <a:spcAft>
                <a:spcPts val="0"/>
              </a:spcAft>
              <a:buClr>
                <a:schemeClr val="dk1"/>
              </a:buClr>
              <a:buSzPts val="1400"/>
              <a:buFont typeface="Arial"/>
              <a:buNone/>
            </a:pPr>
            <a:r>
              <a:rPr lang="en-US" b="0" dirty="0"/>
              <a:t>Click on [Upload Logo] &amp; select your company’s logo in PNG format</a:t>
            </a:r>
          </a:p>
          <a:p>
            <a:pPr marL="0" lvl="0" indent="0" algn="l" rtl="0">
              <a:spcBef>
                <a:spcPts val="0"/>
              </a:spcBef>
              <a:spcAft>
                <a:spcPts val="0"/>
              </a:spcAft>
              <a:buClr>
                <a:schemeClr val="dk1"/>
              </a:buClr>
              <a:buSzPts val="1400"/>
              <a:buFont typeface="Arial"/>
              <a:buNone/>
            </a:pPr>
            <a:r>
              <a:rPr lang="en-US" b="0" dirty="0"/>
              <a:t>Then click on [Send now] to send out invitation email to factories &amp; deploy the tool</a:t>
            </a:r>
          </a:p>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After this step, please wait for the factory to complete the Assign Feedback Manager POC form.</a:t>
            </a:r>
          </a:p>
          <a:p>
            <a:pPr>
              <a:spcBef>
                <a:spcPts val="320"/>
              </a:spcBef>
              <a:buSzPts val="1200"/>
            </a:pPr>
            <a:r>
              <a:rPr lang="en-US" dirty="0">
                <a:solidFill>
                  <a:srgbClr val="FF0000"/>
                </a:solidFill>
              </a:rPr>
              <a:t>The system will </a:t>
            </a:r>
            <a:r>
              <a:rPr lang="en-US" b="1" dirty="0">
                <a:solidFill>
                  <a:srgbClr val="FF0000"/>
                </a:solidFill>
              </a:rPr>
              <a:t>automatically</a:t>
            </a:r>
            <a:r>
              <a:rPr lang="en-US" dirty="0">
                <a:solidFill>
                  <a:srgbClr val="FF0000"/>
                </a:solidFill>
              </a:rPr>
              <a:t> send Onboarding Email to the factory who </a:t>
            </a:r>
            <a:r>
              <a:rPr lang="en-US" b="1" dirty="0">
                <a:solidFill>
                  <a:srgbClr val="FF0000"/>
                </a:solidFill>
              </a:rPr>
              <a:t>‘agreed’ </a:t>
            </a:r>
            <a:r>
              <a:rPr lang="en-US" dirty="0">
                <a:solidFill>
                  <a:srgbClr val="FF0000"/>
                </a:solidFill>
              </a:rPr>
              <a:t>in the form.</a:t>
            </a:r>
            <a:endParaRPr lang="en-US" dirty="0"/>
          </a:p>
        </p:txBody>
      </p:sp>
    </p:spTree>
    <p:extLst>
      <p:ext uri="{BB962C8B-B14F-4D97-AF65-F5344CB8AC3E}">
        <p14:creationId xmlns:p14="http://schemas.microsoft.com/office/powerpoint/2010/main" val="141190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Next, let’s look at the </a:t>
            </a:r>
            <a:r>
              <a:rPr lang="en-US" sz="1200" dirty="0">
                <a:solidFill>
                  <a:srgbClr val="FFFFFF"/>
                </a:solidFill>
                <a:latin typeface="Arial"/>
                <a:ea typeface="Arial"/>
                <a:cs typeface="Arial"/>
                <a:sym typeface="Arial"/>
              </a:rPr>
              <a:t>Deployment method 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which is for </a:t>
            </a:r>
            <a:r>
              <a:rPr lang="en-US" sz="1200" dirty="0">
                <a:solidFill>
                  <a:srgbClr val="FFFFFF"/>
                </a:solidFill>
                <a:latin typeface="Arial"/>
                <a:ea typeface="Arial"/>
                <a:cs typeface="Arial"/>
                <a:sym typeface="Arial"/>
              </a:rPr>
              <a:t>Member who have already communicated with factory leadership teams about the RBA feedback tool.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FFFFFF"/>
              </a:solidFill>
              <a:latin typeface="Arial"/>
              <a:ea typeface="Arial"/>
              <a:cs typeface="Arial"/>
              <a:sym typeface="Arial"/>
            </a:endParaRPr>
          </a:p>
          <a:p>
            <a:pPr>
              <a:buClr>
                <a:schemeClr val="dk1"/>
              </a:buClr>
              <a:buSzPts val="1100"/>
              <a:buFont typeface="Arial"/>
              <a:buNone/>
            </a:pPr>
            <a:r>
              <a:rPr lang="en-US" sz="1200" dirty="0">
                <a:solidFill>
                  <a:srgbClr val="FFFF00"/>
                </a:solidFill>
                <a:latin typeface="Arial"/>
                <a:ea typeface="Arial"/>
                <a:cs typeface="Arial"/>
                <a:sym typeface="Arial"/>
              </a:rPr>
              <a:t>Important Preparations Prior to Deployment: </a:t>
            </a:r>
          </a:p>
          <a:p>
            <a:pPr marL="457200" indent="-457200">
              <a:buClr>
                <a:schemeClr val="bg1"/>
              </a:buClr>
              <a:buSzPts val="1100"/>
              <a:buFont typeface="+mj-lt"/>
              <a:buAutoNum type="arabicParenR"/>
            </a:pPr>
            <a:r>
              <a:rPr lang="en-US" sz="1200" dirty="0">
                <a:solidFill>
                  <a:srgbClr val="FFFF00"/>
                </a:solidFill>
                <a:latin typeface="Arial"/>
                <a:ea typeface="Arial"/>
                <a:cs typeface="Arial"/>
                <a:sym typeface="Arial"/>
              </a:rPr>
              <a:t>List of factories that will join the program</a:t>
            </a:r>
            <a:endParaRPr lang="en-US" sz="1200" dirty="0">
              <a:solidFill>
                <a:srgbClr val="FFFFFF"/>
              </a:solidFill>
              <a:latin typeface="Arial"/>
              <a:ea typeface="Arial"/>
              <a:cs typeface="Arial"/>
              <a:sym typeface="Arial"/>
            </a:endParaRPr>
          </a:p>
          <a:p>
            <a:pPr marL="457200" indent="-457200">
              <a:buClr>
                <a:schemeClr val="bg1"/>
              </a:buClr>
              <a:buSzPts val="1100"/>
              <a:buFont typeface="+mj-lt"/>
              <a:buAutoNum type="arabicParenR"/>
            </a:pPr>
            <a:r>
              <a:rPr lang="en-US" sz="1200" dirty="0">
                <a:solidFill>
                  <a:srgbClr val="FFFF00"/>
                </a:solidFill>
                <a:latin typeface="Arial"/>
                <a:ea typeface="Arial"/>
                <a:cs typeface="Arial"/>
                <a:sym typeface="Arial"/>
              </a:rPr>
              <a:t>The Email address to each factory’s Feedback Manager POC. This will be important for the onboarding and ongoing feedback program formalities.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FFFF00"/>
              </a:solidFill>
              <a:latin typeface="Arial"/>
              <a:ea typeface="Arial"/>
              <a:cs typeface="Arial"/>
              <a:sym typeface="Arial"/>
            </a:endParaRPr>
          </a:p>
          <a:p>
            <a:pPr marL="0" lvl="0" indent="0" algn="l" rtl="0">
              <a:spcBef>
                <a:spcPts val="0"/>
              </a:spcBef>
              <a:spcAft>
                <a:spcPts val="0"/>
              </a:spcAft>
              <a:buSzPts val="1400"/>
              <a:buNone/>
            </a:pPr>
            <a:endParaRPr lang="en-US" dirty="0"/>
          </a:p>
        </p:txBody>
      </p:sp>
    </p:spTree>
    <p:extLst>
      <p:ext uri="{BB962C8B-B14F-4D97-AF65-F5344CB8AC3E}">
        <p14:creationId xmlns:p14="http://schemas.microsoft.com/office/powerpoint/2010/main" val="224712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Click </a:t>
            </a:r>
            <a:r>
              <a:rPr lang="en-US" b="1" dirty="0"/>
              <a:t>[Add Factory] </a:t>
            </a:r>
            <a:r>
              <a:rPr lang="en-US" dirty="0"/>
              <a:t>and</a:t>
            </a:r>
            <a:r>
              <a:rPr lang="en-US" sz="1200" dirty="0">
                <a:latin typeface="Arial"/>
                <a:ea typeface="Arial"/>
                <a:cs typeface="Arial"/>
                <a:sym typeface="Arial"/>
              </a:rPr>
              <a:t> </a:t>
            </a:r>
            <a:r>
              <a:rPr lang="en-US" sz="1200" b="1" dirty="0">
                <a:latin typeface="Arial"/>
                <a:ea typeface="Arial"/>
                <a:cs typeface="Arial"/>
                <a:sym typeface="Arial"/>
              </a:rPr>
              <a:t>[Deploy Feedback]</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then </a:t>
            </a:r>
            <a:r>
              <a:rPr lang="en-US" sz="1200" dirty="0">
                <a:latin typeface="Arial"/>
                <a:ea typeface="Arial"/>
                <a:cs typeface="Arial"/>
                <a:sym typeface="Arial"/>
              </a:rPr>
              <a:t>Select the factories where you would like to deploy the tool by clicking on the </a:t>
            </a:r>
            <a:r>
              <a:rPr lang="en-US" sz="1200" dirty="0">
                <a:solidFill>
                  <a:srgbClr val="FF0000"/>
                </a:solidFill>
                <a:latin typeface="Arial"/>
                <a:ea typeface="Arial"/>
                <a:cs typeface="Arial"/>
                <a:sym typeface="Arial"/>
              </a:rPr>
              <a:t>checkbox </a:t>
            </a:r>
            <a:r>
              <a:rPr lang="en-US" sz="1200" dirty="0">
                <a:latin typeface="Arial"/>
                <a:ea typeface="Arial"/>
                <a:cs typeface="Arial"/>
                <a:sym typeface="Arial"/>
              </a:rPr>
              <a:t>beside the names of the factories.</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030811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endParaRPr dirty="0"/>
          </a:p>
          <a:p>
            <a:pPr marL="0" lvl="0" indent="0" algn="l" rtl="0">
              <a:lnSpc>
                <a:spcPct val="100000"/>
              </a:lnSpc>
              <a:spcBef>
                <a:spcPts val="0"/>
              </a:spcBef>
              <a:spcAft>
                <a:spcPts val="0"/>
              </a:spcAft>
              <a:buSzPts val="1400"/>
              <a:buNone/>
            </a:pPr>
            <a:r>
              <a:rPr lang="en-US" sz="1200" dirty="0">
                <a:latin typeface="Arial"/>
                <a:ea typeface="Arial"/>
                <a:cs typeface="Arial"/>
                <a:sym typeface="Arial"/>
              </a:rPr>
              <a:t>Select the factories where you would like to deploy the tool by clicking on the </a:t>
            </a:r>
            <a:r>
              <a:rPr lang="en-US" sz="1200" dirty="0">
                <a:solidFill>
                  <a:srgbClr val="FF0000"/>
                </a:solidFill>
                <a:latin typeface="Arial"/>
                <a:ea typeface="Arial"/>
                <a:cs typeface="Arial"/>
                <a:sym typeface="Arial"/>
              </a:rPr>
              <a:t>checkbox </a:t>
            </a:r>
            <a:r>
              <a:rPr lang="en-US" sz="1200" dirty="0">
                <a:latin typeface="Arial"/>
                <a:ea typeface="Arial"/>
                <a:cs typeface="Arial"/>
                <a:sym typeface="Arial"/>
              </a:rPr>
              <a:t>beside the names of the factories.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Then confirm by clicking [Next]</a:t>
            </a:r>
            <a:endParaRPr dirty="0"/>
          </a:p>
        </p:txBody>
      </p:sp>
    </p:spTree>
    <p:extLst>
      <p:ext uri="{BB962C8B-B14F-4D97-AF65-F5344CB8AC3E}">
        <p14:creationId xmlns:p14="http://schemas.microsoft.com/office/powerpoint/2010/main" val="1906912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a:t>
            </a:r>
            <a:endParaRPr lang="en-US" sz="1200" dirty="0">
              <a:latin typeface="Calibri"/>
              <a:cs typeface="Calibri"/>
              <a:sym typeface="Calibri"/>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Review if the RBA Online Email is the correct email address of the Factory’s Feedback Manager </a:t>
            </a:r>
          </a:p>
          <a:p>
            <a:pPr marL="0" lvl="0" indent="0" algn="l" rtl="0">
              <a:lnSpc>
                <a:spcPct val="100000"/>
              </a:lnSpc>
              <a:spcBef>
                <a:spcPts val="0"/>
              </a:spcBef>
              <a:spcAft>
                <a:spcPts val="0"/>
              </a:spcAft>
              <a:buSzPts val="1400"/>
              <a:buNone/>
            </a:pPr>
            <a:r>
              <a:rPr lang="en-US" dirty="0"/>
              <a:t>In case this is not the email address of the factory’s feedback manager, please type in the correct email address as the POC Email so that the factory’s feedback manager can receive the feedback tool onboarding email.</a:t>
            </a:r>
          </a:p>
        </p:txBody>
      </p:sp>
    </p:spTree>
    <p:extLst>
      <p:ext uri="{BB962C8B-B14F-4D97-AF65-F5344CB8AC3E}">
        <p14:creationId xmlns:p14="http://schemas.microsoft.com/office/powerpoint/2010/main" val="2818520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4)</a:t>
            </a:r>
            <a:endParaRPr dirty="0"/>
          </a:p>
          <a:p>
            <a:pPr marL="0" lvl="0" indent="0" algn="l" rtl="0">
              <a:lnSpc>
                <a:spcPct val="100000"/>
              </a:lnSpc>
              <a:spcBef>
                <a:spcPts val="0"/>
              </a:spcBef>
              <a:spcAft>
                <a:spcPts val="0"/>
              </a:spcAft>
              <a:buSzPts val="1400"/>
              <a:buNone/>
            </a:pPr>
            <a:r>
              <a:rPr lang="en-US" dirty="0"/>
              <a:t>Select Product 1 – Full App or Product 2 – Single Feedback Tool</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Then confirm to send.</a:t>
            </a:r>
          </a:p>
          <a:p>
            <a:pPr marL="0" marR="0" lvl="0" indent="0" algn="l" rtl="0">
              <a:lnSpc>
                <a:spcPct val="100000"/>
              </a:lnSpc>
              <a:spcBef>
                <a:spcPts val="320"/>
              </a:spcBef>
              <a:spcAft>
                <a:spcPts val="0"/>
              </a:spcAft>
              <a:buClr>
                <a:srgbClr val="000000"/>
              </a:buClr>
              <a:buSzPts val="1200"/>
              <a:buFont typeface="Arial"/>
              <a:buNone/>
            </a:pPr>
            <a:r>
              <a:rPr lang="en-US" sz="1200" b="0" dirty="0">
                <a:solidFill>
                  <a:srgbClr val="FF0000"/>
                </a:solidFill>
              </a:rPr>
              <a:t>After completing this step, the system will send out the Onboarding Email to the factories.</a:t>
            </a:r>
          </a:p>
        </p:txBody>
      </p:sp>
    </p:spTree>
    <p:extLst>
      <p:ext uri="{BB962C8B-B14F-4D97-AF65-F5344CB8AC3E}">
        <p14:creationId xmlns:p14="http://schemas.microsoft.com/office/powerpoint/2010/main" val="227964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You can track FTY ‘s progress by re-visiting the </a:t>
            </a:r>
            <a:r>
              <a:rPr lang="en-US" sz="1200" b="1" dirty="0">
                <a:latin typeface="Arial"/>
                <a:ea typeface="Arial"/>
                <a:cs typeface="Arial"/>
                <a:sym typeface="Arial"/>
              </a:rPr>
              <a:t>[Deploy Feedback Tool] </a:t>
            </a:r>
            <a:r>
              <a:rPr lang="en-US" sz="1200" dirty="0">
                <a:latin typeface="Arial"/>
                <a:ea typeface="Arial"/>
                <a:cs typeface="Arial"/>
                <a:sym typeface="Arial"/>
              </a:rPr>
              <a:t>page </a:t>
            </a:r>
          </a:p>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from time to time &amp; view </a:t>
            </a:r>
            <a:r>
              <a:rPr lang="en-US" sz="1200" b="1" dirty="0">
                <a:latin typeface="Arial"/>
                <a:ea typeface="Arial"/>
                <a:cs typeface="Arial"/>
                <a:sym typeface="Arial"/>
              </a:rPr>
              <a:t>[Onboarding progress] </a:t>
            </a:r>
          </a:p>
          <a:p>
            <a:pPr>
              <a:spcBef>
                <a:spcPts val="320"/>
              </a:spcBef>
              <a:buSzPts val="1200"/>
            </a:pPr>
            <a:r>
              <a:rPr lang="en-US" sz="1200" b="1" dirty="0">
                <a:solidFill>
                  <a:srgbClr val="FF0000"/>
                </a:solidFill>
              </a:rPr>
              <a:t>Agree: </a:t>
            </a:r>
            <a:r>
              <a:rPr lang="en-US" sz="1200" dirty="0">
                <a:solidFill>
                  <a:srgbClr val="FF0000"/>
                </a:solidFill>
              </a:rPr>
              <a:t>Factory agrees to deploy Feedback tool &amp; the Onboarding Email has been sent to factory’s designated feedback manager’s email.</a:t>
            </a:r>
          </a:p>
          <a:p>
            <a:pPr>
              <a:spcBef>
                <a:spcPts val="320"/>
              </a:spcBef>
              <a:buSzPts val="1200"/>
            </a:pPr>
            <a:r>
              <a:rPr lang="en-US" sz="1200" b="1" dirty="0">
                <a:solidFill>
                  <a:srgbClr val="FF0000"/>
                </a:solidFill>
              </a:rPr>
              <a:t>Disagree: </a:t>
            </a:r>
            <a:r>
              <a:rPr lang="en-US" sz="1200" dirty="0">
                <a:solidFill>
                  <a:srgbClr val="FF0000"/>
                </a:solidFill>
              </a:rPr>
              <a:t>Factory declines to use the Feedback Tool</a:t>
            </a:r>
          </a:p>
          <a:p>
            <a:pPr>
              <a:spcBef>
                <a:spcPts val="320"/>
              </a:spcBef>
              <a:buSzPts val="1200"/>
            </a:pPr>
            <a:r>
              <a:rPr lang="en-US" sz="1200" b="1" dirty="0">
                <a:solidFill>
                  <a:srgbClr val="FF0000"/>
                </a:solidFill>
              </a:rPr>
              <a:t>In Progress: </a:t>
            </a:r>
            <a:r>
              <a:rPr lang="en-US" sz="1200" dirty="0">
                <a:solidFill>
                  <a:srgbClr val="FF0000"/>
                </a:solidFill>
              </a:rPr>
              <a:t>Factory has not accessed the link to assign the feedback manager</a:t>
            </a:r>
          </a:p>
          <a:p>
            <a:pPr>
              <a:spcBef>
                <a:spcPts val="320"/>
              </a:spcBef>
              <a:buSzPts val="1200"/>
            </a:pPr>
            <a:r>
              <a:rPr lang="en-US" sz="1200" b="1" dirty="0">
                <a:solidFill>
                  <a:srgbClr val="FF0000"/>
                </a:solidFill>
              </a:rPr>
              <a:t>Expired:  </a:t>
            </a:r>
            <a:r>
              <a:rPr lang="en-US" sz="1200" dirty="0">
                <a:solidFill>
                  <a:srgbClr val="FF0000"/>
                </a:solidFill>
              </a:rPr>
              <a:t>Factory has not accessed the link to assign the feedback manager. And It have been more 20 days since the Invite Email was sent. Therefore, the link has been expired.</a:t>
            </a:r>
          </a:p>
        </p:txBody>
      </p:sp>
    </p:spTree>
    <p:extLst>
      <p:ext uri="{BB962C8B-B14F-4D97-AF65-F5344CB8AC3E}">
        <p14:creationId xmlns:p14="http://schemas.microsoft.com/office/powerpoint/2010/main" val="126631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You can also track Factory‘s progress by re-visiting this same page of </a:t>
            </a:r>
            <a:r>
              <a:rPr lang="en-US" sz="1200" b="1" dirty="0">
                <a:latin typeface="Arial"/>
                <a:ea typeface="Arial"/>
                <a:cs typeface="Arial"/>
                <a:sym typeface="Arial"/>
              </a:rPr>
              <a:t>[Deploy Feedback Tool]</a:t>
            </a:r>
            <a:r>
              <a:rPr lang="en-US" sz="1200" dirty="0">
                <a:latin typeface="Arial"/>
                <a:ea typeface="Arial"/>
                <a:cs typeface="Arial"/>
                <a:sym typeface="Arial"/>
              </a:rPr>
              <a:t> from time to time.</a:t>
            </a:r>
          </a:p>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Here at the </a:t>
            </a:r>
            <a:r>
              <a:rPr lang="en-US" sz="1200" b="1" dirty="0">
                <a:latin typeface="Arial"/>
                <a:ea typeface="Arial"/>
                <a:cs typeface="Arial"/>
                <a:sym typeface="Arial"/>
              </a:rPr>
              <a:t>[Latest progress] </a:t>
            </a:r>
            <a:r>
              <a:rPr lang="en-US" sz="1200" b="0" dirty="0">
                <a:latin typeface="Arial"/>
                <a:ea typeface="Arial"/>
                <a:cs typeface="Arial"/>
                <a:sym typeface="Arial"/>
              </a:rPr>
              <a:t>column, there’re 4 types of status:</a:t>
            </a:r>
            <a:endParaRPr lang="en-US" sz="1200" b="1" dirty="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b="1" dirty="0"/>
              <a:t>Not started: </a:t>
            </a:r>
            <a:r>
              <a:rPr lang="en-US" dirty="0"/>
              <a:t>Member has NOT deploy feedback tool to Factory</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Account created: </a:t>
            </a:r>
            <a:r>
              <a:rPr lang="en-US" sz="1200" b="0" dirty="0">
                <a:solidFill>
                  <a:srgbClr val="FF0000"/>
                </a:solidFill>
              </a:rPr>
              <a:t>T</a:t>
            </a:r>
            <a:r>
              <a:rPr lang="en-US" sz="1200" dirty="0">
                <a:solidFill>
                  <a:srgbClr val="FF0000"/>
                </a:solidFill>
              </a:rPr>
              <a:t>he Onboarding Email has been sent to factory’s designated email address.</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Poster downloaded: </a:t>
            </a:r>
            <a:r>
              <a:rPr lang="en-US" dirty="0"/>
              <a:t>Factory has received the onboarding email &amp; downloaded the feedback poster for printing</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Logged into the backend: </a:t>
            </a:r>
            <a:r>
              <a:rPr lang="en-US" dirty="0"/>
              <a:t>Factory has completed reading the onboarding quick guide, logged into the backend &amp; start managing the feedback tool</a:t>
            </a:r>
          </a:p>
        </p:txBody>
      </p:sp>
    </p:spTree>
    <p:extLst>
      <p:ext uri="{BB962C8B-B14F-4D97-AF65-F5344CB8AC3E}">
        <p14:creationId xmlns:p14="http://schemas.microsoft.com/office/powerpoint/2010/main" val="33389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8e711784a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48e711784a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320"/>
              </a:spcBef>
              <a:spcAft>
                <a:spcPts val="0"/>
              </a:spcAft>
              <a:buClr>
                <a:srgbClr val="000000"/>
              </a:buClr>
              <a:buSzPts val="1200"/>
              <a:buFont typeface="Arial"/>
              <a:buNone/>
            </a:pPr>
            <a:r>
              <a:rPr lang="en-US" dirty="0"/>
              <a:t>Once the Factory deploys the Feedback Tool to the Employees </a:t>
            </a:r>
          </a:p>
          <a:p>
            <a:pPr marL="0" marR="0" lvl="0" indent="0" algn="l" rtl="0">
              <a:lnSpc>
                <a:spcPct val="100000"/>
              </a:lnSpc>
              <a:spcBef>
                <a:spcPts val="320"/>
              </a:spcBef>
              <a:spcAft>
                <a:spcPts val="0"/>
              </a:spcAft>
              <a:buClr>
                <a:srgbClr val="000000"/>
              </a:buClr>
              <a:buSzPts val="1200"/>
              <a:buFont typeface="Arial"/>
              <a:buNone/>
            </a:pPr>
            <a:r>
              <a:rPr lang="en-US" dirty="0"/>
              <a:t>and the Employees scan the QR Code on the Poster to use the Feedback tool, </a:t>
            </a:r>
            <a:r>
              <a:rPr lang="en-US" sz="1200" dirty="0">
                <a:solidFill>
                  <a:schemeClr val="tx1"/>
                </a:solidFill>
              </a:rPr>
              <a:t>the Backend system will analyze the total number of feedback received and generate the Analysis Report for the Member.</a:t>
            </a:r>
          </a:p>
        </p:txBody>
      </p:sp>
    </p:spTree>
    <p:extLst>
      <p:ext uri="{BB962C8B-B14F-4D97-AF65-F5344CB8AC3E}">
        <p14:creationId xmlns:p14="http://schemas.microsoft.com/office/powerpoint/2010/main" val="892843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8e711784a_0_3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rPr>
              <a:t>Here’s how Member can view Report: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u="none" strike="noStrike" cap="none" dirty="0">
                <a:solidFill>
                  <a:schemeClr val="lt1"/>
                </a:solidFill>
              </a:rPr>
              <a:t>Please login to the Member Backend, go to the </a:t>
            </a:r>
            <a:r>
              <a:rPr lang="en-US" sz="1200" b="1" i="0" u="none" strike="noStrike" cap="none" dirty="0">
                <a:solidFill>
                  <a:schemeClr val="lt1"/>
                </a:solidFill>
              </a:rPr>
              <a:t>Feedback Tool </a:t>
            </a:r>
            <a:r>
              <a:rPr lang="en-US" sz="1200" b="0" i="0" u="none" strike="noStrike" cap="none" dirty="0">
                <a:solidFill>
                  <a:schemeClr val="lt1"/>
                </a:solidFill>
              </a:rPr>
              <a:t>management page</a:t>
            </a:r>
            <a:r>
              <a:rPr lang="en-US" sz="1200" i="0" u="none" strike="noStrike" cap="none" dirty="0">
                <a:solidFill>
                  <a:schemeClr val="lt1"/>
                </a:solidFill>
              </a:rPr>
              <a:t>, on the left panel, click on </a:t>
            </a:r>
            <a:r>
              <a:rPr lang="en-US" sz="1200" b="1" i="0" u="none" strike="noStrike" cap="none" dirty="0">
                <a:solidFill>
                  <a:schemeClr val="lt1"/>
                </a:solidFill>
              </a:rPr>
              <a:t>[Member Overview]</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the left panel, click on [Member Overview].</a:t>
            </a:r>
            <a:endParaRPr dirty="0"/>
          </a:p>
          <a:p>
            <a:pPr marL="0" lvl="0" indent="0" algn="l" rtl="0">
              <a:spcBef>
                <a:spcPts val="0"/>
              </a:spcBef>
              <a:spcAft>
                <a:spcPts val="0"/>
              </a:spcAft>
              <a:buNone/>
            </a:pPr>
            <a:r>
              <a:rPr lang="en-US" dirty="0"/>
              <a:t>Here</a:t>
            </a:r>
            <a:r>
              <a:rPr lang="en-US"/>
              <a:t>, Member can view the total number of feedbacks submitted by the employees from the Member’s Chain Supply Factories</a:t>
            </a:r>
            <a:endParaRPr dirty="0"/>
          </a:p>
        </p:txBody>
      </p:sp>
      <p:sp>
        <p:nvSpPr>
          <p:cNvPr id="357" name="Google Shape;357;g148e711784a_0_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86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080af767a_5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080af767a_5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Depending on Member’s decision to either deploy Product 1 or 2, </a:t>
            </a:r>
            <a:endParaRPr dirty="0"/>
          </a:p>
          <a:p>
            <a:pPr marL="0" lvl="0" indent="0" algn="l" rtl="0">
              <a:lnSpc>
                <a:spcPct val="100000"/>
              </a:lnSpc>
              <a:spcBef>
                <a:spcPts val="0"/>
              </a:spcBef>
              <a:spcAft>
                <a:spcPts val="0"/>
              </a:spcAft>
              <a:buSzPts val="1400"/>
              <a:buNone/>
            </a:pPr>
            <a:r>
              <a:rPr lang="en-US" dirty="0"/>
              <a:t>the Factory will receive a QR Code with the corresponding product option</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85273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8e711784a_0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You can choose to view a specific report by selecting Name of factory, Country and Period of time.</a:t>
            </a:r>
            <a:endParaRPr dirty="0"/>
          </a:p>
          <a:p>
            <a:pPr marL="0" lvl="0" indent="0" algn="l" rtl="0">
              <a:spcBef>
                <a:spcPts val="0"/>
              </a:spcBef>
              <a:spcAft>
                <a:spcPts val="0"/>
              </a:spcAft>
              <a:buClr>
                <a:schemeClr val="dk1"/>
              </a:buClr>
              <a:buSzPts val="1100"/>
              <a:buFont typeface="Arial"/>
              <a:buNone/>
            </a:pPr>
            <a:r>
              <a:rPr lang="en-US" dirty="0"/>
              <a:t>This report can be viewed as many times as you want and anytime</a:t>
            </a:r>
            <a:endParaRPr dirty="0"/>
          </a:p>
          <a:p>
            <a:pPr marL="0" lvl="0" indent="0" algn="l" rtl="0">
              <a:spcBef>
                <a:spcPts val="0"/>
              </a:spcBef>
              <a:spcAft>
                <a:spcPts val="0"/>
              </a:spcAft>
              <a:buNone/>
            </a:pPr>
            <a:endParaRPr dirty="0"/>
          </a:p>
        </p:txBody>
      </p:sp>
      <p:sp>
        <p:nvSpPr>
          <p:cNvPr id="370" name="Google Shape;370;g148e711784a_0_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795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48e711784a_0_6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t>If this is the first time you have seen this report, here are some description of terms to help you understand how to read this report. You can pause this video here to take a closer look.</a:t>
            </a:r>
            <a:endParaRPr dirty="0"/>
          </a:p>
          <a:p>
            <a:pPr marL="0" lvl="0" indent="0" algn="l" rtl="0">
              <a:spcBef>
                <a:spcPts val="0"/>
              </a:spcBef>
              <a:spcAft>
                <a:spcPts val="0"/>
              </a:spcAft>
              <a:buClr>
                <a:schemeClr val="dk1"/>
              </a:buClr>
              <a:buSzPts val="1400"/>
              <a:buFont typeface="Arial"/>
              <a:buNone/>
            </a:pPr>
            <a:endParaRPr dirty="0"/>
          </a:p>
        </p:txBody>
      </p:sp>
      <p:sp>
        <p:nvSpPr>
          <p:cNvPr id="386" name="Google Shape;386;g148e711784a_0_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349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48e711784a_0_7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97" name="Google Shape;397;g148e711784a_0_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276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8e711784a_0_8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And that is all for this video. Thank you for watching.</a:t>
            </a:r>
            <a:endParaRPr/>
          </a:p>
        </p:txBody>
      </p:sp>
      <p:sp>
        <p:nvSpPr>
          <p:cNvPr id="408" name="Google Shape;408;g148e711784a_0_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05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080af767a_5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5080af767a_5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Product 1: Full App</a:t>
            </a:r>
            <a:endParaRPr dirty="0">
              <a:latin typeface="Arial"/>
              <a:ea typeface="Arial"/>
              <a:cs typeface="Arial"/>
              <a:sym typeface="Arial"/>
            </a:endParaRPr>
          </a:p>
          <a:p>
            <a:pPr marL="0" lvl="0" indent="0" algn="l" rtl="0">
              <a:spcBef>
                <a:spcPts val="320"/>
              </a:spcBef>
              <a:spcAft>
                <a:spcPts val="0"/>
              </a:spcAft>
              <a:buSzPts val="1100"/>
              <a:buNone/>
            </a:pPr>
            <a:r>
              <a:rPr lang="en-US" sz="1100" dirty="0">
                <a:solidFill>
                  <a:srgbClr val="FF0000"/>
                </a:solidFill>
                <a:latin typeface="Arial"/>
                <a:ea typeface="Arial"/>
                <a:cs typeface="Arial"/>
                <a:sym typeface="Arial"/>
              </a:rPr>
              <a:t>Allows worker to install the </a:t>
            </a:r>
            <a:r>
              <a:rPr lang="en-US" sz="1100" b="1" dirty="0">
                <a:solidFill>
                  <a:srgbClr val="FF0000"/>
                </a:solidFill>
                <a:latin typeface="Arial"/>
                <a:ea typeface="Arial"/>
                <a:cs typeface="Arial"/>
                <a:sym typeface="Arial"/>
              </a:rPr>
              <a:t>RBA Voices App </a:t>
            </a:r>
            <a:r>
              <a:rPr lang="en-US" sz="1100" dirty="0">
                <a:solidFill>
                  <a:srgbClr val="FF0000"/>
                </a:solidFill>
                <a:latin typeface="Arial"/>
                <a:ea typeface="Arial"/>
                <a:cs typeface="Arial"/>
                <a:sym typeface="Arial"/>
              </a:rPr>
              <a:t>and enjoy the fully integrated</a:t>
            </a:r>
            <a:r>
              <a:rPr lang="en-US" sz="1100" b="1" dirty="0">
                <a:solidFill>
                  <a:srgbClr val="FF0000"/>
                </a:solidFill>
                <a:latin typeface="Arial"/>
                <a:ea typeface="Arial"/>
                <a:cs typeface="Arial"/>
                <a:sym typeface="Arial"/>
              </a:rPr>
              <a:t>: </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Feedback Tool</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Survey Tool, </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and</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Worker Learning Academy</a:t>
            </a:r>
            <a:endParaRPr sz="1100" b="1" dirty="0">
              <a:solidFill>
                <a:srgbClr val="FF0000"/>
              </a:solidFill>
              <a:latin typeface="Arial"/>
              <a:ea typeface="Arial"/>
              <a:cs typeface="Arial"/>
              <a:sym typeface="Arial"/>
            </a:endParaRPr>
          </a:p>
          <a:p>
            <a:pPr marL="0" lvl="0" indent="0" algn="l" rtl="0">
              <a:spcBef>
                <a:spcPts val="0"/>
              </a:spcBef>
              <a:spcAft>
                <a:spcPts val="0"/>
              </a:spcAft>
              <a:buSzPts val="1100"/>
              <a:buNone/>
            </a:pPr>
            <a:r>
              <a:rPr lang="en-US" sz="1400" dirty="0">
                <a:latin typeface="Arial"/>
                <a:ea typeface="Arial"/>
                <a:cs typeface="Arial"/>
                <a:sym typeface="Arial"/>
              </a:rPr>
              <a:t>This option is highly recommended for locations with larger worker populations and suppliers that have mature, digitized HR departments</a:t>
            </a:r>
            <a:endParaRPr sz="1400" dirty="0">
              <a:latin typeface="Arial"/>
              <a:ea typeface="Arial"/>
              <a:cs typeface="Arial"/>
              <a:sym typeface="Arial"/>
            </a:endParaRPr>
          </a:p>
          <a:p>
            <a:pPr marL="0" lvl="0" indent="0" algn="l" rtl="0">
              <a:spcBef>
                <a:spcPts val="320"/>
              </a:spcBef>
              <a:spcAft>
                <a:spcPts val="0"/>
              </a:spcAft>
              <a:buNone/>
            </a:pPr>
            <a:r>
              <a:rPr lang="en-US" sz="1100" b="1" dirty="0">
                <a:solidFill>
                  <a:srgbClr val="FF0000"/>
                </a:solidFill>
                <a:latin typeface="Arial"/>
                <a:ea typeface="Arial"/>
                <a:cs typeface="Arial"/>
                <a:sym typeface="Arial"/>
              </a:rPr>
              <a:t>Its Key Value are</a:t>
            </a:r>
            <a:endParaRPr sz="1100" b="1" dirty="0">
              <a:solidFill>
                <a:srgbClr val="FF0000"/>
              </a:solidFill>
              <a:latin typeface="Arial"/>
              <a:ea typeface="Arial"/>
              <a:cs typeface="Arial"/>
              <a:sym typeface="Arial"/>
            </a:endParaRPr>
          </a:p>
          <a:p>
            <a:pPr marL="457200" lvl="0" indent="-298450" algn="l" rtl="0">
              <a:spcBef>
                <a:spcPts val="320"/>
              </a:spcBef>
              <a:spcAft>
                <a:spcPts val="0"/>
              </a:spcAft>
              <a:buClr>
                <a:srgbClr val="FF0000"/>
              </a:buClr>
              <a:buSzPts val="1100"/>
              <a:buChar char="●"/>
            </a:pPr>
            <a:r>
              <a:rPr lang="en-US" sz="1100" dirty="0">
                <a:solidFill>
                  <a:srgbClr val="FF0000"/>
                </a:solidFill>
                <a:latin typeface="Arial"/>
                <a:ea typeface="Arial"/>
                <a:cs typeface="Arial"/>
                <a:sym typeface="Arial"/>
              </a:rPr>
              <a:t>Multiple features</a:t>
            </a:r>
            <a:endParaRPr sz="1700" dirty="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Easy sign in / sign up using </a:t>
            </a:r>
            <a:r>
              <a:rPr lang="en-US" sz="1100" dirty="0" err="1">
                <a:solidFill>
                  <a:srgbClr val="FF0000"/>
                </a:solidFill>
                <a:latin typeface="Arial"/>
                <a:ea typeface="Arial"/>
                <a:cs typeface="Arial"/>
                <a:sym typeface="Arial"/>
              </a:rPr>
              <a:t>employeeID</a:t>
            </a:r>
            <a:r>
              <a:rPr lang="en-US" sz="1100" dirty="0">
                <a:solidFill>
                  <a:srgbClr val="FF0000"/>
                </a:solidFill>
                <a:latin typeface="Arial"/>
                <a:ea typeface="Arial"/>
                <a:cs typeface="Arial"/>
                <a:sym typeface="Arial"/>
              </a:rPr>
              <a:t> or cellphone number</a:t>
            </a:r>
            <a:endParaRPr sz="1700" dirty="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Quick &amp; easy checking of Feedback status &amp; viewing of factory response</a:t>
            </a:r>
            <a:endParaRPr sz="1400" dirty="0">
              <a:latin typeface="Arial"/>
              <a:ea typeface="Arial"/>
              <a:cs typeface="Arial"/>
              <a:sym typeface="Arial"/>
            </a:endParaRPr>
          </a:p>
        </p:txBody>
      </p:sp>
    </p:spTree>
    <p:extLst>
      <p:ext uri="{BB962C8B-B14F-4D97-AF65-F5344CB8AC3E}">
        <p14:creationId xmlns:p14="http://schemas.microsoft.com/office/powerpoint/2010/main" val="385747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080af767a_5_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5080af767a_5_3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latin typeface="Arial"/>
                <a:ea typeface="Arial"/>
                <a:cs typeface="Arial"/>
                <a:sym typeface="Arial"/>
              </a:rPr>
              <a:t>Product 1: Single Feedback Tool</a:t>
            </a:r>
            <a:endParaRPr dirty="0">
              <a:latin typeface="Arial"/>
              <a:ea typeface="Arial"/>
              <a:cs typeface="Arial"/>
              <a:sym typeface="Arial"/>
            </a:endParaRPr>
          </a:p>
          <a:p>
            <a:pPr marL="0" lvl="0" indent="0" algn="l" rtl="0">
              <a:spcBef>
                <a:spcPts val="320"/>
              </a:spcBef>
              <a:spcAft>
                <a:spcPts val="0"/>
              </a:spcAft>
              <a:buSzPts val="1100"/>
              <a:buNone/>
            </a:pPr>
            <a:r>
              <a:rPr lang="en-US" sz="1100" dirty="0">
                <a:solidFill>
                  <a:srgbClr val="FF0000"/>
                </a:solidFill>
                <a:latin typeface="Arial"/>
                <a:ea typeface="Arial"/>
                <a:cs typeface="Arial"/>
                <a:sym typeface="Arial"/>
              </a:rPr>
              <a:t>Allow worker to have quick access to a webpage, which only include the Feedback Tool</a:t>
            </a:r>
            <a:endParaRPr sz="1100" b="1" dirty="0">
              <a:solidFill>
                <a:srgbClr val="FF0000"/>
              </a:solidFill>
              <a:latin typeface="Arial"/>
              <a:ea typeface="Arial"/>
              <a:cs typeface="Arial"/>
              <a:sym typeface="Arial"/>
            </a:endParaRPr>
          </a:p>
          <a:p>
            <a:pPr marL="0" lvl="0" indent="0" algn="l" rtl="0">
              <a:spcBef>
                <a:spcPts val="0"/>
              </a:spcBef>
              <a:spcAft>
                <a:spcPts val="0"/>
              </a:spcAft>
              <a:buSzPts val="1100"/>
              <a:buNone/>
            </a:pPr>
            <a:r>
              <a:rPr lang="en-US" sz="1400" dirty="0">
                <a:latin typeface="Arial"/>
                <a:ea typeface="Arial"/>
                <a:cs typeface="Arial"/>
                <a:sym typeface="Arial"/>
              </a:rPr>
              <a:t>This single function QR code is recommended for use in locations that do not have the capacity to add learning or survey content</a:t>
            </a:r>
            <a:endParaRPr sz="1400" dirty="0">
              <a:latin typeface="Arial"/>
              <a:ea typeface="Arial"/>
              <a:cs typeface="Arial"/>
              <a:sym typeface="Arial"/>
            </a:endParaRPr>
          </a:p>
          <a:p>
            <a:pPr marL="0" lvl="0" indent="0" algn="l" rtl="0">
              <a:spcBef>
                <a:spcPts val="320"/>
              </a:spcBef>
              <a:spcAft>
                <a:spcPts val="0"/>
              </a:spcAft>
              <a:buNone/>
            </a:pPr>
            <a:r>
              <a:rPr lang="en-US" sz="1100" b="1" dirty="0">
                <a:solidFill>
                  <a:srgbClr val="FF0000"/>
                </a:solidFill>
                <a:latin typeface="Arial"/>
                <a:ea typeface="Arial"/>
                <a:cs typeface="Arial"/>
                <a:sym typeface="Arial"/>
              </a:rPr>
              <a:t>Its Key Values are:</a:t>
            </a:r>
            <a:endParaRPr sz="1100" b="1" dirty="0">
              <a:solidFill>
                <a:srgbClr val="FF0000"/>
              </a:solidFill>
              <a:latin typeface="Arial"/>
              <a:ea typeface="Arial"/>
              <a:cs typeface="Arial"/>
              <a:sym typeface="Arial"/>
            </a:endParaRPr>
          </a:p>
          <a:p>
            <a:pPr marL="457200" lvl="0" indent="-298450" algn="l" rtl="0">
              <a:spcBef>
                <a:spcPts val="320"/>
              </a:spcBef>
              <a:spcAft>
                <a:spcPts val="0"/>
              </a:spcAft>
              <a:buClr>
                <a:srgbClr val="FF0000"/>
              </a:buClr>
              <a:buSzPts val="1100"/>
              <a:buChar char="●"/>
            </a:pPr>
            <a:r>
              <a:rPr lang="en-US" sz="1100" dirty="0">
                <a:solidFill>
                  <a:srgbClr val="FF0000"/>
                </a:solidFill>
                <a:latin typeface="Arial"/>
                <a:ea typeface="Arial"/>
                <a:cs typeface="Arial"/>
                <a:sym typeface="Arial"/>
              </a:rPr>
              <a:t>No app installation is required</a:t>
            </a:r>
            <a:endParaRPr sz="1100" dirty="0">
              <a:solidFill>
                <a:srgbClr val="FF0000"/>
              </a:solidFill>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Quick &amp; easy Feedback submission</a:t>
            </a:r>
            <a:endParaRPr sz="1100" dirty="0">
              <a:solidFill>
                <a:srgbClr val="FF0000"/>
              </a:solidFill>
              <a:latin typeface="Arial"/>
              <a:ea typeface="Arial"/>
              <a:cs typeface="Arial"/>
              <a:sym typeface="Arial"/>
            </a:endParaRPr>
          </a:p>
          <a:p>
            <a:pPr marL="0" lvl="0" indent="0" algn="l" rtl="0">
              <a:spcBef>
                <a:spcPts val="320"/>
              </a:spcBef>
              <a:spcAft>
                <a:spcPts val="0"/>
              </a:spcAft>
              <a:buNone/>
            </a:pPr>
            <a:r>
              <a:rPr lang="en-US" sz="1100" dirty="0">
                <a:solidFill>
                  <a:srgbClr val="FF0000"/>
                </a:solidFill>
                <a:latin typeface="Arial"/>
                <a:ea typeface="Arial"/>
                <a:cs typeface="Arial"/>
                <a:sym typeface="Arial"/>
              </a:rPr>
              <a:t>However, it will require worker to provide phone number in order for worker to receive SMS notification whenever the factory response</a:t>
            </a:r>
            <a:endParaRPr sz="1100" dirty="0">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365090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080af767a_5_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5080af767a_5_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As you have completed the necessary preparation, let’s access to the Feedback Tool Backend</a:t>
            </a:r>
            <a:endParaRPr/>
          </a:p>
        </p:txBody>
      </p:sp>
    </p:spTree>
    <p:extLst>
      <p:ext uri="{BB962C8B-B14F-4D97-AF65-F5344CB8AC3E}">
        <p14:creationId xmlns:p14="http://schemas.microsoft.com/office/powerpoint/2010/main" val="418657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574e6bfa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4574e6bfac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Login to the Backend.</a:t>
            </a:r>
            <a:endParaRPr dirty="0"/>
          </a:p>
          <a:p>
            <a:pPr marL="0" lvl="0" indent="0" algn="l" rtl="0">
              <a:lnSpc>
                <a:spcPct val="100000"/>
              </a:lnSpc>
              <a:spcBef>
                <a:spcPts val="0"/>
              </a:spcBef>
              <a:spcAft>
                <a:spcPts val="0"/>
              </a:spcAft>
              <a:buSzPts val="1400"/>
              <a:buNone/>
            </a:pPr>
            <a:r>
              <a:rPr lang="en-US" dirty="0"/>
              <a:t>On the Onboarding Email, you will receive the Login Credentials. This is the login account to the Backend - a website which allows you to manage this tool. </a:t>
            </a:r>
            <a:endParaRPr dirty="0"/>
          </a:p>
          <a:p>
            <a:pPr marL="0" lvl="0" indent="0" algn="l" rtl="0">
              <a:lnSpc>
                <a:spcPct val="100000"/>
              </a:lnSpc>
              <a:spcBef>
                <a:spcPts val="0"/>
              </a:spcBef>
              <a:spcAft>
                <a:spcPts val="0"/>
              </a:spcAft>
              <a:buSzPts val="1400"/>
              <a:buNone/>
            </a:pPr>
            <a:r>
              <a:rPr lang="en-US" dirty="0"/>
              <a:t>(show a sample of Onboarding email for Member, point to the Login credentials)</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URL Link to access this Backend can be found at the last step on the Onboarding Quick Guide. </a:t>
            </a:r>
          </a:p>
          <a:p>
            <a:pPr marL="0" lvl="0" indent="0" algn="l" rtl="0">
              <a:lnSpc>
                <a:spcPct val="100000"/>
              </a:lnSpc>
              <a:spcBef>
                <a:spcPts val="0"/>
              </a:spcBef>
              <a:spcAft>
                <a:spcPts val="0"/>
              </a:spcAft>
              <a:buSzPts val="1400"/>
              <a:buNone/>
            </a:pPr>
            <a:r>
              <a:rPr lang="en-US" dirty="0"/>
              <a:t>(show the last step of Onboarding Quick Guide, point to the Backend URL link)</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What you’ll need to do is click on the Backend URL link, then enter your Username &amp; Password.</a:t>
            </a:r>
            <a:endParaRPr dirty="0"/>
          </a:p>
          <a:p>
            <a:pPr marL="0" lvl="0" indent="0" algn="l" rtl="0">
              <a:lnSpc>
                <a:spcPct val="100000"/>
              </a:lnSpc>
              <a:spcBef>
                <a:spcPts val="0"/>
              </a:spcBef>
              <a:spcAft>
                <a:spcPts val="0"/>
              </a:spcAft>
              <a:buSzPts val="1400"/>
              <a:buNone/>
            </a:pPr>
            <a:r>
              <a:rPr lang="en-US" dirty="0"/>
              <a:t>Click on [Log in]</a:t>
            </a:r>
            <a:endParaRPr dirty="0"/>
          </a:p>
          <a:p>
            <a:pPr marL="0" lvl="0" indent="0" algn="l" rtl="0">
              <a:lnSpc>
                <a:spcPct val="100000"/>
              </a:lnSpc>
              <a:spcBef>
                <a:spcPts val="0"/>
              </a:spcBef>
              <a:spcAft>
                <a:spcPts val="0"/>
              </a:spcAft>
              <a:buSzPts val="1400"/>
              <a:buNone/>
            </a:pPr>
            <a:r>
              <a:rPr lang="en-US" dirty="0"/>
              <a:t>(show login page of Backend)</a:t>
            </a:r>
            <a:endParaRPr dirty="0"/>
          </a:p>
        </p:txBody>
      </p:sp>
    </p:spTree>
    <p:extLst>
      <p:ext uri="{BB962C8B-B14F-4D97-AF65-F5344CB8AC3E}">
        <p14:creationId xmlns:p14="http://schemas.microsoft.com/office/powerpoint/2010/main" val="415335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574e6bfac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4574e6bfac_1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Here on this page, if you wish to view the backend in another language, please click on this icon on the top right of the screen.</a:t>
            </a:r>
            <a:endParaRPr dirty="0"/>
          </a:p>
          <a:p>
            <a:pPr marL="0" lvl="0" indent="0" algn="l" rtl="0">
              <a:lnSpc>
                <a:spcPct val="100000"/>
              </a:lnSpc>
              <a:spcBef>
                <a:spcPts val="0"/>
              </a:spcBef>
              <a:spcAft>
                <a:spcPts val="0"/>
              </a:spcAft>
              <a:buSzPts val="1400"/>
              <a:buNone/>
            </a:pPr>
            <a:r>
              <a:rPr lang="en-US" dirty="0"/>
              <a:t>Current available languages are Simplified Chinese, English, Vietnamese, Bahasa Indonesia, Spanish</a:t>
            </a:r>
            <a:endParaRPr dirty="0"/>
          </a:p>
          <a:p>
            <a:pPr marL="0" lvl="0" indent="0" algn="l" rtl="0">
              <a:lnSpc>
                <a:spcPct val="100000"/>
              </a:lnSpc>
              <a:spcBef>
                <a:spcPts val="0"/>
              </a:spcBef>
              <a:spcAft>
                <a:spcPts val="0"/>
              </a:spcAft>
              <a:buSzPts val="1400"/>
              <a:buNone/>
            </a:pPr>
            <a:r>
              <a:rPr lang="en-US" dirty="0"/>
              <a:t>(point to the icon &amp; language choices)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Next, at the [Feedback] section, click [Get Started]</a:t>
            </a:r>
            <a:endParaRPr dirty="0"/>
          </a:p>
        </p:txBody>
      </p:sp>
    </p:spTree>
    <p:extLst>
      <p:ext uri="{BB962C8B-B14F-4D97-AF65-F5344CB8AC3E}">
        <p14:creationId xmlns:p14="http://schemas.microsoft.com/office/powerpoint/2010/main" val="232192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574e6bfac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574e6bfac_0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Start from </a:t>
            </a:r>
            <a:r>
              <a:rPr lang="en-US" b="1" dirty="0">
                <a:latin typeface="Arial"/>
                <a:ea typeface="Arial"/>
                <a:cs typeface="Arial"/>
                <a:sym typeface="Arial"/>
              </a:rPr>
              <a:t>3:10’ </a:t>
            </a:r>
            <a:r>
              <a:rPr lang="en-US" dirty="0">
                <a:latin typeface="Arial"/>
                <a:ea typeface="Arial"/>
                <a:cs typeface="Arial"/>
                <a:sym typeface="Arial"/>
              </a:rPr>
              <a:t>of the video</a:t>
            </a:r>
          </a:p>
          <a:p>
            <a:pPr marL="0" lvl="0" indent="0" algn="l" rtl="0">
              <a:lnSpc>
                <a:spcPct val="100000"/>
              </a:lnSpc>
              <a:spcBef>
                <a:spcPts val="0"/>
              </a:spcBef>
              <a:spcAft>
                <a:spcPts val="0"/>
              </a:spcAft>
              <a:buSzPts val="1400"/>
              <a:buNone/>
            </a:pPr>
            <a:r>
              <a:rPr lang="en-US" dirty="0">
                <a:latin typeface="Arial"/>
                <a:ea typeface="Arial"/>
                <a:cs typeface="Arial"/>
                <a:sym typeface="Arial"/>
              </a:rPr>
              <a:t>On the left column, you will find multiple features related to the Feedback Tool</a:t>
            </a:r>
            <a:endParaRPr dirty="0">
              <a:latin typeface="Arial"/>
              <a:ea typeface="Arial"/>
              <a:cs typeface="Arial"/>
              <a:sym typeface="Arial"/>
            </a:endParaRP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dirty="0">
                <a:latin typeface="Arial"/>
                <a:ea typeface="Arial"/>
                <a:cs typeface="Arial"/>
                <a:sym typeface="Arial"/>
              </a:rPr>
              <a:t>(click on each tab)</a:t>
            </a:r>
            <a:r>
              <a:rPr lang="en-US" sz="1200" b="1" i="0" u="none" strike="noStrike" cap="none" dirty="0">
                <a:solidFill>
                  <a:srgbClr val="FF0000"/>
                </a:solidFill>
              </a:rPr>
              <a:t> </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Deploy Feedback Tool: Where you can deploy the Feedback tool to specific factories.</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Feedback Mgt: Details of the Feedback submitted by workers in your factory. </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Low Ratings: Details of low-rated Feedback. This measures worker satisfaction after receiving Feedback from the factory.</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Export Data: Where you download the details of feedback</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Escalation: Details of the Feedback escalated by the workers.</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Overview: Analysis report of Feedbacks by factory or country.</a:t>
            </a: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4142246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3" name="Google Shape;33;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4" name="Google Shape;34;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0" name="Google Shape;40;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2" name="Google Shape;42;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3" name="Google Shape;4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6"/>
        <p:cNvGrpSpPr/>
        <p:nvPr/>
      </p:nvGrpSpPr>
      <p:grpSpPr>
        <a:xfrm>
          <a:off x="0" y="0"/>
          <a:ext cx="0" cy="0"/>
          <a:chOff x="0" y="0"/>
          <a:chExt cx="0" cy="0"/>
        </a:xfrm>
      </p:grpSpPr>
      <p:sp>
        <p:nvSpPr>
          <p:cNvPr id="47" name="Google Shape;47;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2" name="Google Shape;52;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5"/>
        <p:cNvGrpSpPr/>
        <p:nvPr/>
      </p:nvGrpSpPr>
      <p:grpSpPr>
        <a:xfrm>
          <a:off x="0" y="0"/>
          <a:ext cx="0" cy="0"/>
          <a:chOff x="0" y="0"/>
          <a:chExt cx="0" cy="0"/>
        </a:xfrm>
      </p:grpSpPr>
      <p:sp>
        <p:nvSpPr>
          <p:cNvPr id="56" name="Google Shape;56;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1" name="Google Shape;61;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2" name="Google Shape;6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5"/>
        <p:cNvGrpSpPr/>
        <p:nvPr/>
      </p:nvGrpSpPr>
      <p:grpSpPr>
        <a:xfrm>
          <a:off x="0" y="0"/>
          <a:ext cx="0" cy="0"/>
          <a:chOff x="0" y="0"/>
          <a:chExt cx="0" cy="0"/>
        </a:xfrm>
      </p:grpSpPr>
      <p:sp>
        <p:nvSpPr>
          <p:cNvPr id="66" name="Google Shape;66;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7" name="Google Shape;67;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1" name="Google Shape;71;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2" name="Google Shape;7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g148e711784a_0_16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148e711784a_0_16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g148e711784a_0_16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g148e711784a_0_16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accent3"/>
              </a:buClr>
              <a:buSzPts val="3600"/>
              <a:buFont typeface="Helvetica Neue"/>
              <a:buNone/>
            </a:pPr>
            <a:r>
              <a:rPr lang="zh-CN" b="0" i="0" u="none" baseline="0" dirty="0">
                <a:latin typeface="+mn-lt"/>
                <a:ea typeface="+mn-ea"/>
                <a:cs typeface="+mn-ea"/>
                <a:sym typeface="+mn-lt"/>
              </a:rPr>
              <a:t>会员快速指南：</a:t>
            </a:r>
            <a:endParaRPr dirty="0">
              <a:latin typeface="+mn-lt"/>
              <a:ea typeface="+mn-ea"/>
              <a:cs typeface="+mn-ea"/>
              <a:sym typeface="+mn-lt"/>
            </a:endParaRPr>
          </a:p>
          <a:p>
            <a:pPr marL="0" lvl="0" indent="0" algn="ctr" rtl="0">
              <a:lnSpc>
                <a:spcPct val="115000"/>
              </a:lnSpc>
              <a:spcBef>
                <a:spcPts val="0"/>
              </a:spcBef>
              <a:spcAft>
                <a:spcPts val="0"/>
              </a:spcAft>
              <a:buClr>
                <a:schemeClr val="accent3"/>
              </a:buClr>
              <a:buSzPts val="3600"/>
              <a:buFont typeface="Helvetica Neue"/>
              <a:buNone/>
            </a:pPr>
            <a:r>
              <a:rPr lang="zh-CN" b="0" i="0" u="none" baseline="0" dirty="0">
                <a:latin typeface="+mn-lt"/>
                <a:ea typeface="+mn-ea"/>
                <a:cs typeface="+mn-ea"/>
                <a:sym typeface="+mn-lt"/>
              </a:rPr>
              <a:t>后台导航和如何将</a:t>
            </a:r>
            <a:r>
              <a:rPr lang="zh-CN" altLang="en-US" b="0" i="0" u="none" baseline="0" dirty="0">
                <a:latin typeface="+mn-lt"/>
                <a:ea typeface="+mn-ea"/>
                <a:cs typeface="+mn-ea"/>
                <a:sym typeface="+mn-lt"/>
              </a:rPr>
              <a:t>有问必答</a:t>
            </a:r>
            <a:r>
              <a:rPr lang="zh-CN" b="0" i="0" u="none" baseline="0" dirty="0">
                <a:latin typeface="+mn-lt"/>
                <a:ea typeface="+mn-ea"/>
                <a:cs typeface="+mn-ea"/>
                <a:sym typeface="+mn-lt"/>
              </a:rPr>
              <a:t>部署到工厂</a:t>
            </a:r>
            <a:br>
              <a:rPr lang="zh-CN" dirty="0">
                <a:latin typeface="+mn-lt"/>
                <a:ea typeface="+mn-ea"/>
                <a:cs typeface="+mn-ea"/>
                <a:sym typeface="+mn-lt"/>
              </a:rPr>
            </a:br>
            <a:endParaRPr sz="3600" dirty="0">
              <a:latin typeface="+mn-lt"/>
              <a:ea typeface="+mn-ea"/>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5080af767a_5_56"/>
          <p:cNvSpPr txBox="1">
            <a:spLocks noGrp="1"/>
          </p:cNvSpPr>
          <p:nvPr>
            <p:ph type="ctrTitle"/>
          </p:nvPr>
        </p:nvSpPr>
        <p:spPr>
          <a:xfrm>
            <a:off x="1094021" y="2082647"/>
            <a:ext cx="6955957" cy="11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ZH-CN" altLang="ZH-CN" sz="3600" b="1" i="0" u="none" strike="noStrike" baseline="0" dirty="0">
                <a:solidFill>
                  <a:srgbClr val="FFFFFF"/>
                </a:solidFill>
                <a:latin typeface="宋体"/>
                <a:ea typeface="宋体"/>
                <a:cs typeface="Arial"/>
                <a:sym typeface="Arial"/>
              </a:rPr>
              <a:t>如何向工厂部署</a:t>
            </a:r>
            <a:r>
              <a:rPr lang="zh-CN" altLang="en-US" sz="3600" b="1" i="0" u="none" strike="noStrike" baseline="0" dirty="0">
                <a:solidFill>
                  <a:srgbClr val="FFFFFF"/>
                </a:solidFill>
                <a:latin typeface="宋体"/>
                <a:ea typeface="宋体"/>
                <a:cs typeface="Arial"/>
                <a:sym typeface="Arial"/>
              </a:rPr>
              <a:t>有问必答</a:t>
            </a:r>
            <a:r>
              <a:rPr lang="ZH-CN" altLang="ZH-CN" sz="3600" b="1" i="0" u="none" strike="noStrike" baseline="0" dirty="0">
                <a:solidFill>
                  <a:srgbClr val="FFFFFF"/>
                </a:solidFill>
                <a:latin typeface="宋体"/>
                <a:ea typeface="宋体"/>
                <a:cs typeface="Arial"/>
                <a:sym typeface="Arial"/>
              </a:rPr>
              <a:t>工具</a:t>
            </a:r>
            <a:endParaRPr dirty="0">
              <a:latin typeface="Arial"/>
              <a:ea typeface="Arial"/>
              <a:cs typeface="Arial"/>
              <a:sym typeface="Arial"/>
            </a:endParaRPr>
          </a:p>
        </p:txBody>
      </p:sp>
    </p:spTree>
    <p:extLst>
      <p:ext uri="{BB962C8B-B14F-4D97-AF65-F5344CB8AC3E}">
        <p14:creationId xmlns:p14="http://schemas.microsoft.com/office/powerpoint/2010/main" val="377510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3B6C7-BA9B-68E2-6CC2-CE815DD9CBDB}"/>
              </a:ext>
            </a:extLst>
          </p:cNvPr>
          <p:cNvSpPr>
            <a:spLocks noGrp="1"/>
          </p:cNvSpPr>
          <p:nvPr>
            <p:ph type="body" idx="1"/>
          </p:nvPr>
        </p:nvSpPr>
        <p:spPr/>
        <p:txBody>
          <a:bodyPr>
            <a:normAutofit/>
          </a:bodyPr>
          <a:lstStyle/>
          <a:p>
            <a:pPr marL="571500" indent="-342900">
              <a:buAutoNum type="arabicPeriod"/>
            </a:pPr>
            <a:r>
              <a:rPr lang="ZH-CN" altLang="ZH-CN" sz="1600" b="0" i="0" u="none" strike="noStrike" baseline="0" dirty="0">
                <a:solidFill>
                  <a:srgbClr val="000000"/>
                </a:solidFill>
                <a:latin typeface="宋体"/>
                <a:ea typeface="宋体"/>
              </a:rPr>
              <a:t>访问RBA</a:t>
            </a:r>
            <a:r>
              <a:rPr lang="zh-CN" altLang="en-US" sz="1600" b="0" i="0" u="none" strike="noStrike" baseline="0" dirty="0">
                <a:solidFill>
                  <a:srgbClr val="000000"/>
                </a:solidFill>
                <a:latin typeface="宋体"/>
                <a:ea typeface="宋体"/>
              </a:rPr>
              <a:t>有问必答</a:t>
            </a:r>
            <a:r>
              <a:rPr lang="ZH-CN" altLang="ZH-CN" sz="1600" b="0" i="0" u="none" strike="noStrike" baseline="0" dirty="0">
                <a:solidFill>
                  <a:srgbClr val="000000"/>
                </a:solidFill>
                <a:latin typeface="宋体"/>
                <a:ea typeface="宋体"/>
              </a:rPr>
              <a:t>工具</a:t>
            </a:r>
          </a:p>
          <a:p>
            <a:pPr marL="571500" indent="-342900">
              <a:buAutoNum type="arabicPeriod"/>
            </a:pPr>
            <a:r>
              <a:rPr lang="ZH-CN" altLang="ZH-CN" sz="1600" b="0" i="0" u="none" strike="noStrike" baseline="0" dirty="0">
                <a:solidFill>
                  <a:srgbClr val="000000"/>
                </a:solidFill>
                <a:latin typeface="宋体"/>
                <a:ea typeface="宋体"/>
              </a:rPr>
              <a:t>选择“部署</a:t>
            </a:r>
            <a:r>
              <a:rPr lang="zh-CN" altLang="en-US" sz="1600" b="0" i="0" u="none" strike="noStrike" baseline="0" dirty="0">
                <a:solidFill>
                  <a:srgbClr val="000000"/>
                </a:solidFill>
                <a:latin typeface="宋体"/>
                <a:ea typeface="宋体"/>
              </a:rPr>
              <a:t>有问必答</a:t>
            </a:r>
            <a:r>
              <a:rPr lang="ZH-CN" altLang="ZH-CN" sz="1600" b="0" i="0" u="none" strike="noStrike" baseline="0" dirty="0">
                <a:solidFill>
                  <a:srgbClr val="000000"/>
                </a:solidFill>
                <a:latin typeface="宋体"/>
                <a:ea typeface="宋体"/>
              </a:rPr>
              <a:t>工具”</a:t>
            </a:r>
          </a:p>
          <a:p>
            <a:pPr marL="571500" indent="-342900">
              <a:buAutoNum type="arabicPeriod"/>
            </a:pPr>
            <a:r>
              <a:rPr lang="ZH-CN" altLang="ZH-CN" sz="1600" b="0" i="0" u="none" strike="noStrike" baseline="0" dirty="0">
                <a:solidFill>
                  <a:srgbClr val="000000"/>
                </a:solidFill>
                <a:latin typeface="宋体"/>
                <a:ea typeface="宋体"/>
              </a:rPr>
              <a:t>选择“添加工厂”  备注：上传公司徽标</a:t>
            </a:r>
          </a:p>
          <a:p>
            <a:pPr marL="571500" indent="-342900">
              <a:buAutoNum type="arabicPeriod"/>
            </a:pPr>
            <a:r>
              <a:rPr lang="ZH-CN" altLang="ZH-CN" sz="1600" b="0" i="0" u="none" strike="noStrike" baseline="0" dirty="0">
                <a:solidFill>
                  <a:srgbClr val="000000"/>
                </a:solidFill>
                <a:latin typeface="宋体"/>
                <a:ea typeface="宋体"/>
              </a:rPr>
              <a:t>选择首选产品：“全部应用程序”或“单一</a:t>
            </a:r>
            <a:r>
              <a:rPr lang="zh-CN" altLang="en-US" sz="1600" b="0" i="0" u="none" strike="noStrike" baseline="0" dirty="0">
                <a:solidFill>
                  <a:srgbClr val="000000"/>
                </a:solidFill>
                <a:latin typeface="宋体"/>
                <a:ea typeface="宋体"/>
              </a:rPr>
              <a:t>有问必答</a:t>
            </a:r>
            <a:r>
              <a:rPr lang="ZH-CN" altLang="ZH-CN" sz="1600" b="0" i="0" u="none" strike="noStrike" baseline="0" dirty="0">
                <a:solidFill>
                  <a:srgbClr val="000000"/>
                </a:solidFill>
                <a:latin typeface="宋体"/>
                <a:ea typeface="宋体"/>
              </a:rPr>
              <a:t>”功能</a:t>
            </a:r>
          </a:p>
          <a:p>
            <a:pPr marL="571500" indent="-342900">
              <a:buAutoNum type="arabicPeriod"/>
            </a:pPr>
            <a:r>
              <a:rPr lang="ZH-CN" altLang="ZH-CN" sz="1600" b="0" i="0" u="none" strike="noStrike" baseline="0" dirty="0">
                <a:solidFill>
                  <a:srgbClr val="000000"/>
                </a:solidFill>
                <a:latin typeface="宋体"/>
                <a:ea typeface="宋体"/>
              </a:rPr>
              <a:t>选择“发送电子邮件”</a:t>
            </a:r>
          </a:p>
          <a:p>
            <a:pPr marL="571500" indent="-342900">
              <a:buAutoNum type="arabicPeriod"/>
            </a:pPr>
            <a:r>
              <a:rPr lang="ZH-CN" altLang="ZH-CN" sz="1600" b="0" i="0" u="none" strike="noStrike" baseline="0" dirty="0">
                <a:solidFill>
                  <a:srgbClr val="000000"/>
                </a:solidFill>
                <a:latin typeface="宋体"/>
                <a:ea typeface="宋体"/>
              </a:rPr>
              <a:t>工厂将完成问卷调查，并</a:t>
            </a:r>
            <a:r>
              <a:rPr lang="zh-CN" altLang="en-US" sz="1600" dirty="0">
                <a:solidFill>
                  <a:srgbClr val="000000"/>
                </a:solidFill>
                <a:latin typeface="宋体"/>
                <a:ea typeface="宋体"/>
              </a:rPr>
              <a:t>指定工厂联系人</a:t>
            </a:r>
            <a:endParaRPr lang="ZH-CN" altLang="ZH-CN" sz="1600" b="0" i="0" u="none" strike="noStrike" baseline="0" dirty="0">
              <a:solidFill>
                <a:srgbClr val="000000"/>
              </a:solidFill>
              <a:latin typeface="宋体"/>
              <a:ea typeface="宋体"/>
            </a:endParaRPr>
          </a:p>
          <a:p>
            <a:pPr marL="571500" indent="-342900">
              <a:buAutoNum type="arabicPeriod"/>
            </a:pPr>
            <a:r>
              <a:rPr lang="ZH-CN" altLang="ZH-CN" sz="1600" b="0" i="0" u="none" strike="noStrike" baseline="0" dirty="0">
                <a:solidFill>
                  <a:srgbClr val="000000"/>
                </a:solidFill>
                <a:latin typeface="宋体"/>
                <a:ea typeface="宋体"/>
              </a:rPr>
              <a:t>系统将向</a:t>
            </a:r>
            <a:r>
              <a:rPr lang="zh-CN" altLang="en-US" sz="1600" b="0" i="0" u="none" strike="noStrike" baseline="0" dirty="0">
                <a:solidFill>
                  <a:srgbClr val="000000"/>
                </a:solidFill>
                <a:latin typeface="宋体"/>
                <a:ea typeface="宋体"/>
              </a:rPr>
              <a:t>工厂联系人</a:t>
            </a:r>
            <a:r>
              <a:rPr lang="ZH-CN" altLang="ZH-CN" sz="1600" b="0" i="0" u="none" strike="noStrike" baseline="0" dirty="0">
                <a:solidFill>
                  <a:srgbClr val="000000"/>
                </a:solidFill>
                <a:latin typeface="宋体"/>
                <a:ea typeface="宋体"/>
              </a:rPr>
              <a:t>发送激活电子邮件</a:t>
            </a:r>
          </a:p>
          <a:p>
            <a:pPr marL="571500" indent="-342900">
              <a:buAutoNum type="arabicPeriod"/>
            </a:pPr>
            <a:r>
              <a:rPr lang="zh-CN" altLang="en-US" sz="1600" b="0" i="0" u="none" strike="noStrike" baseline="0" dirty="0">
                <a:solidFill>
                  <a:srgbClr val="000000"/>
                </a:solidFill>
                <a:latin typeface="宋体"/>
                <a:ea typeface="宋体"/>
              </a:rPr>
              <a:t>管理员</a:t>
            </a:r>
            <a:r>
              <a:rPr lang="ZH-CN" altLang="ZH-CN" sz="1600" b="0" i="0" u="none" strike="noStrike" baseline="0" dirty="0">
                <a:solidFill>
                  <a:srgbClr val="000000"/>
                </a:solidFill>
                <a:latin typeface="宋体"/>
                <a:ea typeface="宋体"/>
              </a:rPr>
              <a:t>将访问后端来接收和回复工人的询问</a:t>
            </a:r>
          </a:p>
          <a:p>
            <a:pPr marL="228600" indent="0"/>
            <a:endParaRPr lang="en-US" dirty="0"/>
          </a:p>
          <a:p>
            <a:pPr marL="228600" indent="0"/>
            <a:r>
              <a:rPr lang="ZH-CN" altLang="ZH-CN" sz="1600" b="0" i="0" u="none" strike="noStrike" baseline="0" dirty="0">
                <a:solidFill>
                  <a:srgbClr val="000000"/>
                </a:solidFill>
                <a:latin typeface="宋体"/>
                <a:ea typeface="宋体"/>
              </a:rPr>
              <a:t>更多问题或意见，可发送邮件至：VoicesSupport@responsiblebusiness.org</a:t>
            </a:r>
            <a:endParaRPr lang="en-US" dirty="0"/>
          </a:p>
        </p:txBody>
      </p:sp>
      <p:sp>
        <p:nvSpPr>
          <p:cNvPr id="3" name="Title 2">
            <a:extLst>
              <a:ext uri="{FF2B5EF4-FFF2-40B4-BE49-F238E27FC236}">
                <a16:creationId xmlns:a16="http://schemas.microsoft.com/office/drawing/2014/main" id="{CEADD2E2-6C2E-9FDF-9BE1-20C443A3B887}"/>
              </a:ext>
            </a:extLst>
          </p:cNvPr>
          <p:cNvSpPr>
            <a:spLocks noGrp="1"/>
          </p:cNvSpPr>
          <p:nvPr>
            <p:ph type="title"/>
          </p:nvPr>
        </p:nvSpPr>
        <p:spPr>
          <a:xfrm>
            <a:off x="1587501" y="205979"/>
            <a:ext cx="7099299" cy="857250"/>
          </a:xfrm>
        </p:spPr>
        <p:txBody>
          <a:bodyPr>
            <a:normAutofit/>
          </a:bodyPr>
          <a:lstStyle/>
          <a:p>
            <a:r>
              <a:rPr lang="ZH-CN" altLang="ZH-CN" sz="2700" b="1" i="0" u="none" strike="noStrike" baseline="0" dirty="0">
                <a:solidFill>
                  <a:srgbClr val="000000"/>
                </a:solidFill>
                <a:latin typeface="宋体"/>
                <a:ea typeface="宋体"/>
              </a:rPr>
              <a:t>快速流程</a:t>
            </a:r>
          </a:p>
        </p:txBody>
      </p:sp>
      <p:sp>
        <p:nvSpPr>
          <p:cNvPr id="4" name="Slide Number Placeholder 3">
            <a:extLst>
              <a:ext uri="{FF2B5EF4-FFF2-40B4-BE49-F238E27FC236}">
                <a16:creationId xmlns:a16="http://schemas.microsoft.com/office/drawing/2014/main" id="{72695637-E126-3C34-D088-A499CFE629A9}"/>
              </a:ext>
            </a:extLst>
          </p:cNvPr>
          <p:cNvSpPr>
            <a:spLocks noGrp="1"/>
          </p:cNvSpPr>
          <p:nvPr>
            <p:ph type="sldNum" idx="12"/>
          </p:nvPr>
        </p:nvSpPr>
        <p:spPr/>
        <p:txBody>
          <a:bodyPr/>
          <a:lstStyle/>
          <a:p>
            <a:pPr marL="0" lvl="0" indent="0" algn="r" rtl="0">
              <a:spcBef>
                <a:spcPts val="0"/>
              </a:spcBef>
              <a:spcAft>
                <a:spcPts val="0"/>
              </a:spcAft>
              <a:buNone/>
            </a:pPr>
            <a:r>
              <a:rPr lang="ZH-CN" altLang="ZH-CN" sz="900" b="0" i="0" u="none" strike="noStrike" baseline="0">
                <a:solidFill>
                  <a:srgbClr val="000000"/>
                </a:solidFill>
                <a:latin typeface="宋体"/>
                <a:ea typeface="宋体"/>
              </a:rPr>
              <a:t>11</a:t>
            </a:r>
            <a:endParaRPr lang="en-US"/>
          </a:p>
        </p:txBody>
      </p:sp>
    </p:spTree>
    <p:extLst>
      <p:ext uri="{BB962C8B-B14F-4D97-AF65-F5344CB8AC3E}">
        <p14:creationId xmlns:p14="http://schemas.microsoft.com/office/powerpoint/2010/main" val="315775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185193" y="1956124"/>
            <a:ext cx="8958807" cy="21644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ZH-CN" altLang="ZH-CN" sz="2400" b="1" i="0" u="none" strike="noStrike" baseline="0" dirty="0">
                <a:solidFill>
                  <a:srgbClr val="FFFFFF"/>
                </a:solidFill>
                <a:latin typeface="宋体"/>
                <a:ea typeface="宋体"/>
                <a:cs typeface="Arial"/>
                <a:sym typeface="Arial"/>
              </a:rPr>
              <a:t>部署</a:t>
            </a:r>
            <a:r>
              <a:rPr lang="zh-CN" altLang="en-US" sz="2400" b="1" i="0" u="none" strike="noStrike" baseline="0" dirty="0">
                <a:solidFill>
                  <a:srgbClr val="FFFFFF"/>
                </a:solidFill>
                <a:latin typeface="宋体"/>
                <a:ea typeface="宋体"/>
                <a:cs typeface="Arial"/>
                <a:sym typeface="Arial"/>
              </a:rPr>
              <a:t>有问必答</a:t>
            </a:r>
            <a:r>
              <a:rPr lang="ZH-CN" altLang="ZH-CN" sz="2400" b="1" i="0" u="none" strike="noStrike" baseline="0" dirty="0">
                <a:solidFill>
                  <a:srgbClr val="FFFFFF"/>
                </a:solidFill>
                <a:latin typeface="宋体"/>
                <a:ea typeface="宋体"/>
                <a:cs typeface="Arial"/>
                <a:sym typeface="Arial"/>
              </a:rPr>
              <a:t>工具的两种方法：</a:t>
            </a:r>
          </a:p>
          <a:p>
            <a:pPr>
              <a:buClr>
                <a:schemeClr val="dk1"/>
              </a:buClr>
              <a:buSzPts val="1100"/>
              <a:buFont typeface="Arial"/>
              <a:buNone/>
            </a:pPr>
            <a:endParaRPr lang="en-US" sz="2000" dirty="0">
              <a:solidFill>
                <a:srgbClr val="FFFFFF"/>
              </a:solidFill>
              <a:latin typeface="Arial"/>
              <a:ea typeface="Arial"/>
              <a:cs typeface="Arial"/>
              <a:sym typeface="Arial"/>
            </a:endParaRPr>
          </a:p>
          <a:p>
            <a:pPr>
              <a:buClr>
                <a:schemeClr val="dk1"/>
              </a:buClr>
              <a:buSzPts val="1100"/>
              <a:buFont typeface="Arial"/>
              <a:buNone/>
            </a:pPr>
            <a:r>
              <a:rPr lang="ZH-CN" altLang="ZH-CN" sz="2000" b="1" i="0" u="none" strike="noStrike" baseline="0" dirty="0">
                <a:solidFill>
                  <a:schemeClr val="bg1"/>
                </a:solidFill>
                <a:latin typeface="宋体"/>
                <a:ea typeface="宋体"/>
                <a:cs typeface="Arial"/>
                <a:sym typeface="Arial"/>
              </a:rPr>
              <a:t>方法A</a:t>
            </a:r>
            <a:r>
              <a:rPr lang="ZH-CN" altLang="ZH-CN" sz="2000" b="0" i="0" u="none" strike="noStrike" baseline="0" dirty="0">
                <a:solidFill>
                  <a:schemeClr val="bg1"/>
                </a:solidFill>
                <a:latin typeface="宋体"/>
                <a:ea typeface="宋体"/>
                <a:cs typeface="Arial"/>
                <a:sym typeface="Arial"/>
              </a:rPr>
              <a:t>：专为尚</a:t>
            </a:r>
            <a:r>
              <a:rPr lang="ZH-CN" altLang="ZH-CN" sz="2000" b="1" i="0" u="none" strike="noStrike" baseline="0" dirty="0">
                <a:solidFill>
                  <a:srgbClr val="FF0000"/>
                </a:solidFill>
                <a:latin typeface="宋体"/>
                <a:ea typeface="宋体"/>
                <a:cs typeface="Arial"/>
                <a:sym typeface="Arial"/>
              </a:rPr>
              <a:t>未</a:t>
            </a:r>
            <a:r>
              <a:rPr lang="ZH-CN" altLang="ZH-CN" sz="2000" b="0" i="0" u="none" strike="noStrike" baseline="0" dirty="0">
                <a:solidFill>
                  <a:schemeClr val="bg1"/>
                </a:solidFill>
                <a:latin typeface="宋体"/>
                <a:ea typeface="宋体"/>
                <a:cs typeface="Arial"/>
                <a:sym typeface="Arial"/>
              </a:rPr>
              <a:t>与工厂团队就RBA</a:t>
            </a:r>
            <a:r>
              <a:rPr lang="zh-CN" altLang="en-US" sz="2000" b="0" i="0" u="none" strike="noStrike" baseline="0" dirty="0">
                <a:solidFill>
                  <a:schemeClr val="bg1"/>
                </a:solidFill>
                <a:latin typeface="宋体"/>
                <a:ea typeface="宋体"/>
                <a:cs typeface="Arial"/>
                <a:sym typeface="Arial"/>
              </a:rPr>
              <a:t>有问必答</a:t>
            </a:r>
            <a:r>
              <a:rPr lang="ZH-CN" altLang="ZH-CN" sz="2000" b="0" i="0" u="none" strike="noStrike" baseline="0" dirty="0">
                <a:solidFill>
                  <a:schemeClr val="bg1"/>
                </a:solidFill>
                <a:latin typeface="宋体"/>
                <a:ea typeface="宋体"/>
                <a:cs typeface="Arial"/>
                <a:sym typeface="Arial"/>
              </a:rPr>
              <a:t>工具进行预先沟通。</a:t>
            </a:r>
            <a:r>
              <a:rPr lang="ZH-CN" altLang="ZH-CN" sz="2000" b="1" i="0" u="none" strike="noStrike" baseline="0" dirty="0">
                <a:solidFill>
                  <a:schemeClr val="bg1"/>
                </a:solidFill>
                <a:latin typeface="宋体"/>
                <a:ea typeface="宋体"/>
                <a:cs typeface="Arial"/>
                <a:sym typeface="Arial"/>
              </a:rPr>
              <a:t>或者没有</a:t>
            </a:r>
            <a:r>
              <a:rPr lang="zh-CN" altLang="en-US" sz="2000" b="1" i="0" u="none" strike="noStrike" baseline="0" dirty="0">
                <a:solidFill>
                  <a:schemeClr val="bg1"/>
                </a:solidFill>
                <a:latin typeface="宋体"/>
                <a:ea typeface="宋体"/>
                <a:cs typeface="Arial"/>
                <a:sym typeface="Arial"/>
              </a:rPr>
              <a:t>工厂管理员</a:t>
            </a:r>
            <a:r>
              <a:rPr lang="ZH-CN" altLang="ZH-CN" sz="2000" b="1" i="0" u="none" strike="noStrike" baseline="0" dirty="0">
                <a:solidFill>
                  <a:schemeClr val="bg1"/>
                </a:solidFill>
                <a:latin typeface="宋体"/>
                <a:ea typeface="宋体"/>
                <a:cs typeface="Arial"/>
                <a:sym typeface="Arial"/>
              </a:rPr>
              <a:t>的联系信息的会员而设计。（首选）</a:t>
            </a:r>
          </a:p>
          <a:p>
            <a:pPr>
              <a:buClr>
                <a:schemeClr val="dk1"/>
              </a:buClr>
              <a:buSzPts val="1100"/>
              <a:buFont typeface="Arial"/>
              <a:buNone/>
            </a:pPr>
            <a:endParaRPr lang="en-US" sz="2000" dirty="0">
              <a:solidFill>
                <a:schemeClr val="bg1"/>
              </a:solidFill>
              <a:latin typeface="Arial"/>
              <a:ea typeface="Arial"/>
              <a:cs typeface="Arial"/>
              <a:sym typeface="Arial"/>
            </a:endParaRPr>
          </a:p>
          <a:p>
            <a:pPr>
              <a:buClr>
                <a:schemeClr val="dk1"/>
              </a:buClr>
              <a:buSzPts val="1100"/>
            </a:pPr>
            <a:r>
              <a:rPr lang="ZH-CN" altLang="ZH-CN" sz="2000" b="1" i="0" u="none" strike="noStrike" baseline="0" dirty="0">
                <a:solidFill>
                  <a:schemeClr val="bg1"/>
                </a:solidFill>
                <a:latin typeface="宋体"/>
                <a:ea typeface="宋体"/>
                <a:cs typeface="Arial"/>
                <a:sym typeface="Arial"/>
              </a:rPr>
              <a:t>方法B：</a:t>
            </a:r>
            <a:r>
              <a:rPr lang="ZH-CN" altLang="ZH-CN" sz="2000" b="0" i="0" u="none" strike="noStrike" baseline="0" dirty="0">
                <a:solidFill>
                  <a:schemeClr val="bg1"/>
                </a:solidFill>
                <a:latin typeface="宋体"/>
                <a:ea typeface="宋体"/>
                <a:cs typeface="Arial"/>
                <a:sym typeface="Arial"/>
              </a:rPr>
              <a:t>专为</a:t>
            </a:r>
            <a:r>
              <a:rPr lang="ZH-CN" altLang="ZH-CN" sz="2000" b="0" i="0" u="none" strike="noStrike" baseline="0" dirty="0">
                <a:solidFill>
                  <a:srgbClr val="FF0000"/>
                </a:solidFill>
                <a:latin typeface="宋体"/>
                <a:ea typeface="宋体"/>
                <a:cs typeface="Arial"/>
                <a:sym typeface="Arial"/>
              </a:rPr>
              <a:t>已经</a:t>
            </a:r>
            <a:r>
              <a:rPr lang="ZH-CN" altLang="ZH-CN" sz="2000" b="0" i="0" u="none" strike="noStrike" baseline="0" dirty="0">
                <a:solidFill>
                  <a:schemeClr val="bg1"/>
                </a:solidFill>
                <a:latin typeface="宋体"/>
                <a:ea typeface="宋体"/>
                <a:cs typeface="Arial"/>
                <a:sym typeface="Arial"/>
              </a:rPr>
              <a:t>与工厂领导团队就RBA</a:t>
            </a:r>
            <a:r>
              <a:rPr lang="zh-CN" altLang="en-US" sz="2000" b="0" i="0" u="none" strike="noStrike" baseline="0" dirty="0">
                <a:solidFill>
                  <a:schemeClr val="bg1"/>
                </a:solidFill>
                <a:latin typeface="宋体"/>
                <a:ea typeface="宋体"/>
                <a:cs typeface="Arial"/>
                <a:sym typeface="Arial"/>
              </a:rPr>
              <a:t>有问必答</a:t>
            </a:r>
            <a:r>
              <a:rPr lang="ZH-CN" altLang="ZH-CN" sz="2000" b="0" i="0" u="none" strike="noStrike" baseline="0" dirty="0">
                <a:solidFill>
                  <a:schemeClr val="bg1"/>
                </a:solidFill>
                <a:latin typeface="宋体"/>
                <a:ea typeface="宋体"/>
                <a:cs typeface="Arial"/>
                <a:sym typeface="Arial"/>
              </a:rPr>
              <a:t>工具进行过沟通，并拥有</a:t>
            </a:r>
            <a:r>
              <a:rPr lang="zh-CN" altLang="en-US" sz="2000" b="0" i="0" u="none" strike="noStrike" baseline="0" dirty="0">
                <a:solidFill>
                  <a:schemeClr val="bg1"/>
                </a:solidFill>
                <a:latin typeface="宋体"/>
                <a:ea typeface="宋体"/>
                <a:cs typeface="Arial"/>
                <a:sym typeface="Arial"/>
              </a:rPr>
              <a:t>有问必答管理员</a:t>
            </a:r>
            <a:r>
              <a:rPr lang="ZH-CN" altLang="ZH-CN" sz="2000" b="0" i="0" u="none" strike="noStrike" baseline="0" dirty="0">
                <a:solidFill>
                  <a:schemeClr val="bg1"/>
                </a:solidFill>
                <a:latin typeface="宋体"/>
                <a:ea typeface="宋体"/>
                <a:cs typeface="Arial"/>
                <a:sym typeface="Arial"/>
              </a:rPr>
              <a:t>联系信息的会员而设计。</a:t>
            </a:r>
            <a:endParaRPr lang="en-US" sz="2000" dirty="0">
              <a:solidFill>
                <a:schemeClr val="bg1"/>
              </a:solidFill>
              <a:latin typeface="Arial"/>
              <a:ea typeface="Arial"/>
              <a:cs typeface="Arial"/>
              <a:sym typeface="Arial"/>
            </a:endParaRPr>
          </a:p>
          <a:p>
            <a:pPr>
              <a:buClr>
                <a:schemeClr val="dk1"/>
              </a:buClr>
              <a:buSzPts val="1100"/>
              <a:buFont typeface="Arial"/>
              <a:buNone/>
            </a:pPr>
            <a:endParaRPr lang="en-US" sz="20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94195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92596" y="1990847"/>
            <a:ext cx="8958807" cy="21644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buFont typeface="Arial"/>
              <a:buNone/>
            </a:pPr>
            <a:r>
              <a:rPr lang="ZH-CN" altLang="ZH-CN" sz="3200" b="1" i="0" u="none" strike="noStrike" baseline="0" dirty="0">
                <a:solidFill>
                  <a:srgbClr val="FFFFFF"/>
                </a:solidFill>
                <a:latin typeface="宋体"/>
                <a:ea typeface="宋体"/>
                <a:cs typeface="Arial"/>
                <a:sym typeface="Arial"/>
              </a:rPr>
              <a:t>部署方法A：</a:t>
            </a:r>
          </a:p>
          <a:p>
            <a:pPr algn="just">
              <a:buClr>
                <a:schemeClr val="dk1"/>
              </a:buClr>
              <a:buSzPts val="1100"/>
              <a:buFont typeface="Arial"/>
              <a:buNone/>
            </a:pPr>
            <a:r>
              <a:rPr lang="ZH-CN" altLang="ZH-CN" sz="2000" b="0" i="0" u="none" strike="noStrike" baseline="0" dirty="0">
                <a:solidFill>
                  <a:schemeClr val="bg1"/>
                </a:solidFill>
                <a:latin typeface="宋体"/>
                <a:ea typeface="宋体"/>
                <a:cs typeface="Arial"/>
                <a:sym typeface="Arial"/>
              </a:rPr>
              <a:t>方法A专为尚</a:t>
            </a:r>
            <a:r>
              <a:rPr lang="ZH-CN" altLang="ZH-CN" sz="2000" b="0" i="0" u="none" strike="noStrike" baseline="0" dirty="0">
                <a:solidFill>
                  <a:srgbClr val="FF0000"/>
                </a:solidFill>
                <a:latin typeface="宋体"/>
                <a:ea typeface="宋体"/>
                <a:cs typeface="Arial"/>
                <a:sym typeface="Arial"/>
              </a:rPr>
              <a:t>未</a:t>
            </a:r>
            <a:r>
              <a:rPr lang="ZH-CN" altLang="ZH-CN" sz="2000" b="0" i="0" u="none" strike="noStrike" baseline="0" dirty="0">
                <a:solidFill>
                  <a:schemeClr val="bg1"/>
                </a:solidFill>
                <a:latin typeface="宋体"/>
                <a:ea typeface="宋体"/>
                <a:cs typeface="Arial"/>
                <a:sym typeface="Arial"/>
              </a:rPr>
              <a:t>与工厂团队就RBA</a:t>
            </a:r>
            <a:r>
              <a:rPr lang="zh-CN" altLang="en-US" sz="2000" b="0" i="0" u="none" strike="noStrike" baseline="0" dirty="0">
                <a:solidFill>
                  <a:schemeClr val="bg1"/>
                </a:solidFill>
                <a:latin typeface="宋体"/>
                <a:ea typeface="宋体"/>
                <a:cs typeface="Arial"/>
                <a:sym typeface="Arial"/>
              </a:rPr>
              <a:t>有问必答</a:t>
            </a:r>
            <a:r>
              <a:rPr lang="ZH-CN" altLang="ZH-CN" sz="2000" b="0" i="0" u="none" strike="noStrike" baseline="0" dirty="0">
                <a:solidFill>
                  <a:schemeClr val="bg1"/>
                </a:solidFill>
                <a:latin typeface="宋体"/>
                <a:ea typeface="宋体"/>
                <a:cs typeface="Arial"/>
                <a:sym typeface="Arial"/>
              </a:rPr>
              <a:t>工具进行预先沟通的会员而设计。此部署方法可协助向工厂发送一份正式的邀请，其中将包括信息和背景信息。</a:t>
            </a:r>
          </a:p>
          <a:p>
            <a:pPr algn="ctr">
              <a:buClr>
                <a:schemeClr val="dk1"/>
              </a:buClr>
              <a:buSzPts val="1100"/>
              <a:buFont typeface="Arial"/>
              <a:buNone/>
            </a:pPr>
            <a:endParaRPr lang="en-US" sz="2000" dirty="0">
              <a:solidFill>
                <a:schemeClr val="bg1"/>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ZH-CN" altLang="ZH-CN" sz="2000" b="1" i="0" u="none" strike="noStrike" baseline="0" dirty="0">
                <a:solidFill>
                  <a:srgbClr val="FFFF00"/>
                </a:solidFill>
                <a:latin typeface="宋体"/>
                <a:ea typeface="宋体"/>
                <a:cs typeface="Arial"/>
                <a:sym typeface="Arial"/>
              </a:rPr>
              <a:t>“允许工厂同意或不同意”引入反馈工具，并为</a:t>
            </a:r>
            <a:r>
              <a:rPr lang="zh-CN" altLang="en-US" sz="2000" b="1" i="0" u="none" strike="noStrike" baseline="0" dirty="0">
                <a:solidFill>
                  <a:srgbClr val="FFFF00"/>
                </a:solidFill>
                <a:latin typeface="宋体"/>
                <a:ea typeface="宋体"/>
                <a:cs typeface="Arial"/>
                <a:sym typeface="Arial"/>
              </a:rPr>
              <a:t>有问必答</a:t>
            </a:r>
            <a:r>
              <a:rPr lang="ZH-CN" altLang="ZH-CN" sz="2000" b="1" i="0" u="none" strike="noStrike" baseline="0" dirty="0">
                <a:solidFill>
                  <a:srgbClr val="FFFF00"/>
                </a:solidFill>
                <a:latin typeface="宋体"/>
                <a:ea typeface="宋体"/>
                <a:cs typeface="Arial"/>
                <a:sym typeface="Arial"/>
              </a:rPr>
              <a:t>工具的优点介绍提供具体案例研究。</a:t>
            </a:r>
          </a:p>
          <a:p>
            <a:pPr>
              <a:buClr>
                <a:schemeClr val="dk1"/>
              </a:buClr>
              <a:buSzPts val="1100"/>
            </a:pPr>
            <a:r>
              <a:rPr lang="en-US" sz="2000" dirty="0">
                <a:solidFill>
                  <a:srgbClr val="FFFF00"/>
                </a:solidFill>
                <a:latin typeface="Arial"/>
                <a:ea typeface="Arial"/>
                <a:cs typeface="Arial"/>
                <a:sym typeface="Arial"/>
              </a:rPr>
              <a:t> </a:t>
            </a:r>
            <a:endParaRPr lang="en-US" sz="2000" dirty="0">
              <a:solidFill>
                <a:srgbClr val="FFFFFF"/>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ZH-CN" altLang="ZH-CN" sz="2000" b="1" i="0" u="none" strike="noStrike" baseline="0" dirty="0">
                <a:solidFill>
                  <a:srgbClr val="FFFF00"/>
                </a:solidFill>
                <a:latin typeface="宋体"/>
                <a:ea typeface="宋体"/>
                <a:cs typeface="Arial"/>
                <a:sym typeface="Arial"/>
              </a:rPr>
              <a:t>工厂团队将指派</a:t>
            </a:r>
            <a:r>
              <a:rPr lang="zh-CN" altLang="en-US" sz="2000" b="1" i="0" u="none" strike="noStrike" baseline="0" dirty="0">
                <a:solidFill>
                  <a:srgbClr val="FFFF00"/>
                </a:solidFill>
                <a:latin typeface="宋体"/>
                <a:ea typeface="宋体"/>
                <a:cs typeface="Arial"/>
                <a:sym typeface="Arial"/>
              </a:rPr>
              <a:t>管理员</a:t>
            </a:r>
            <a:r>
              <a:rPr lang="ZH-CN" altLang="ZH-CN" sz="2000" b="1" i="0" u="none" strike="noStrike" baseline="0" dirty="0">
                <a:solidFill>
                  <a:srgbClr val="FFFF00"/>
                </a:solidFill>
                <a:latin typeface="宋体"/>
                <a:ea typeface="宋体"/>
                <a:cs typeface="Arial"/>
                <a:sym typeface="Arial"/>
              </a:rPr>
              <a:t>负责激活和项目管理</a:t>
            </a:r>
            <a:endParaRPr lang="en-US" dirty="0">
              <a:latin typeface="Arial"/>
              <a:ea typeface="Arial"/>
              <a:cs typeface="Arial"/>
              <a:sym typeface="Arial"/>
            </a:endParaRPr>
          </a:p>
        </p:txBody>
      </p:sp>
    </p:spTree>
    <p:extLst>
      <p:ext uri="{BB962C8B-B14F-4D97-AF65-F5344CB8AC3E}">
        <p14:creationId xmlns:p14="http://schemas.microsoft.com/office/powerpoint/2010/main" val="247959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 name="Picture 1">
            <a:extLst>
              <a:ext uri="{FF2B5EF4-FFF2-40B4-BE49-F238E27FC236}">
                <a16:creationId xmlns:a16="http://schemas.microsoft.com/office/drawing/2014/main" id="{E267852F-D329-46B6-EC81-06B22E439C0E}"/>
              </a:ext>
            </a:extLst>
          </p:cNvPr>
          <p:cNvPicPr>
            <a:picLocks noChangeAspect="1"/>
          </p:cNvPicPr>
          <p:nvPr/>
        </p:nvPicPr>
        <p:blipFill rotWithShape="1">
          <a:blip r:embed="rId3"/>
          <a:srcRect t="22255"/>
          <a:stretch/>
        </p:blipFill>
        <p:spPr>
          <a:xfrm>
            <a:off x="-1" y="1601567"/>
            <a:ext cx="9144000" cy="3530997"/>
          </a:xfrm>
          <a:prstGeom prst="rect">
            <a:avLst/>
          </a:prstGeom>
        </p:spPr>
      </p:pic>
      <p:sp>
        <p:nvSpPr>
          <p:cNvPr id="196" name="Google Shape;196;g14574e6bfac_0_100"/>
          <p:cNvSpPr txBox="1">
            <a:spLocks noGrp="1"/>
          </p:cNvSpPr>
          <p:nvPr>
            <p:ph type="body" idx="1"/>
          </p:nvPr>
        </p:nvSpPr>
        <p:spPr>
          <a:xfrm>
            <a:off x="-2" y="868612"/>
            <a:ext cx="9144002"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ctr" rtl="0">
              <a:lnSpc>
                <a:spcPct val="100000"/>
              </a:lnSpc>
              <a:spcBef>
                <a:spcPts val="320"/>
              </a:spcBef>
              <a:spcAft>
                <a:spcPts val="0"/>
              </a:spcAft>
              <a:buClr>
                <a:schemeClr val="dk1"/>
              </a:buClr>
              <a:buSzPts val="1600"/>
              <a:buFont typeface="Helvetica Neue"/>
              <a:buNone/>
            </a:pPr>
            <a:r>
              <a:rPr lang="ZH-CN" altLang="ZH-CN" sz="1800" b="0" i="0" u="none" strike="noStrike" baseline="0" dirty="0">
                <a:solidFill>
                  <a:srgbClr val="000000"/>
                </a:solidFill>
                <a:latin typeface="宋体"/>
                <a:ea typeface="宋体"/>
                <a:cs typeface="Arial"/>
                <a:sym typeface="Arial"/>
              </a:rPr>
              <a:t>在第一次登录时，该页面为空白。对于您【添加工厂】，该列表将填充FTY名称及其状态。</a:t>
            </a:r>
            <a:endParaRPr dirty="0">
              <a:latin typeface="Arial"/>
              <a:ea typeface="Arial"/>
              <a:cs typeface="Arial"/>
              <a:sym typeface="Arial"/>
            </a:endParaRPr>
          </a:p>
        </p:txBody>
      </p:sp>
      <p:sp>
        <p:nvSpPr>
          <p:cNvPr id="197" name="Google Shape;197;g14574e6bfac_0_10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1" i="0" u="none" strike="noStrike" baseline="0" dirty="0">
                <a:solidFill>
                  <a:srgbClr val="FF0000"/>
                </a:solidFill>
                <a:latin typeface="宋体"/>
                <a:ea typeface="宋体"/>
                <a:cs typeface="Arial"/>
                <a:sym typeface="Arial"/>
              </a:rPr>
              <a:t>第1步</a:t>
            </a:r>
            <a:r>
              <a:rPr lang="zh-CN" altLang="en-US" sz="3000" b="1" i="0" u="none" strike="noStrike" baseline="0" dirty="0">
                <a:solidFill>
                  <a:srgbClr val="FF0000"/>
                </a:solidFill>
                <a:latin typeface="宋体"/>
                <a:ea typeface="宋体"/>
                <a:cs typeface="Arial"/>
                <a:sym typeface="Arial"/>
              </a:rPr>
              <a:t>：</a:t>
            </a:r>
            <a:r>
              <a:rPr lang="ZH-CN" altLang="ZH-CN" sz="3000" b="1" i="0" u="none" strike="noStrike" baseline="0" dirty="0">
                <a:solidFill>
                  <a:schemeClr val="bg1"/>
                </a:solidFill>
                <a:latin typeface="宋体"/>
                <a:ea typeface="宋体"/>
                <a:cs typeface="Arial"/>
                <a:sym typeface="Arial"/>
              </a:rPr>
              <a:t>点击【部署</a:t>
            </a:r>
            <a:r>
              <a:rPr lang="zh-CN" altLang="en-US" sz="3000" b="1" i="0" u="none" strike="noStrike" baseline="0" dirty="0">
                <a:solidFill>
                  <a:schemeClr val="bg1"/>
                </a:solidFill>
                <a:latin typeface="宋体"/>
                <a:ea typeface="宋体"/>
                <a:cs typeface="Arial"/>
                <a:sym typeface="Arial"/>
              </a:rPr>
              <a:t>有问必答</a:t>
            </a:r>
            <a:r>
              <a:rPr lang="ZH-CN" altLang="ZH-CN" sz="3000" b="1" i="0" u="none" strike="noStrike" baseline="0" dirty="0">
                <a:solidFill>
                  <a:schemeClr val="bg1"/>
                </a:solidFill>
                <a:latin typeface="宋体"/>
                <a:ea typeface="宋体"/>
                <a:cs typeface="Arial"/>
                <a:sym typeface="Arial"/>
              </a:rPr>
              <a:t>工具】</a:t>
            </a:r>
            <a:endParaRPr sz="3000" dirty="0">
              <a:solidFill>
                <a:schemeClr val="bg1"/>
              </a:solidFill>
              <a:latin typeface="Arial"/>
              <a:ea typeface="Arial"/>
              <a:cs typeface="Arial"/>
              <a:sym typeface="Arial"/>
            </a:endParaRPr>
          </a:p>
        </p:txBody>
      </p:sp>
      <p:sp>
        <p:nvSpPr>
          <p:cNvPr id="198" name="Google Shape;198;g14574e6bfac_0_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14</a:t>
            </a:r>
            <a:endParaRPr/>
          </a:p>
        </p:txBody>
      </p:sp>
      <p:pic>
        <p:nvPicPr>
          <p:cNvPr id="204" name="Google Shape;204;g14574e6bfac_0_100"/>
          <p:cNvPicPr preferRelativeResize="0"/>
          <p:nvPr/>
        </p:nvPicPr>
        <p:blipFill rotWithShape="1">
          <a:blip r:embed="rId4">
            <a:alphaModFix/>
          </a:blip>
          <a:srcRect l="20541" t="16105" r="15942" b="19627"/>
          <a:stretch/>
        </p:blipFill>
        <p:spPr>
          <a:xfrm>
            <a:off x="2100952" y="3243151"/>
            <a:ext cx="130700" cy="136950"/>
          </a:xfrm>
          <a:prstGeom prst="rect">
            <a:avLst/>
          </a:prstGeom>
          <a:noFill/>
          <a:ln>
            <a:noFill/>
          </a:ln>
        </p:spPr>
      </p:pic>
      <p:sp>
        <p:nvSpPr>
          <p:cNvPr id="199" name="Google Shape;199;g14574e6bfac_0_100"/>
          <p:cNvSpPr/>
          <p:nvPr/>
        </p:nvSpPr>
        <p:spPr>
          <a:xfrm>
            <a:off x="0" y="3929063"/>
            <a:ext cx="9144000" cy="1214437"/>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cap="none" baseline="0" dirty="0">
                <a:solidFill>
                  <a:srgbClr val="FF0000"/>
                </a:solidFill>
                <a:latin typeface="宋体"/>
                <a:ea typeface="宋体"/>
              </a:rPr>
              <a:t>公司代码：</a:t>
            </a:r>
            <a:r>
              <a:rPr lang="ZH-CN" altLang="ZH-CN" sz="1200" b="0" i="0" u="none" strike="noStrike" baseline="0" dirty="0">
                <a:solidFill>
                  <a:srgbClr val="FF0000"/>
                </a:solidFill>
                <a:latin typeface="宋体"/>
                <a:ea typeface="宋体"/>
              </a:rPr>
              <a:t>根据“RBA在线”提供的工厂代码</a:t>
            </a:r>
          </a:p>
          <a:p>
            <a:pPr>
              <a:spcBef>
                <a:spcPts val="320"/>
              </a:spcBef>
              <a:buSzPts val="1200"/>
            </a:pPr>
            <a:r>
              <a:rPr lang="ZH-CN" altLang="ZH-CN" sz="1200" b="1" i="0" u="none" strike="noStrike" cap="none" baseline="0" dirty="0">
                <a:solidFill>
                  <a:srgbClr val="FF0000"/>
                </a:solidFill>
                <a:latin typeface="宋体"/>
                <a:ea typeface="宋体"/>
              </a:rPr>
              <a:t>所有权：</a:t>
            </a:r>
            <a:r>
              <a:rPr lang="ZH-CN" altLang="ZH-CN" sz="1200" b="0" i="0" u="none" strike="noStrike" cap="none" baseline="0" dirty="0">
                <a:solidFill>
                  <a:srgbClr val="FF0000"/>
                </a:solidFill>
                <a:latin typeface="宋体"/>
                <a:ea typeface="宋体"/>
              </a:rPr>
              <a:t>工厂是否属于会员所有</a:t>
            </a: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FF0000"/>
                </a:solidFill>
                <a:latin typeface="宋体"/>
                <a:ea typeface="宋体"/>
              </a:rPr>
              <a:t>“RBA在线”电子邮件</a:t>
            </a:r>
            <a:r>
              <a:rPr lang="ZH-CN" altLang="ZH-CN" sz="1200" b="0" i="0" u="none" strike="noStrike" baseline="0" dirty="0">
                <a:solidFill>
                  <a:srgbClr val="FF0000"/>
                </a:solidFill>
                <a:latin typeface="宋体"/>
                <a:ea typeface="宋体"/>
              </a:rPr>
              <a:t>：工厂联系人的电子邮件。工厂联系人的电子邮件可能是工厂</a:t>
            </a:r>
            <a:r>
              <a:rPr lang="zh-CN" altLang="en-US" sz="1200" b="0" i="0" u="none" strike="noStrike" baseline="0" dirty="0">
                <a:solidFill>
                  <a:srgbClr val="FF0000"/>
                </a:solidFill>
                <a:latin typeface="宋体"/>
                <a:ea typeface="宋体"/>
              </a:rPr>
              <a:t>管理员</a:t>
            </a:r>
            <a:r>
              <a:rPr lang="ZH-CN" altLang="ZH-CN" sz="1200" b="0" i="0" u="none" strike="noStrike" baseline="0" dirty="0">
                <a:solidFill>
                  <a:srgbClr val="FF0000"/>
                </a:solidFill>
                <a:latin typeface="宋体"/>
                <a:ea typeface="宋体"/>
              </a:rPr>
              <a:t>的电子邮件，也可能不是。</a:t>
            </a: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FF0000"/>
                </a:solidFill>
                <a:latin typeface="宋体"/>
                <a:ea typeface="宋体"/>
              </a:rPr>
              <a:t>POC电子邮件：</a:t>
            </a:r>
            <a:r>
              <a:rPr lang="ZH-CN" altLang="ZH-CN" sz="1200" b="0" i="0" u="none" strike="noStrike" baseline="0" dirty="0">
                <a:solidFill>
                  <a:srgbClr val="FF0000"/>
                </a:solidFill>
                <a:latin typeface="宋体"/>
                <a:ea typeface="宋体"/>
              </a:rPr>
              <a:t>工厂</a:t>
            </a:r>
            <a:r>
              <a:rPr lang="zh-CN" altLang="en-US" sz="1200" b="0" i="0" u="none" strike="noStrike" baseline="0" dirty="0">
                <a:solidFill>
                  <a:srgbClr val="FF0000"/>
                </a:solidFill>
                <a:latin typeface="宋体"/>
                <a:ea typeface="宋体"/>
              </a:rPr>
              <a:t>管理员</a:t>
            </a:r>
            <a:r>
              <a:rPr lang="ZH-CN" altLang="ZH-CN" sz="1200" b="0" i="0" u="none" strike="noStrike" baseline="0" dirty="0">
                <a:solidFill>
                  <a:srgbClr val="FF0000"/>
                </a:solidFill>
                <a:latin typeface="宋体"/>
                <a:ea typeface="宋体"/>
              </a:rPr>
              <a:t>的电子邮件。当</a:t>
            </a:r>
            <a:r>
              <a:rPr lang="zh-CN" altLang="en-US" sz="1200" b="0" i="0" u="none" strike="noStrike" baseline="0" dirty="0">
                <a:solidFill>
                  <a:srgbClr val="FF0000"/>
                </a:solidFill>
                <a:latin typeface="宋体"/>
                <a:ea typeface="宋体"/>
              </a:rPr>
              <a:t>有问必答</a:t>
            </a:r>
            <a:r>
              <a:rPr lang="ZH-CN" altLang="ZH-CN" sz="1200" b="0" i="0" u="none" strike="noStrike" baseline="0" dirty="0">
                <a:solidFill>
                  <a:srgbClr val="FF0000"/>
                </a:solidFill>
                <a:latin typeface="宋体"/>
                <a:ea typeface="宋体"/>
              </a:rPr>
              <a:t>工具部署到工厂时，系统将向此帐户发送一封激活电子邮件。</a:t>
            </a:r>
            <a:endParaRPr sz="1200" dirty="0">
              <a:solidFill>
                <a:srgbClr val="FF0000"/>
              </a:solidFill>
            </a:endParaRPr>
          </a:p>
        </p:txBody>
      </p:sp>
      <p:sp>
        <p:nvSpPr>
          <p:cNvPr id="3" name="TextBox 2">
            <a:extLst>
              <a:ext uri="{FF2B5EF4-FFF2-40B4-BE49-F238E27FC236}">
                <a16:creationId xmlns:a16="http://schemas.microsoft.com/office/drawing/2014/main" id="{071E9AC6-0C73-CB38-8A8E-1B56B25DDA11}"/>
              </a:ext>
            </a:extLst>
          </p:cNvPr>
          <p:cNvSpPr txBox="1"/>
          <p:nvPr/>
        </p:nvSpPr>
        <p:spPr>
          <a:xfrm>
            <a:off x="0" y="1657946"/>
            <a:ext cx="1446835" cy="307777"/>
          </a:xfrm>
          <a:prstGeom prst="rect">
            <a:avLst/>
          </a:prstGeom>
          <a:noFill/>
          <a:ln w="57150">
            <a:solidFill>
              <a:srgbClr val="FF0000"/>
            </a:solidFill>
            <a:prstDash val="dash"/>
          </a:ln>
        </p:spPr>
        <p:txBody>
          <a:bodyPr wrap="square" rtlCol="0">
            <a:spAutoFit/>
          </a:bodyPr>
          <a:lstStyle/>
          <a:p>
            <a:endParaRPr lang="en-US" dirty="0"/>
          </a:p>
        </p:txBody>
      </p:sp>
    </p:spTree>
    <p:extLst>
      <p:ext uri="{BB962C8B-B14F-4D97-AF65-F5344CB8AC3E}">
        <p14:creationId xmlns:p14="http://schemas.microsoft.com/office/powerpoint/2010/main" val="174757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5" name="Picture 4">
            <a:extLst>
              <a:ext uri="{FF2B5EF4-FFF2-40B4-BE49-F238E27FC236}">
                <a16:creationId xmlns:a16="http://schemas.microsoft.com/office/drawing/2014/main" id="{7A2FF7F8-D7B6-B68B-7C43-90FAA0FF7F1C}"/>
              </a:ext>
            </a:extLst>
          </p:cNvPr>
          <p:cNvPicPr>
            <a:picLocks noChangeAspect="1"/>
          </p:cNvPicPr>
          <p:nvPr/>
        </p:nvPicPr>
        <p:blipFill>
          <a:blip r:embed="rId3"/>
          <a:stretch>
            <a:fillRect/>
          </a:stretch>
        </p:blipFill>
        <p:spPr>
          <a:xfrm>
            <a:off x="0" y="1545421"/>
            <a:ext cx="9154424" cy="2175973"/>
          </a:xfrm>
          <a:prstGeom prst="rect">
            <a:avLst/>
          </a:prstGeom>
        </p:spPr>
      </p:pic>
      <p:sp>
        <p:nvSpPr>
          <p:cNvPr id="197" name="Google Shape;197;g14574e6bfac_0_10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1" i="0" u="none" strike="noStrike" baseline="0" dirty="0">
                <a:solidFill>
                  <a:srgbClr val="FF0000"/>
                </a:solidFill>
                <a:latin typeface="宋体"/>
                <a:ea typeface="宋体"/>
                <a:cs typeface="Arial"/>
                <a:sym typeface="Arial"/>
              </a:rPr>
              <a:t>第2步</a:t>
            </a:r>
            <a:r>
              <a:rPr lang="zh-CN" altLang="en-US" sz="3000" b="1" i="0" u="none" strike="noStrike" baseline="0" dirty="0">
                <a:solidFill>
                  <a:srgbClr val="FF0000"/>
                </a:solidFill>
                <a:latin typeface="宋体"/>
                <a:ea typeface="宋体"/>
                <a:cs typeface="Arial"/>
                <a:sym typeface="Arial"/>
              </a:rPr>
              <a:t>：</a:t>
            </a:r>
            <a:r>
              <a:rPr lang="ZH-CN" altLang="ZH-CN" sz="3000" b="1" i="0" u="none" strike="noStrike" baseline="0" dirty="0">
                <a:solidFill>
                  <a:schemeClr val="bg1"/>
                </a:solidFill>
                <a:latin typeface="宋体"/>
                <a:ea typeface="宋体"/>
                <a:cs typeface="Arial"/>
                <a:sym typeface="Arial"/>
              </a:rPr>
              <a:t>编写邀请函电子邮件</a:t>
            </a:r>
            <a:endParaRPr sz="3000" dirty="0">
              <a:solidFill>
                <a:schemeClr val="bg1"/>
              </a:solidFill>
              <a:latin typeface="Arial"/>
              <a:ea typeface="Arial"/>
              <a:cs typeface="Arial"/>
              <a:sym typeface="Arial"/>
            </a:endParaRPr>
          </a:p>
        </p:txBody>
      </p:sp>
      <p:sp>
        <p:nvSpPr>
          <p:cNvPr id="198" name="Google Shape;198;g14574e6bfac_0_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15</a:t>
            </a:r>
            <a:endParaRPr/>
          </a:p>
        </p:txBody>
      </p:sp>
      <p:pic>
        <p:nvPicPr>
          <p:cNvPr id="204" name="Google Shape;204;g14574e6bfac_0_100"/>
          <p:cNvPicPr preferRelativeResize="0"/>
          <p:nvPr/>
        </p:nvPicPr>
        <p:blipFill rotWithShape="1">
          <a:blip r:embed="rId4">
            <a:alphaModFix/>
          </a:blip>
          <a:srcRect l="20541" t="16105" r="15942" b="19627"/>
          <a:stretch/>
        </p:blipFill>
        <p:spPr>
          <a:xfrm>
            <a:off x="2100952" y="3243151"/>
            <a:ext cx="130700" cy="136950"/>
          </a:xfrm>
          <a:prstGeom prst="rect">
            <a:avLst/>
          </a:prstGeom>
          <a:noFill/>
          <a:ln>
            <a:noFill/>
          </a:ln>
        </p:spPr>
      </p:pic>
      <p:sp>
        <p:nvSpPr>
          <p:cNvPr id="7" name="Google Shape;212;p9">
            <a:extLst>
              <a:ext uri="{FF2B5EF4-FFF2-40B4-BE49-F238E27FC236}">
                <a16:creationId xmlns:a16="http://schemas.microsoft.com/office/drawing/2014/main" id="{0D550011-2C89-548A-84CB-3D0A9D650394}"/>
              </a:ext>
            </a:extLst>
          </p:cNvPr>
          <p:cNvSpPr txBox="1">
            <a:spLocks noGrp="1"/>
          </p:cNvSpPr>
          <p:nvPr>
            <p:ph type="body" idx="1"/>
          </p:nvPr>
        </p:nvSpPr>
        <p:spPr>
          <a:xfrm>
            <a:off x="114300" y="970766"/>
            <a:ext cx="9144000" cy="7347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127000" lvl="0" indent="0" algn="l" rtl="0">
              <a:lnSpc>
                <a:spcPct val="100000"/>
              </a:lnSpc>
              <a:spcBef>
                <a:spcPts val="320"/>
              </a:spcBef>
              <a:spcAft>
                <a:spcPts val="0"/>
              </a:spcAft>
              <a:buSzPts val="1600"/>
            </a:pPr>
            <a:r>
              <a:rPr lang="ZH-CN" altLang="ZH-CN" sz="1600" b="0" i="0" u="none" strike="noStrike" baseline="0" dirty="0">
                <a:solidFill>
                  <a:srgbClr val="000000"/>
                </a:solidFill>
                <a:latin typeface="宋体"/>
                <a:ea typeface="宋体"/>
                <a:cs typeface="Arial"/>
                <a:sym typeface="Arial"/>
              </a:rPr>
              <a:t>首先点击</a:t>
            </a:r>
            <a:r>
              <a:rPr lang="ZH-CN" altLang="ZH-CN" sz="1600" b="1" i="0" u="none" strike="noStrike" baseline="0" dirty="0">
                <a:solidFill>
                  <a:srgbClr val="000000"/>
                </a:solidFill>
                <a:latin typeface="宋体"/>
                <a:ea typeface="宋体"/>
                <a:cs typeface="Arial"/>
                <a:sym typeface="Arial"/>
              </a:rPr>
              <a:t>【添加工厂】</a:t>
            </a:r>
            <a:endParaRPr sz="1600" b="1" dirty="0">
              <a:latin typeface="Arial"/>
              <a:ea typeface="Arial"/>
              <a:cs typeface="Arial"/>
              <a:sym typeface="Arial"/>
            </a:endParaRPr>
          </a:p>
        </p:txBody>
      </p:sp>
      <p:sp>
        <p:nvSpPr>
          <p:cNvPr id="10" name="Google Shape;225;p9">
            <a:extLst>
              <a:ext uri="{FF2B5EF4-FFF2-40B4-BE49-F238E27FC236}">
                <a16:creationId xmlns:a16="http://schemas.microsoft.com/office/drawing/2014/main" id="{787B1684-2C8F-A180-C0EF-B3962A0BE4E7}"/>
              </a:ext>
            </a:extLst>
          </p:cNvPr>
          <p:cNvSpPr/>
          <p:nvPr/>
        </p:nvSpPr>
        <p:spPr>
          <a:xfrm>
            <a:off x="1463381" y="2171505"/>
            <a:ext cx="891758" cy="540164"/>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12;p9">
            <a:extLst>
              <a:ext uri="{FF2B5EF4-FFF2-40B4-BE49-F238E27FC236}">
                <a16:creationId xmlns:a16="http://schemas.microsoft.com/office/drawing/2014/main" id="{A8F4B948-8BFF-7BD3-A6FD-162DF928DDD1}"/>
              </a:ext>
            </a:extLst>
          </p:cNvPr>
          <p:cNvSpPr txBox="1">
            <a:spLocks/>
          </p:cNvSpPr>
          <p:nvPr/>
        </p:nvSpPr>
        <p:spPr>
          <a:xfrm>
            <a:off x="114300" y="3530572"/>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spcBef>
                <a:spcPts val="320"/>
              </a:spcBef>
              <a:buSzPts val="1600"/>
            </a:pPr>
            <a:r>
              <a:rPr lang="ZH-CN" altLang="ZH-CN" sz="1600" b="0" i="0" u="none" strike="noStrike" baseline="0" dirty="0">
                <a:solidFill>
                  <a:srgbClr val="000000"/>
                </a:solidFill>
                <a:latin typeface="宋体"/>
                <a:ea typeface="宋体"/>
                <a:cs typeface="Arial"/>
                <a:sym typeface="Arial"/>
              </a:rPr>
              <a:t>其次选择</a:t>
            </a:r>
            <a:r>
              <a:rPr lang="ZH-CN" altLang="ZH-CN" sz="1600" b="1" i="0" u="none" strike="noStrike" baseline="0" dirty="0">
                <a:solidFill>
                  <a:srgbClr val="000000"/>
                </a:solidFill>
                <a:latin typeface="宋体"/>
                <a:ea typeface="宋体"/>
                <a:cs typeface="Arial"/>
                <a:sym typeface="Arial"/>
              </a:rPr>
              <a:t>【发送邀请电子邮件】</a:t>
            </a:r>
          </a:p>
        </p:txBody>
      </p:sp>
    </p:spTree>
    <p:extLst>
      <p:ext uri="{BB962C8B-B14F-4D97-AF65-F5344CB8AC3E}">
        <p14:creationId xmlns:p14="http://schemas.microsoft.com/office/powerpoint/2010/main" val="368488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1" i="0" u="none" strike="noStrike" baseline="0" dirty="0">
                <a:solidFill>
                  <a:srgbClr val="FFFF00"/>
                </a:solidFill>
                <a:latin typeface="宋体"/>
                <a:ea typeface="宋体"/>
                <a:cs typeface="Arial"/>
                <a:sym typeface="Arial"/>
              </a:rPr>
              <a:t>邀请函</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16</a:t>
            </a:r>
            <a:endParaRPr/>
          </a:p>
        </p:txBody>
      </p:sp>
      <p:sp>
        <p:nvSpPr>
          <p:cNvPr id="296" name="Google Shape;296;g1509b121c26_0_31"/>
          <p:cNvSpPr txBox="1">
            <a:spLocks noGrp="1"/>
          </p:cNvSpPr>
          <p:nvPr>
            <p:ph type="body" idx="1"/>
          </p:nvPr>
        </p:nvSpPr>
        <p:spPr>
          <a:xfrm>
            <a:off x="0" y="1194631"/>
            <a:ext cx="4749220" cy="6280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ltLang="ZH-CN" sz="1600" b="0" i="0" u="none" strike="noStrike" baseline="0" dirty="0">
                <a:solidFill>
                  <a:srgbClr val="000000"/>
                </a:solidFill>
                <a:latin typeface="宋体"/>
                <a:ea typeface="宋体"/>
                <a:cs typeface="Arial"/>
                <a:sym typeface="Arial"/>
              </a:rPr>
              <a:t>邀请函电子邮件将包括：</a:t>
            </a:r>
          </a:p>
          <a:p>
            <a:pPr marL="0" lvl="0" indent="0" algn="l" rtl="0">
              <a:spcBef>
                <a:spcPts val="0"/>
              </a:spcBef>
              <a:spcAft>
                <a:spcPts val="0"/>
              </a:spcAft>
              <a:buClr>
                <a:schemeClr val="dk1"/>
              </a:buClr>
              <a:buSzPts val="1400"/>
              <a:buFont typeface="Arial"/>
              <a:buNone/>
            </a:pPr>
            <a:endParaRPr lang="en-US" sz="1600" dirty="0">
              <a:latin typeface="Arial"/>
              <a:ea typeface="Arial"/>
              <a:cs typeface="Arial"/>
              <a:sym typeface="Arial"/>
            </a:endParaRPr>
          </a:p>
          <a:p>
            <a:pPr marL="342900" lvl="0" indent="-342900" algn="l" rtl="0">
              <a:spcBef>
                <a:spcPts val="0"/>
              </a:spcBef>
              <a:spcAft>
                <a:spcPts val="0"/>
              </a:spcAft>
              <a:buClr>
                <a:schemeClr val="dk1"/>
              </a:buClr>
              <a:buSzPts val="1400"/>
              <a:buFont typeface="+mj-lt"/>
              <a:buAutoNum type="arabicPeriod"/>
            </a:pPr>
            <a:r>
              <a:rPr lang="ZH-CN" altLang="ZH-CN" sz="1600" b="0" i="0" u="none" strike="noStrike" baseline="0" dirty="0">
                <a:solidFill>
                  <a:srgbClr val="000000"/>
                </a:solidFill>
                <a:latin typeface="宋体"/>
                <a:ea typeface="宋体"/>
                <a:cs typeface="Arial"/>
                <a:sym typeface="Arial"/>
              </a:rPr>
              <a:t>添加自己公司的徽标</a:t>
            </a:r>
          </a:p>
          <a:p>
            <a:pPr marL="342900" lvl="0" indent="-342900" algn="l" rtl="0">
              <a:spcBef>
                <a:spcPts val="0"/>
              </a:spcBef>
              <a:spcAft>
                <a:spcPts val="0"/>
              </a:spcAft>
              <a:buClr>
                <a:schemeClr val="dk1"/>
              </a:buClr>
              <a:buSzPts val="1400"/>
              <a:buFont typeface="+mj-lt"/>
              <a:buAutoNum type="arabicPeriod"/>
            </a:pPr>
            <a:r>
              <a:rPr lang="ZH-CN" altLang="ZH-CN" sz="1600" b="0" i="0" u="none" strike="noStrike" baseline="0" dirty="0">
                <a:solidFill>
                  <a:srgbClr val="000000"/>
                </a:solidFill>
                <a:latin typeface="宋体"/>
                <a:ea typeface="宋体"/>
                <a:cs typeface="Arial"/>
                <a:sym typeface="Arial"/>
              </a:rPr>
              <a:t>简要介绍RBA</a:t>
            </a:r>
            <a:r>
              <a:rPr lang="zh-CN" altLang="en-US" sz="1600" b="0" i="0" u="none" strike="noStrike" baseline="0" dirty="0">
                <a:solidFill>
                  <a:srgbClr val="000000"/>
                </a:solidFill>
                <a:latin typeface="宋体"/>
                <a:ea typeface="宋体"/>
                <a:cs typeface="Arial"/>
                <a:sym typeface="Arial"/>
              </a:rPr>
              <a:t>有问必答</a:t>
            </a:r>
            <a:r>
              <a:rPr lang="ZH-CN" altLang="ZH-CN" sz="1600" b="0" i="0" u="none" strike="noStrike" baseline="0" dirty="0">
                <a:solidFill>
                  <a:srgbClr val="000000"/>
                </a:solidFill>
                <a:latin typeface="宋体"/>
                <a:ea typeface="宋体"/>
                <a:cs typeface="Arial"/>
                <a:sym typeface="Arial"/>
              </a:rPr>
              <a:t>工具及其优点</a:t>
            </a:r>
          </a:p>
          <a:p>
            <a:pPr marL="342900" lvl="0" indent="-342900" algn="l" rtl="0">
              <a:spcBef>
                <a:spcPts val="0"/>
              </a:spcBef>
              <a:spcAft>
                <a:spcPts val="0"/>
              </a:spcAft>
              <a:buClr>
                <a:schemeClr val="dk1"/>
              </a:buClr>
              <a:buSzPts val="1400"/>
              <a:buFont typeface="+mj-lt"/>
              <a:buAutoNum type="arabicPeriod"/>
            </a:pPr>
            <a:r>
              <a:rPr lang="ZH-CN" altLang="ZH-CN" sz="1600" b="0" i="0" u="none" strike="noStrike" baseline="0" dirty="0">
                <a:solidFill>
                  <a:srgbClr val="000000"/>
                </a:solidFill>
                <a:latin typeface="宋体"/>
                <a:ea typeface="宋体"/>
                <a:cs typeface="Arial"/>
                <a:sym typeface="Arial"/>
              </a:rPr>
              <a:t>工厂调查问卷，提供更多的细节，并分配一个</a:t>
            </a:r>
            <a:r>
              <a:rPr lang="zh-CN" altLang="en-US" sz="1600" b="0" i="0" u="none" strike="noStrike" baseline="0" dirty="0">
                <a:solidFill>
                  <a:srgbClr val="000000"/>
                </a:solidFill>
                <a:latin typeface="宋体"/>
                <a:ea typeface="宋体"/>
                <a:cs typeface="Arial"/>
                <a:sym typeface="Arial"/>
              </a:rPr>
              <a:t>有问必答管理员</a:t>
            </a:r>
            <a:endParaRPr lang="ZH-CN" altLang="ZH-CN" sz="1600" b="0" i="0" u="none" strike="noStrike" baseline="0" dirty="0">
              <a:solidFill>
                <a:srgbClr val="000000"/>
              </a:solidFill>
              <a:latin typeface="宋体"/>
              <a:ea typeface="宋体"/>
              <a:cs typeface="Arial"/>
              <a:sym typeface="Arial"/>
            </a:endParaRPr>
          </a:p>
        </p:txBody>
      </p:sp>
      <p:pic>
        <p:nvPicPr>
          <p:cNvPr id="3" name="Picture 2">
            <a:extLst>
              <a:ext uri="{FF2B5EF4-FFF2-40B4-BE49-F238E27FC236}">
                <a16:creationId xmlns:a16="http://schemas.microsoft.com/office/drawing/2014/main" id="{5CFFBBBD-4F67-9EDE-32CF-AFAE42D76880}"/>
              </a:ext>
            </a:extLst>
          </p:cNvPr>
          <p:cNvPicPr>
            <a:picLocks noChangeAspect="1"/>
          </p:cNvPicPr>
          <p:nvPr/>
        </p:nvPicPr>
        <p:blipFill rotWithShape="1">
          <a:blip r:embed="rId3"/>
          <a:srcRect l="16696" t="31416" r="1692" b="4005"/>
          <a:stretch/>
        </p:blipFill>
        <p:spPr>
          <a:xfrm>
            <a:off x="5010410" y="431046"/>
            <a:ext cx="3876806" cy="4610117"/>
          </a:xfrm>
          <a:prstGeom prst="rect">
            <a:avLst/>
          </a:prstGeom>
          <a:ln>
            <a:noFill/>
          </a:ln>
          <a:effectLst>
            <a:outerShdw blurRad="292100" dist="139700" dir="2700000" algn="tl" rotWithShape="0">
              <a:srgbClr val="333333">
                <a:alpha val="65000"/>
              </a:srgbClr>
            </a:outerShdw>
          </a:effectLst>
        </p:spPr>
      </p:pic>
      <p:sp>
        <p:nvSpPr>
          <p:cNvPr id="6" name="Google Shape;327;p13">
            <a:extLst>
              <a:ext uri="{FF2B5EF4-FFF2-40B4-BE49-F238E27FC236}">
                <a16:creationId xmlns:a16="http://schemas.microsoft.com/office/drawing/2014/main" id="{82C3B76F-EFFC-B5B3-CF02-C4A1A2735A20}"/>
              </a:ext>
            </a:extLst>
          </p:cNvPr>
          <p:cNvSpPr/>
          <p:nvPr/>
        </p:nvSpPr>
        <p:spPr>
          <a:xfrm>
            <a:off x="141644" y="3515832"/>
            <a:ext cx="4749220" cy="1525331"/>
          </a:xfrm>
          <a:prstGeom prst="rect">
            <a:avLst/>
          </a:prstGeom>
          <a:solidFill>
            <a:srgbClr val="FFFF00"/>
          </a:solidFill>
          <a:ln>
            <a:noFill/>
          </a:ln>
        </p:spPr>
        <p:txBody>
          <a:bodyPr spcFirstLastPara="1" wrap="square" lIns="91425" tIns="91425" rIns="91425" bIns="91425" anchor="ctr" anchorCtr="0">
            <a:noAutofit/>
          </a:bodyPr>
          <a:lstStyle/>
          <a:p>
            <a:pPr marL="269875" marR="0" lvl="0"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FF0000"/>
                </a:solidFill>
                <a:latin typeface="宋体"/>
                <a:ea typeface="宋体"/>
              </a:rPr>
              <a:t>接到该电子邮件之际，</a:t>
            </a:r>
          </a:p>
          <a:p>
            <a:pPr marL="269875" marR="0" lvl="0" algn="l" rtl="0">
              <a:lnSpc>
                <a:spcPct val="100000"/>
              </a:lnSpc>
              <a:spcBef>
                <a:spcPts val="320"/>
              </a:spcBef>
              <a:spcAft>
                <a:spcPts val="0"/>
              </a:spcAft>
              <a:buClr>
                <a:srgbClr val="000000"/>
              </a:buClr>
              <a:buSzPts val="1200"/>
              <a:buFont typeface="Arial"/>
              <a:buNone/>
            </a:pPr>
            <a:r>
              <a:rPr lang="ZH-CN" altLang="ZH-CN" sz="1300" b="1" i="0" u="none" strike="noStrike" baseline="0" dirty="0">
                <a:solidFill>
                  <a:srgbClr val="FF0000"/>
                </a:solidFill>
                <a:latin typeface="宋体"/>
                <a:ea typeface="宋体"/>
              </a:rPr>
              <a:t>工厂需要点击所提供的链接</a:t>
            </a:r>
          </a:p>
          <a:p>
            <a:pPr marL="269875" lvl="0">
              <a:spcBef>
                <a:spcPts val="320"/>
              </a:spcBef>
              <a:buSzPts val="1200"/>
            </a:pPr>
            <a:r>
              <a:rPr lang="ZH-CN" altLang="ZH-CN" sz="1300" b="1" i="0" u="none" strike="noStrike" baseline="0" dirty="0">
                <a:solidFill>
                  <a:srgbClr val="FF0000"/>
                </a:solidFill>
                <a:latin typeface="宋体"/>
                <a:ea typeface="宋体"/>
              </a:rPr>
              <a:t>并填写《分配</a:t>
            </a:r>
            <a:r>
              <a:rPr lang="zh-CN" altLang="en-US" sz="1300" b="1" dirty="0">
                <a:solidFill>
                  <a:srgbClr val="FF0000"/>
                </a:solidFill>
                <a:latin typeface="宋体"/>
                <a:ea typeface="宋体"/>
              </a:rPr>
              <a:t>有问必答管理员</a:t>
            </a:r>
            <a:r>
              <a:rPr lang="ZH-CN" altLang="ZH-CN" sz="1300" b="1" i="0" u="none" strike="noStrike" baseline="0" dirty="0">
                <a:solidFill>
                  <a:srgbClr val="FF0000"/>
                </a:solidFill>
                <a:latin typeface="宋体"/>
                <a:ea typeface="宋体"/>
              </a:rPr>
              <a:t>》。</a:t>
            </a:r>
          </a:p>
          <a:p>
            <a:pPr marL="0" marR="0" lvl="0" indent="0" algn="l" rtl="0">
              <a:lnSpc>
                <a:spcPct val="100000"/>
              </a:lnSpc>
              <a:spcBef>
                <a:spcPts val="320"/>
              </a:spcBef>
              <a:spcAft>
                <a:spcPts val="0"/>
              </a:spcAft>
              <a:buClr>
                <a:srgbClr val="000000"/>
              </a:buClr>
              <a:buSzPts val="1200"/>
              <a:buFont typeface="Arial"/>
              <a:buNone/>
            </a:pPr>
            <a:endParaRPr lang="en-US" sz="1300" b="1" i="0" u="none" strike="noStrike" cap="none" dirty="0">
              <a:solidFill>
                <a:srgbClr val="FF0000"/>
              </a:solidFill>
            </a:endParaRPr>
          </a:p>
          <a:p>
            <a:pPr>
              <a:spcBef>
                <a:spcPts val="320"/>
              </a:spcBef>
              <a:buSzPts val="1200"/>
            </a:pPr>
            <a:r>
              <a:rPr lang="ZH-CN" altLang="ZH-CN" sz="1200" b="0" i="0" u="none" strike="noStrike" cap="none" baseline="0" dirty="0">
                <a:solidFill>
                  <a:srgbClr val="FF0000"/>
                </a:solidFill>
                <a:latin typeface="宋体"/>
                <a:ea typeface="宋体"/>
              </a:rPr>
              <a:t>请注意该URL有效期仅为20天。如果超出该20天的期限，会员可再次向工厂发出第二份邀请函。</a:t>
            </a:r>
            <a:endParaRPr lang="en-US" sz="1200" dirty="0"/>
          </a:p>
          <a:p>
            <a:pPr marL="0" marR="0" lvl="0" indent="0" algn="l" rtl="0">
              <a:lnSpc>
                <a:spcPct val="100000"/>
              </a:lnSpc>
              <a:spcBef>
                <a:spcPts val="320"/>
              </a:spcBef>
              <a:spcAft>
                <a:spcPts val="0"/>
              </a:spcAft>
              <a:buClr>
                <a:srgbClr val="000000"/>
              </a:buClr>
              <a:buSzPts val="1200"/>
              <a:buFont typeface="Arial"/>
              <a:buNone/>
            </a:pPr>
            <a:endParaRPr lang="en-US" sz="1300" b="1" i="0" u="none" strike="noStrike" cap="none" dirty="0">
              <a:solidFill>
                <a:srgbClr val="FF0000"/>
              </a:solidFill>
            </a:endParaRPr>
          </a:p>
        </p:txBody>
      </p:sp>
      <p:pic>
        <p:nvPicPr>
          <p:cNvPr id="7" name="Google Shape;328;p13">
            <a:extLst>
              <a:ext uri="{FF2B5EF4-FFF2-40B4-BE49-F238E27FC236}">
                <a16:creationId xmlns:a16="http://schemas.microsoft.com/office/drawing/2014/main" id="{872F9003-C0ED-CC7B-E8E4-3A37E80DDEF1}"/>
              </a:ext>
            </a:extLst>
          </p:cNvPr>
          <p:cNvPicPr preferRelativeResize="0"/>
          <p:nvPr/>
        </p:nvPicPr>
        <p:blipFill rotWithShape="1">
          <a:blip r:embed="rId4">
            <a:alphaModFix/>
          </a:blip>
          <a:srcRect/>
          <a:stretch/>
        </p:blipFill>
        <p:spPr>
          <a:xfrm>
            <a:off x="256784" y="3674969"/>
            <a:ext cx="275500" cy="273900"/>
          </a:xfrm>
          <a:prstGeom prst="rect">
            <a:avLst/>
          </a:prstGeom>
          <a:noFill/>
          <a:ln>
            <a:noFill/>
          </a:ln>
        </p:spPr>
      </p:pic>
      <p:sp>
        <p:nvSpPr>
          <p:cNvPr id="8" name="Google Shape;225;p9">
            <a:extLst>
              <a:ext uri="{FF2B5EF4-FFF2-40B4-BE49-F238E27FC236}">
                <a16:creationId xmlns:a16="http://schemas.microsoft.com/office/drawing/2014/main" id="{E73E9F1E-6D6D-00D9-D1C9-683A67125F81}"/>
              </a:ext>
            </a:extLst>
          </p:cNvPr>
          <p:cNvSpPr/>
          <p:nvPr/>
        </p:nvSpPr>
        <p:spPr>
          <a:xfrm>
            <a:off x="5054252" y="3768603"/>
            <a:ext cx="1968256" cy="27390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Logo, company name  Description automatically generated">
            <a:extLst>
              <a:ext uri="{FF2B5EF4-FFF2-40B4-BE49-F238E27FC236}">
                <a16:creationId xmlns:a16="http://schemas.microsoft.com/office/drawing/2014/main" id="{A9A0CD6F-8A1A-6493-BDEF-CCA19809BE58}"/>
              </a:ext>
            </a:extLst>
          </p:cNvPr>
          <p:cNvPicPr>
            <a:picLocks noChangeAspect="1"/>
          </p:cNvPicPr>
          <p:nvPr/>
        </p:nvPicPr>
        <p:blipFill>
          <a:blip r:embed="rId5"/>
          <a:stretch>
            <a:fillRect/>
          </a:stretch>
        </p:blipFill>
        <p:spPr>
          <a:xfrm flipH="1">
            <a:off x="6343715" y="634675"/>
            <a:ext cx="1357585" cy="604480"/>
          </a:xfrm>
          <a:prstGeom prst="rect">
            <a:avLst/>
          </a:prstGeom>
        </p:spPr>
      </p:pic>
    </p:spTree>
    <p:extLst>
      <p:ext uri="{BB962C8B-B14F-4D97-AF65-F5344CB8AC3E}">
        <p14:creationId xmlns:p14="http://schemas.microsoft.com/office/powerpoint/2010/main" val="303543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1" i="0" u="none" strike="noStrike" baseline="0" dirty="0">
                <a:solidFill>
                  <a:srgbClr val="FFFF00"/>
                </a:solidFill>
                <a:latin typeface="宋体"/>
                <a:ea typeface="宋体"/>
                <a:cs typeface="Arial"/>
                <a:sym typeface="Arial"/>
              </a:rPr>
              <a:t>邀请函问卷</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17</a:t>
            </a:r>
            <a:endParaRPr/>
          </a:p>
        </p:txBody>
      </p:sp>
      <p:pic>
        <p:nvPicPr>
          <p:cNvPr id="8" name="Picture 7">
            <a:extLst>
              <a:ext uri="{FF2B5EF4-FFF2-40B4-BE49-F238E27FC236}">
                <a16:creationId xmlns:a16="http://schemas.microsoft.com/office/drawing/2014/main" id="{75470B6D-A8D0-572C-5454-778AF4507EB5}"/>
              </a:ext>
            </a:extLst>
          </p:cNvPr>
          <p:cNvPicPr>
            <a:picLocks noChangeAspect="1"/>
          </p:cNvPicPr>
          <p:nvPr/>
        </p:nvPicPr>
        <p:blipFill rotWithShape="1">
          <a:blip r:embed="rId3"/>
          <a:srcRect t="18147" b="2258"/>
          <a:stretch/>
        </p:blipFill>
        <p:spPr>
          <a:xfrm>
            <a:off x="7263505" y="1177036"/>
            <a:ext cx="1743257" cy="3920169"/>
          </a:xfrm>
          <a:prstGeom prst="rect">
            <a:avLst/>
          </a:prstGeom>
          <a:ln>
            <a:noFill/>
          </a:ln>
          <a:effectLst>
            <a:outerShdw blurRad="292100" dist="139700" dir="2700000" algn="tl" rotWithShape="0">
              <a:srgbClr val="333333">
                <a:alpha val="65000"/>
              </a:srgbClr>
            </a:outerShdw>
          </a:effectLst>
        </p:spPr>
      </p:pic>
      <p:sp>
        <p:nvSpPr>
          <p:cNvPr id="9" name="Google Shape;225;p9">
            <a:extLst>
              <a:ext uri="{FF2B5EF4-FFF2-40B4-BE49-F238E27FC236}">
                <a16:creationId xmlns:a16="http://schemas.microsoft.com/office/drawing/2014/main" id="{CA0C0216-DA8A-1F96-F2D6-7DDEDD82A9CD}"/>
              </a:ext>
            </a:extLst>
          </p:cNvPr>
          <p:cNvSpPr/>
          <p:nvPr/>
        </p:nvSpPr>
        <p:spPr>
          <a:xfrm>
            <a:off x="7151005" y="1842493"/>
            <a:ext cx="1968256" cy="4526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25;p9">
            <a:extLst>
              <a:ext uri="{FF2B5EF4-FFF2-40B4-BE49-F238E27FC236}">
                <a16:creationId xmlns:a16="http://schemas.microsoft.com/office/drawing/2014/main" id="{4D68FF73-FCAF-49CF-B44A-D56747946C97}"/>
              </a:ext>
            </a:extLst>
          </p:cNvPr>
          <p:cNvSpPr/>
          <p:nvPr/>
        </p:nvSpPr>
        <p:spPr>
          <a:xfrm>
            <a:off x="7151005" y="3513796"/>
            <a:ext cx="1968256" cy="4526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327;p13">
            <a:extLst>
              <a:ext uri="{FF2B5EF4-FFF2-40B4-BE49-F238E27FC236}">
                <a16:creationId xmlns:a16="http://schemas.microsoft.com/office/drawing/2014/main" id="{DBF400E5-71CC-F45B-3DBF-4C1DC29CDD03}"/>
              </a:ext>
            </a:extLst>
          </p:cNvPr>
          <p:cNvSpPr/>
          <p:nvPr/>
        </p:nvSpPr>
        <p:spPr>
          <a:xfrm>
            <a:off x="117562" y="1298739"/>
            <a:ext cx="6920944" cy="1536348"/>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000000"/>
                </a:solidFill>
                <a:latin typeface="宋体"/>
                <a:ea typeface="宋体"/>
              </a:rPr>
              <a:t>问题1：我的工厂可加入RBA</a:t>
            </a:r>
            <a:r>
              <a:rPr lang="zh-CN" altLang="en-US" sz="1200" b="1" i="0" u="none" strike="noStrike" baseline="0" dirty="0">
                <a:solidFill>
                  <a:srgbClr val="000000"/>
                </a:solidFill>
                <a:latin typeface="宋体"/>
                <a:ea typeface="宋体"/>
              </a:rPr>
              <a:t> </a:t>
            </a:r>
            <a:r>
              <a:rPr lang="en-US" altLang="zh-CN" sz="1200" b="1" i="0" u="none" strike="noStrike" baseline="0" dirty="0">
                <a:solidFill>
                  <a:srgbClr val="000000"/>
                </a:solidFill>
                <a:latin typeface="宋体"/>
                <a:ea typeface="宋体"/>
              </a:rPr>
              <a:t>Voice</a:t>
            </a:r>
            <a:r>
              <a:rPr lang="zh-CN" altLang="en-US" sz="1200" b="1" i="0" u="none" strike="noStrike" baseline="0" dirty="0">
                <a:solidFill>
                  <a:srgbClr val="000000"/>
                </a:solidFill>
                <a:latin typeface="宋体"/>
                <a:ea typeface="宋体"/>
              </a:rPr>
              <a:t>有问必答</a:t>
            </a:r>
            <a:r>
              <a:rPr lang="ZH-CN" altLang="ZH-CN" sz="1200" b="1" i="0" u="none" strike="noStrike" baseline="0" dirty="0">
                <a:solidFill>
                  <a:srgbClr val="000000"/>
                </a:solidFill>
                <a:latin typeface="宋体"/>
                <a:ea typeface="宋体"/>
              </a:rPr>
              <a:t>计划吗？</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000000"/>
                </a:solidFill>
                <a:latin typeface="宋体"/>
                <a:ea typeface="宋体"/>
              </a:rPr>
              <a:t>“</a:t>
            </a:r>
            <a:r>
              <a:rPr lang="ZH-CN" altLang="ZH-CN" sz="1200" b="1" i="0" u="none" strike="noStrike" baseline="0" dirty="0">
                <a:solidFill>
                  <a:srgbClr val="FF0000"/>
                </a:solidFill>
                <a:latin typeface="宋体"/>
                <a:ea typeface="宋体"/>
              </a:rPr>
              <a:t>同意</a:t>
            </a:r>
            <a:r>
              <a:rPr lang="ZH-CN" altLang="ZH-CN" sz="1200" b="1" i="0" u="none" strike="noStrike" baseline="0" dirty="0">
                <a:solidFill>
                  <a:srgbClr val="000000"/>
                </a:solidFill>
                <a:latin typeface="宋体"/>
                <a:ea typeface="宋体"/>
              </a:rPr>
              <a:t>”，</a:t>
            </a:r>
            <a:r>
              <a:rPr lang="ZH-CN" altLang="ZH-CN" sz="1200" b="0" i="0" u="none" strike="noStrike" baseline="0" dirty="0">
                <a:solidFill>
                  <a:srgbClr val="000000"/>
                </a:solidFill>
                <a:latin typeface="宋体"/>
                <a:ea typeface="宋体"/>
              </a:rPr>
              <a:t>系统</a:t>
            </a:r>
            <a:r>
              <a:rPr lang="ZH-CN" altLang="ZH-CN" sz="1200" b="1" i="0" u="none" strike="noStrike" baseline="0" dirty="0">
                <a:solidFill>
                  <a:srgbClr val="000000"/>
                </a:solidFill>
                <a:latin typeface="宋体"/>
                <a:ea typeface="宋体"/>
              </a:rPr>
              <a:t>自动</a:t>
            </a:r>
            <a:r>
              <a:rPr lang="ZH-CN" altLang="ZH-CN" sz="1200" b="0" i="0" u="none" strike="noStrike" baseline="0" dirty="0">
                <a:solidFill>
                  <a:srgbClr val="000000"/>
                </a:solidFill>
                <a:latin typeface="宋体"/>
                <a:ea typeface="宋体"/>
              </a:rPr>
              <a:t>将带有帐户凭证的激活电子邮件发送到</a:t>
            </a:r>
            <a:r>
              <a:rPr lang="ZH-CN" altLang="ZH-CN" sz="1200" b="1" i="0" u="none" strike="noStrike" baseline="0" dirty="0">
                <a:solidFill>
                  <a:srgbClr val="000000"/>
                </a:solidFill>
                <a:latin typeface="宋体"/>
                <a:ea typeface="宋体"/>
              </a:rPr>
              <a:t>POC的电子邮件地址（见问题3）</a:t>
            </a:r>
            <a:r>
              <a:rPr lang="ZH-CN" altLang="ZH-CN" sz="1200" b="0" i="0" u="none" strike="noStrike" baseline="0" dirty="0">
                <a:solidFill>
                  <a:srgbClr val="000000"/>
                </a:solidFill>
                <a:latin typeface="宋体"/>
                <a:ea typeface="宋体"/>
              </a:rPr>
              <a:t>。</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a:spcBef>
                <a:spcPts val="320"/>
              </a:spcBef>
              <a:buSzPts val="1200"/>
            </a:pPr>
            <a:r>
              <a:rPr lang="ZH-CN" altLang="ZH-CN" sz="1200" b="1" i="0" u="none" strike="noStrike" baseline="0" dirty="0">
                <a:solidFill>
                  <a:srgbClr val="000000"/>
                </a:solidFill>
                <a:latin typeface="宋体"/>
                <a:ea typeface="宋体"/>
              </a:rPr>
              <a:t>“</a:t>
            </a:r>
            <a:r>
              <a:rPr lang="ZH-CN" altLang="ZH-CN" sz="1200" b="1" i="0" u="none" strike="noStrike" baseline="0" dirty="0">
                <a:solidFill>
                  <a:srgbClr val="FF0000"/>
                </a:solidFill>
                <a:latin typeface="宋体"/>
                <a:ea typeface="宋体"/>
              </a:rPr>
              <a:t>不同意</a:t>
            </a:r>
            <a:r>
              <a:rPr lang="ZH-CN" altLang="ZH-CN" sz="1200" b="1" i="0" u="none" strike="noStrike" baseline="0" dirty="0">
                <a:solidFill>
                  <a:srgbClr val="000000"/>
                </a:solidFill>
                <a:latin typeface="宋体"/>
                <a:ea typeface="宋体"/>
              </a:rPr>
              <a:t>”，</a:t>
            </a:r>
            <a:r>
              <a:rPr lang="ZH-CN" altLang="ZH-CN" sz="1200" b="0" i="0" u="none" strike="noStrike" baseline="0" dirty="0">
                <a:solidFill>
                  <a:srgbClr val="000000"/>
                </a:solidFill>
                <a:latin typeface="宋体"/>
                <a:ea typeface="宋体"/>
              </a:rPr>
              <a:t>系统将继续问有关工厂已有工具、工具类型或其他原因不能加入该计划方面的其他问题。</a:t>
            </a:r>
          </a:p>
        </p:txBody>
      </p:sp>
      <p:pic>
        <p:nvPicPr>
          <p:cNvPr id="15" name="Picture 14">
            <a:extLst>
              <a:ext uri="{FF2B5EF4-FFF2-40B4-BE49-F238E27FC236}">
                <a16:creationId xmlns:a16="http://schemas.microsoft.com/office/drawing/2014/main" id="{8BC6BD92-E619-774A-1D1C-A9986C7E4B44}"/>
              </a:ext>
            </a:extLst>
          </p:cNvPr>
          <p:cNvPicPr>
            <a:picLocks noChangeAspect="1"/>
          </p:cNvPicPr>
          <p:nvPr/>
        </p:nvPicPr>
        <p:blipFill>
          <a:blip r:embed="rId4"/>
          <a:stretch>
            <a:fillRect/>
          </a:stretch>
        </p:blipFill>
        <p:spPr>
          <a:xfrm>
            <a:off x="236874" y="3235486"/>
            <a:ext cx="5698783" cy="1861719"/>
          </a:xfrm>
          <a:prstGeom prst="rect">
            <a:avLst/>
          </a:prstGeom>
        </p:spPr>
      </p:pic>
      <p:sp>
        <p:nvSpPr>
          <p:cNvPr id="16" name="Google Shape;225;p9">
            <a:extLst>
              <a:ext uri="{FF2B5EF4-FFF2-40B4-BE49-F238E27FC236}">
                <a16:creationId xmlns:a16="http://schemas.microsoft.com/office/drawing/2014/main" id="{81DB42D2-1632-6E32-569D-B34740FC9BDE}"/>
              </a:ext>
            </a:extLst>
          </p:cNvPr>
          <p:cNvSpPr/>
          <p:nvPr/>
        </p:nvSpPr>
        <p:spPr>
          <a:xfrm>
            <a:off x="4823288" y="3966464"/>
            <a:ext cx="471186" cy="107469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25;p9">
            <a:extLst>
              <a:ext uri="{FF2B5EF4-FFF2-40B4-BE49-F238E27FC236}">
                <a16:creationId xmlns:a16="http://schemas.microsoft.com/office/drawing/2014/main" id="{B6D44A76-EADE-FC4B-3560-F575E5E50BBB}"/>
              </a:ext>
            </a:extLst>
          </p:cNvPr>
          <p:cNvSpPr/>
          <p:nvPr/>
        </p:nvSpPr>
        <p:spPr>
          <a:xfrm>
            <a:off x="236874" y="3552503"/>
            <a:ext cx="902994" cy="240193"/>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587E2FB5-173D-00D0-F21F-4DBB33D3202F}"/>
              </a:ext>
            </a:extLst>
          </p:cNvPr>
          <p:cNvSpPr txBox="1"/>
          <p:nvPr/>
        </p:nvSpPr>
        <p:spPr>
          <a:xfrm>
            <a:off x="190463" y="2945626"/>
            <a:ext cx="6331351" cy="276999"/>
          </a:xfrm>
          <a:prstGeom prst="rect">
            <a:avLst/>
          </a:prstGeom>
          <a:noFill/>
        </p:spPr>
        <p:txBody>
          <a:bodyPr wrap="square" rtlCol="0">
            <a:spAutoFit/>
          </a:bodyPr>
          <a:lstStyle/>
          <a:p>
            <a:r>
              <a:rPr lang="ZH-CN" altLang="ZH-CN" sz="1200" b="0" i="0" u="none" strike="noStrike" baseline="0" dirty="0">
                <a:solidFill>
                  <a:srgbClr val="000000"/>
                </a:solidFill>
                <a:latin typeface="宋体"/>
                <a:ea typeface="宋体"/>
              </a:rPr>
              <a:t>注：进度和回复跟踪可以在“部署</a:t>
            </a:r>
            <a:r>
              <a:rPr lang="zh-CN" altLang="en-US" sz="1200" b="0" i="0" u="none" strike="noStrike" baseline="0" dirty="0">
                <a:solidFill>
                  <a:srgbClr val="000000"/>
                </a:solidFill>
                <a:latin typeface="宋体"/>
                <a:ea typeface="宋体"/>
              </a:rPr>
              <a:t>有问必答</a:t>
            </a:r>
            <a:r>
              <a:rPr lang="ZH-CN" altLang="ZH-CN" sz="1200" b="0" i="0" u="none" strike="noStrike" baseline="0" dirty="0">
                <a:solidFill>
                  <a:srgbClr val="000000"/>
                </a:solidFill>
                <a:latin typeface="宋体"/>
                <a:ea typeface="宋体"/>
              </a:rPr>
              <a:t>工具”上找到。</a:t>
            </a:r>
          </a:p>
        </p:txBody>
      </p:sp>
    </p:spTree>
    <p:extLst>
      <p:ext uri="{BB962C8B-B14F-4D97-AF65-F5344CB8AC3E}">
        <p14:creationId xmlns:p14="http://schemas.microsoft.com/office/powerpoint/2010/main" val="118376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8" name="Picture 7">
            <a:extLst>
              <a:ext uri="{FF2B5EF4-FFF2-40B4-BE49-F238E27FC236}">
                <a16:creationId xmlns:a16="http://schemas.microsoft.com/office/drawing/2014/main" id="{EB6FF861-8589-CA95-283F-AC1EE19EC706}"/>
              </a:ext>
            </a:extLst>
          </p:cNvPr>
          <p:cNvPicPr>
            <a:picLocks noChangeAspect="1"/>
          </p:cNvPicPr>
          <p:nvPr/>
        </p:nvPicPr>
        <p:blipFill rotWithShape="1">
          <a:blip r:embed="rId3"/>
          <a:srcRect t="4140" b="73077"/>
          <a:stretch/>
        </p:blipFill>
        <p:spPr>
          <a:xfrm>
            <a:off x="194340" y="1716987"/>
            <a:ext cx="6983074" cy="2390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0" i="0" u="none" strike="noStrike" baseline="0" dirty="0">
                <a:solidFill>
                  <a:srgbClr val="FF0000"/>
                </a:solidFill>
                <a:latin typeface="宋体"/>
                <a:ea typeface="宋体"/>
                <a:cs typeface="Arial"/>
                <a:sym typeface="Arial"/>
              </a:rPr>
              <a:t>第3步</a:t>
            </a:r>
            <a:r>
              <a:rPr lang="zh-CN" altLang="en-US" sz="3000" b="0" i="0" u="none" strike="noStrike" baseline="0" dirty="0">
                <a:solidFill>
                  <a:srgbClr val="FF0000"/>
                </a:solidFill>
                <a:latin typeface="宋体"/>
                <a:ea typeface="宋体"/>
                <a:cs typeface="Arial"/>
                <a:sym typeface="Arial"/>
              </a:rPr>
              <a:t>：</a:t>
            </a:r>
            <a:r>
              <a:rPr lang="ZH-CN" altLang="ZH-CN" sz="3000" b="0" i="0" u="none" strike="noStrike" baseline="0" dirty="0">
                <a:solidFill>
                  <a:schemeClr val="bg1"/>
                </a:solidFill>
                <a:latin typeface="宋体"/>
                <a:ea typeface="宋体"/>
                <a:cs typeface="Arial"/>
                <a:sym typeface="Arial"/>
              </a:rPr>
              <a:t>选择产品类型</a:t>
            </a:r>
            <a:endParaRPr sz="3000" dirty="0">
              <a:solidFill>
                <a:schemeClr val="bg1"/>
              </a:solidFill>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18</a:t>
            </a:r>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9" name="Google Shape;219;p9"/>
          <p:cNvSpPr txBox="1">
            <a:spLocks noGrp="1"/>
          </p:cNvSpPr>
          <p:nvPr>
            <p:ph type="body" idx="1"/>
          </p:nvPr>
        </p:nvSpPr>
        <p:spPr>
          <a:xfrm>
            <a:off x="194340" y="1193875"/>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ZH-CN" altLang="ZH-CN" sz="1800" b="0" i="0" u="none" strike="noStrike" baseline="0" dirty="0">
                <a:solidFill>
                  <a:srgbClr val="000000"/>
                </a:solidFill>
                <a:latin typeface="宋体"/>
                <a:ea typeface="宋体"/>
                <a:cs typeface="Arial"/>
                <a:sym typeface="Arial"/>
              </a:rPr>
              <a:t>选择产品1-全部应用程序二维码或产品2-单一</a:t>
            </a:r>
            <a:r>
              <a:rPr lang="zh-CN" altLang="en-US" sz="1800" b="0" i="0" u="none" strike="noStrike" baseline="0" dirty="0">
                <a:solidFill>
                  <a:srgbClr val="000000"/>
                </a:solidFill>
                <a:latin typeface="宋体"/>
                <a:ea typeface="宋体"/>
                <a:cs typeface="Arial"/>
                <a:sym typeface="Arial"/>
              </a:rPr>
              <a:t>有问必答</a:t>
            </a:r>
            <a:r>
              <a:rPr lang="ZH-CN" altLang="ZH-CN" sz="1800" b="0" i="0" u="none" strike="noStrike" baseline="0" dirty="0">
                <a:solidFill>
                  <a:srgbClr val="000000"/>
                </a:solidFill>
                <a:latin typeface="宋体"/>
                <a:ea typeface="宋体"/>
                <a:cs typeface="Arial"/>
                <a:sym typeface="Arial"/>
              </a:rPr>
              <a:t>二维码</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6" name="Google Shape;225;p9">
            <a:extLst>
              <a:ext uri="{FF2B5EF4-FFF2-40B4-BE49-F238E27FC236}">
                <a16:creationId xmlns:a16="http://schemas.microsoft.com/office/drawing/2014/main" id="{1DEED632-D0DB-8661-652F-DB27DAC97A1A}"/>
              </a:ext>
            </a:extLst>
          </p:cNvPr>
          <p:cNvSpPr/>
          <p:nvPr/>
        </p:nvSpPr>
        <p:spPr>
          <a:xfrm>
            <a:off x="1453031" y="2076690"/>
            <a:ext cx="3118969" cy="50104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213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 name="Picture 1">
            <a:extLst>
              <a:ext uri="{FF2B5EF4-FFF2-40B4-BE49-F238E27FC236}">
                <a16:creationId xmlns:a16="http://schemas.microsoft.com/office/drawing/2014/main" id="{E21D271D-7968-A556-9242-7284168C9335}"/>
              </a:ext>
            </a:extLst>
          </p:cNvPr>
          <p:cNvPicPr>
            <a:picLocks noChangeAspect="1"/>
          </p:cNvPicPr>
          <p:nvPr/>
        </p:nvPicPr>
        <p:blipFill rotWithShape="1">
          <a:blip r:embed="rId3"/>
          <a:srcRect l="17542" t="12241" r="1380" b="83761"/>
          <a:stretch/>
        </p:blipFill>
        <p:spPr>
          <a:xfrm>
            <a:off x="69080" y="1509161"/>
            <a:ext cx="7157895" cy="530466"/>
          </a:xfrm>
          <a:prstGeom prst="rect">
            <a:avLst/>
          </a:prstGeom>
        </p:spPr>
      </p:pic>
      <p:sp>
        <p:nvSpPr>
          <p:cNvPr id="212" name="Google Shape;212;p9"/>
          <p:cNvSpPr txBox="1">
            <a:spLocks noGrp="1"/>
          </p:cNvSpPr>
          <p:nvPr>
            <p:ph type="body" idx="1"/>
          </p:nvPr>
        </p:nvSpPr>
        <p:spPr>
          <a:xfrm>
            <a:off x="114300" y="848118"/>
            <a:ext cx="9144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indent="-330200">
              <a:spcBef>
                <a:spcPts val="320"/>
              </a:spcBef>
              <a:buSzPts val="1600"/>
              <a:buFont typeface="Helvetica Neue"/>
              <a:buAutoNum type="alphaUcPeriod"/>
            </a:pPr>
            <a:r>
              <a:rPr lang="ZH-CN" altLang="ZH-CN" sz="1600" b="0" i="0" u="none" strike="noStrike" baseline="0" dirty="0">
                <a:solidFill>
                  <a:srgbClr val="000000"/>
                </a:solidFill>
                <a:latin typeface="宋体"/>
                <a:ea typeface="宋体"/>
                <a:cs typeface="Arial"/>
                <a:sym typeface="Arial"/>
              </a:rPr>
              <a:t>点击【</a:t>
            </a:r>
            <a:r>
              <a:rPr lang="ZH-CN" altLang="ZH-CN" sz="1600" b="1" i="0" u="none" strike="noStrike" baseline="0" dirty="0">
                <a:solidFill>
                  <a:srgbClr val="000000"/>
                </a:solidFill>
                <a:latin typeface="宋体"/>
                <a:ea typeface="宋体"/>
                <a:cs typeface="Arial"/>
                <a:sym typeface="Arial"/>
              </a:rPr>
              <a:t>选择工厂</a:t>
            </a:r>
            <a:r>
              <a:rPr lang="ZH-CN" altLang="ZH-CN" sz="1600" b="0" i="0" u="none" strike="noStrike" baseline="0" dirty="0">
                <a:solidFill>
                  <a:srgbClr val="000000"/>
                </a:solidFill>
                <a:latin typeface="宋体"/>
                <a:ea typeface="宋体"/>
                <a:cs typeface="Arial"/>
                <a:sym typeface="Arial"/>
              </a:rPr>
              <a:t>】</a:t>
            </a:r>
            <a:endParaRPr lang="en-US" sz="1600" dirty="0">
              <a:latin typeface="Arial"/>
              <a:ea typeface="Arial"/>
              <a:cs typeface="Arial"/>
              <a:sym typeface="Arial"/>
            </a:endParaRPr>
          </a:p>
          <a:p>
            <a:pPr marL="457200" lvl="0" indent="-330200" algn="l" rtl="0">
              <a:lnSpc>
                <a:spcPct val="100000"/>
              </a:lnSpc>
              <a:spcBef>
                <a:spcPts val="320"/>
              </a:spcBef>
              <a:spcAft>
                <a:spcPts val="0"/>
              </a:spcAft>
              <a:buSzPts val="1600"/>
              <a:buAutoNum type="alphaUcPeriod"/>
            </a:pPr>
            <a:endParaRPr sz="1600" b="1" dirty="0">
              <a:latin typeface="Arial"/>
              <a:ea typeface="Arial"/>
              <a:cs typeface="Arial"/>
              <a:sym typeface="Arial"/>
            </a:endParaRPr>
          </a:p>
        </p:txBody>
      </p:sp>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0" i="0" u="none" strike="noStrike" baseline="0" dirty="0">
                <a:solidFill>
                  <a:srgbClr val="FF0000"/>
                </a:solidFill>
                <a:latin typeface="宋体"/>
                <a:ea typeface="宋体"/>
                <a:cs typeface="Arial"/>
                <a:sym typeface="Arial"/>
              </a:rPr>
              <a:t>第4步</a:t>
            </a:r>
            <a:r>
              <a:rPr lang="zh-CN" altLang="en-US" sz="3000" b="0" i="0" u="none" strike="noStrike" baseline="0" dirty="0">
                <a:solidFill>
                  <a:srgbClr val="FF0000"/>
                </a:solidFill>
                <a:latin typeface="宋体"/>
                <a:ea typeface="宋体"/>
                <a:cs typeface="Arial"/>
                <a:sym typeface="Arial"/>
              </a:rPr>
              <a:t>：</a:t>
            </a:r>
            <a:r>
              <a:rPr lang="ZH-CN" altLang="ZH-CN" sz="3000" b="1" i="0" u="none" strike="noStrike" baseline="0" dirty="0">
                <a:solidFill>
                  <a:schemeClr val="bg1"/>
                </a:solidFill>
                <a:latin typeface="宋体"/>
                <a:ea typeface="宋体"/>
                <a:cs typeface="Arial"/>
                <a:sym typeface="Arial"/>
              </a:rPr>
              <a:t>选择工厂</a:t>
            </a:r>
            <a:endParaRPr sz="3000" dirty="0">
              <a:solidFill>
                <a:schemeClr val="bg1"/>
              </a:solidFill>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19</a:t>
            </a:r>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8" name="Google Shape;218;p9"/>
          <p:cNvSpPr/>
          <p:nvPr/>
        </p:nvSpPr>
        <p:spPr>
          <a:xfrm rot="-5400000">
            <a:off x="414470" y="2045964"/>
            <a:ext cx="423637"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9"/>
          <p:cNvSpPr txBox="1">
            <a:spLocks noGrp="1"/>
          </p:cNvSpPr>
          <p:nvPr>
            <p:ph type="body" idx="1"/>
          </p:nvPr>
        </p:nvSpPr>
        <p:spPr>
          <a:xfrm>
            <a:off x="228051" y="2411196"/>
            <a:ext cx="8802743"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ZH-CN" altLang="ZH-CN" sz="1600" b="0" i="0" u="none" strike="noStrike" baseline="0" dirty="0">
                <a:solidFill>
                  <a:srgbClr val="000000"/>
                </a:solidFill>
                <a:latin typeface="宋体"/>
                <a:ea typeface="宋体"/>
                <a:cs typeface="Arial"/>
                <a:sym typeface="Arial"/>
              </a:rPr>
              <a:t>B、通过点击工厂名称旁边的“</a:t>
            </a:r>
            <a:r>
              <a:rPr lang="ZH-CN" altLang="ZH-CN" sz="1600" b="0" i="0" u="none" strike="noStrike" baseline="0" dirty="0">
                <a:solidFill>
                  <a:srgbClr val="FF0000"/>
                </a:solidFill>
                <a:latin typeface="宋体"/>
                <a:ea typeface="宋体"/>
                <a:cs typeface="Arial"/>
                <a:sym typeface="Arial"/>
              </a:rPr>
              <a:t>复选框</a:t>
            </a:r>
            <a:r>
              <a:rPr lang="ZH-CN" altLang="ZH-CN" sz="1600" b="0" i="0" u="none" strike="noStrike" baseline="0" dirty="0">
                <a:solidFill>
                  <a:srgbClr val="000000"/>
                </a:solidFill>
                <a:latin typeface="宋体"/>
                <a:ea typeface="宋体"/>
                <a:cs typeface="Arial"/>
                <a:sym typeface="Arial"/>
              </a:rPr>
              <a:t>”选择想要发送</a:t>
            </a:r>
            <a:r>
              <a:rPr lang="ZH-CN" altLang="ZH-CN" sz="1600" b="0" i="0" u="none" strike="noStrike" baseline="0" dirty="0">
                <a:solidFill>
                  <a:srgbClr val="FF0000"/>
                </a:solidFill>
                <a:latin typeface="宋体"/>
                <a:ea typeface="宋体"/>
                <a:cs typeface="Arial"/>
                <a:sym typeface="Arial"/>
              </a:rPr>
              <a:t>邀请函电子邮件</a:t>
            </a:r>
            <a:r>
              <a:rPr lang="ZH-CN" altLang="ZH-CN" sz="1600" b="0" i="0" u="none" strike="noStrike" baseline="0" dirty="0">
                <a:solidFill>
                  <a:srgbClr val="000000"/>
                </a:solidFill>
                <a:latin typeface="宋体"/>
                <a:ea typeface="宋体"/>
                <a:cs typeface="Arial"/>
                <a:sym typeface="Arial"/>
              </a:rPr>
              <a:t>的工厂。</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225" name="Google Shape;225;p9"/>
          <p:cNvSpPr/>
          <p:nvPr/>
        </p:nvSpPr>
        <p:spPr>
          <a:xfrm>
            <a:off x="256609" y="1599365"/>
            <a:ext cx="891758" cy="381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Picture 14">
            <a:extLst>
              <a:ext uri="{FF2B5EF4-FFF2-40B4-BE49-F238E27FC236}">
                <a16:creationId xmlns:a16="http://schemas.microsoft.com/office/drawing/2014/main" id="{F5663CFF-5AC1-AB5B-9808-CC18C0386C10}"/>
              </a:ext>
            </a:extLst>
          </p:cNvPr>
          <p:cNvPicPr>
            <a:picLocks noChangeAspect="1"/>
          </p:cNvPicPr>
          <p:nvPr/>
        </p:nvPicPr>
        <p:blipFill>
          <a:blip r:embed="rId4"/>
          <a:stretch>
            <a:fillRect/>
          </a:stretch>
        </p:blipFill>
        <p:spPr>
          <a:xfrm>
            <a:off x="113206" y="3127556"/>
            <a:ext cx="8979694" cy="1951115"/>
          </a:xfrm>
          <a:prstGeom prst="rect">
            <a:avLst/>
          </a:prstGeom>
          <a:ln>
            <a:noFill/>
          </a:ln>
          <a:effectLst>
            <a:outerShdw blurRad="292100" dist="139700" dir="2700000" algn="tl" rotWithShape="0">
              <a:srgbClr val="333333">
                <a:alpha val="65000"/>
              </a:srgbClr>
            </a:outerShdw>
          </a:effectLst>
        </p:spPr>
      </p:pic>
      <p:sp>
        <p:nvSpPr>
          <p:cNvPr id="16" name="Google Shape;225;p9">
            <a:extLst>
              <a:ext uri="{FF2B5EF4-FFF2-40B4-BE49-F238E27FC236}">
                <a16:creationId xmlns:a16="http://schemas.microsoft.com/office/drawing/2014/main" id="{F910E79C-D54D-EFD2-AAC2-03BF95E9324F}"/>
              </a:ext>
            </a:extLst>
          </p:cNvPr>
          <p:cNvSpPr/>
          <p:nvPr/>
        </p:nvSpPr>
        <p:spPr>
          <a:xfrm>
            <a:off x="194340" y="3907933"/>
            <a:ext cx="370016" cy="117073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7636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5080af767a_5_0"/>
          <p:cNvSpPr txBox="1">
            <a:spLocks noGrp="1"/>
          </p:cNvSpPr>
          <p:nvPr>
            <p:ph type="title"/>
          </p:nvPr>
        </p:nvSpPr>
        <p:spPr>
          <a:xfrm>
            <a:off x="1587501" y="205979"/>
            <a:ext cx="6867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zh-CN" b="0" i="0" u="none" baseline="0">
                <a:solidFill>
                  <a:srgbClr val="FFFFFF"/>
                </a:solidFill>
                <a:latin typeface="+mn-lt"/>
                <a:ea typeface="+mn-ea"/>
                <a:cs typeface="+mn-ea"/>
                <a:sym typeface="+mn-lt"/>
              </a:rPr>
              <a:t>必要的准备工作</a:t>
            </a:r>
            <a:r>
              <a:rPr lang="zh-CN" b="1" i="0" u="none" baseline="0">
                <a:solidFill>
                  <a:srgbClr val="FFFFFF"/>
                </a:solidFill>
                <a:latin typeface="+mn-lt"/>
                <a:ea typeface="+mn-ea"/>
                <a:cs typeface="+mn-ea"/>
                <a:sym typeface="+mn-lt"/>
              </a:rPr>
              <a:t> </a:t>
            </a:r>
            <a:endParaRPr dirty="0">
              <a:latin typeface="+mn-lt"/>
              <a:ea typeface="+mn-ea"/>
              <a:cs typeface="+mn-ea"/>
              <a:sym typeface="+mn-lt"/>
            </a:endParaRPr>
          </a:p>
        </p:txBody>
      </p:sp>
      <p:sp>
        <p:nvSpPr>
          <p:cNvPr id="91" name="Google Shape;91;g15080af767a_5_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a:latin typeface="+mn-lt"/>
                <a:ea typeface="+mn-ea"/>
                <a:cs typeface="+mn-ea"/>
                <a:sym typeface="+mn-lt"/>
              </a:rPr>
              <a:t>2</a:t>
            </a:fld>
            <a:endParaRPr>
              <a:latin typeface="+mn-lt"/>
              <a:ea typeface="+mn-ea"/>
              <a:cs typeface="+mn-ea"/>
              <a:sym typeface="+mn-lt"/>
            </a:endParaRPr>
          </a:p>
        </p:txBody>
      </p:sp>
      <p:pic>
        <p:nvPicPr>
          <p:cNvPr id="92" name="Google Shape;92;g15080af767a_5_0"/>
          <p:cNvPicPr preferRelativeResize="0"/>
          <p:nvPr/>
        </p:nvPicPr>
        <p:blipFill rotWithShape="1">
          <a:blip r:embed="rId3">
            <a:alphaModFix/>
          </a:blip>
          <a:srcRect r="10007" b="6829"/>
          <a:stretch/>
        </p:blipFill>
        <p:spPr>
          <a:xfrm>
            <a:off x="5645525" y="2515869"/>
            <a:ext cx="3498475" cy="2586250"/>
          </a:xfrm>
          <a:prstGeom prst="rect">
            <a:avLst/>
          </a:prstGeom>
          <a:noFill/>
          <a:ln>
            <a:noFill/>
          </a:ln>
        </p:spPr>
      </p:pic>
      <p:sp>
        <p:nvSpPr>
          <p:cNvPr id="93" name="Google Shape;93;g15080af767a_5_0"/>
          <p:cNvSpPr txBox="1">
            <a:spLocks noGrp="1"/>
          </p:cNvSpPr>
          <p:nvPr>
            <p:ph type="body" idx="1"/>
          </p:nvPr>
        </p:nvSpPr>
        <p:spPr>
          <a:xfrm>
            <a:off x="-1" y="1342025"/>
            <a:ext cx="8972551" cy="1508700"/>
          </a:xfrm>
          <a:prstGeom prst="rect">
            <a:avLst/>
          </a:prstGeom>
          <a:noFill/>
          <a:ln>
            <a:noFill/>
          </a:ln>
        </p:spPr>
        <p:txBody>
          <a:bodyPr spcFirstLastPara="1" wrap="square" lIns="91425" tIns="45700" rIns="91425" bIns="45700" anchor="t" anchorCtr="0">
            <a:noAutofit/>
          </a:bodyPr>
          <a:lstStyle/>
          <a:p>
            <a:pPr indent="-330200" algn="l" rtl="0">
              <a:lnSpc>
                <a:spcPct val="115000"/>
              </a:lnSpc>
              <a:spcBef>
                <a:spcPts val="320"/>
              </a:spcBef>
              <a:buSzPts val="1600"/>
              <a:buFont typeface="Arial"/>
              <a:buAutoNum type="arabicPeriod"/>
            </a:pPr>
            <a:r>
              <a:rPr lang="zh-CN" sz="1600" b="0" i="0" u="none" baseline="0">
                <a:latin typeface="+mn-lt"/>
                <a:ea typeface="+mn-ea"/>
                <a:cs typeface="+mn-ea"/>
                <a:sym typeface="+mn-lt"/>
              </a:rPr>
              <a:t>列出你想部署RBA Voices的工厂清单。</a:t>
            </a:r>
          </a:p>
          <a:p>
            <a:pPr indent="-330200" algn="l" rtl="0">
              <a:lnSpc>
                <a:spcPct val="114999"/>
              </a:lnSpc>
              <a:spcBef>
                <a:spcPts val="320"/>
              </a:spcBef>
              <a:buSzPts val="1600"/>
              <a:buAutoNum type="arabicPeriod"/>
            </a:pPr>
            <a:r>
              <a:rPr lang="zh-CN" sz="1600" b="0" i="0" u="none" baseline="0">
                <a:latin typeface="+mn-lt"/>
                <a:ea typeface="+mn-ea"/>
                <a:cs typeface="+mn-ea"/>
                <a:sym typeface="+mn-lt"/>
              </a:rPr>
              <a:t>发送电子邮件给工厂。邀请工人确认参与该计划，指定一名工厂联络员管理并推广该计划。</a:t>
            </a:r>
            <a:endParaRPr lang="zh-CN" sz="1600" dirty="0">
              <a:latin typeface="+mn-lt"/>
              <a:ea typeface="+mn-ea"/>
              <a:cs typeface="+mn-ea"/>
              <a:sym typeface="+mn-lt"/>
              <a:extLst>
                <a:ext uri="http://customooxmlschemas.google.com/">
                  <go:slidesCustomData xmlns="" xmlns:ahyp="http://schemas.microsoft.com/office/drawing/2018/hyperlinkcolor" xmlns:c="http://schemas.openxmlformats.org/drawingml/2006/chart" xmlns:com="http://schemas.openxmlformats.org/drawingml/2006/compatibility" xmlns:dgm="http://schemas.openxmlformats.org/drawingml/2006/diagram" xmlns:go="http://customooxmlschemas.google.co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textRoundtripDataId="2"/>
                </a:ext>
              </a:extLst>
            </a:endParaRPr>
          </a:p>
          <a:p>
            <a:pPr indent="-330200" algn="l" rtl="0">
              <a:lnSpc>
                <a:spcPct val="114999"/>
              </a:lnSpc>
              <a:spcBef>
                <a:spcPts val="320"/>
              </a:spcBef>
              <a:buSzPts val="1600"/>
              <a:buFont typeface="Helvetica Neue"/>
              <a:buAutoNum type="arabicPeriod"/>
            </a:pPr>
            <a:r>
              <a:rPr lang="zh-CN" sz="1600" b="0" i="0" u="none" baseline="0">
                <a:latin typeface="+mn-lt"/>
                <a:ea typeface="+mn-ea"/>
                <a:cs typeface="+mn-ea"/>
                <a:sym typeface="+mn-lt"/>
              </a:rPr>
              <a:t>该联络员将收到反馈登录信息。如果RBA Online中列出的电子邮件不正确，您需要在后台系统中进行更改。 需要变更工厂联络员时，请参考阅读相关说明</a:t>
            </a:r>
            <a:endParaRPr lang="zh-CN" sz="1600" dirty="0">
              <a:latin typeface="+mn-lt"/>
              <a:ea typeface="+mn-ea"/>
              <a:cs typeface="+mn-ea"/>
              <a:sym typeface="+mn-lt"/>
              <a:extLst>
                <a:ext uri="http://customooxmlschemas.google.com/">
                  <go:slidesCustomData xmlns="" xmlns:ahyp="http://schemas.microsoft.com/office/drawing/2018/hyperlinkcolor" xmlns:c="http://schemas.openxmlformats.org/drawingml/2006/chart" xmlns:com="http://schemas.openxmlformats.org/drawingml/2006/compatibility" xmlns:dgm="http://schemas.openxmlformats.org/drawingml/2006/diagram" xmlns:go="http://customooxmlschemas.google.co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textRoundtripDataId="2"/>
                </a:ext>
              </a:extLst>
            </a:endParaRPr>
          </a:p>
          <a:p>
            <a:pPr indent="-330200" algn="l" rtl="0">
              <a:lnSpc>
                <a:spcPct val="114999"/>
              </a:lnSpc>
              <a:spcBef>
                <a:spcPts val="320"/>
              </a:spcBef>
              <a:buSzPts val="1600"/>
              <a:buAutoNum type="arabicPeriod"/>
            </a:pPr>
            <a:r>
              <a:rPr lang="zh-CN" sz="1600" b="0" i="0" u="none" baseline="0">
                <a:latin typeface="+mn-lt"/>
                <a:ea typeface="+mn-ea"/>
                <a:cs typeface="+mn-ea"/>
                <a:sym typeface="+mn-lt"/>
              </a:rPr>
              <a:t>查看视频：</a:t>
            </a:r>
            <a:r>
              <a:rPr lang="zh-CN" sz="1600" b="0" i="1" u="none" baseline="0">
                <a:latin typeface="+mn-lt"/>
                <a:ea typeface="+mn-ea"/>
                <a:cs typeface="+mn-ea"/>
                <a:sym typeface="+mn-lt"/>
              </a:rPr>
              <a:t>如何将工具部署到目标工厂</a:t>
            </a:r>
          </a:p>
          <a:p>
            <a:pPr marL="127000" indent="0" algn="l" rtl="0">
              <a:lnSpc>
                <a:spcPct val="114999"/>
              </a:lnSpc>
              <a:spcBef>
                <a:spcPts val="320"/>
              </a:spcBef>
              <a:buSzPts val="1600"/>
            </a:pPr>
            <a:r>
              <a:rPr lang="zh-CN" sz="1600" b="0" i="0" u="none" baseline="0">
                <a:latin typeface="+mn-lt"/>
                <a:ea typeface="+mn-ea"/>
                <a:cs typeface="+mn-ea"/>
                <a:sym typeface="+mn-lt"/>
              </a:rPr>
              <a:t>      在快速登录指南中（第3步）</a:t>
            </a:r>
          </a:p>
          <a:p>
            <a:pPr marL="469900" indent="-342900" algn="l" rtl="0">
              <a:lnSpc>
                <a:spcPct val="114999"/>
              </a:lnSpc>
              <a:spcBef>
                <a:spcPts val="320"/>
              </a:spcBef>
              <a:buSzPts val="1600"/>
              <a:buFont typeface="+mj-lt"/>
              <a:buAutoNum type="arabicPeriod" startAt="5"/>
            </a:pPr>
            <a:r>
              <a:rPr lang="zh-CN" sz="1600" b="0" i="0" u="none" baseline="0">
                <a:latin typeface="+mn-lt"/>
                <a:ea typeface="+mn-ea"/>
                <a:cs typeface="+mn-ea"/>
                <a:sym typeface="+mn-lt"/>
              </a:rPr>
              <a:t>查看2个产品选项 </a:t>
            </a:r>
          </a:p>
          <a:p>
            <a:pPr marL="127000" indent="0" algn="l" rtl="0">
              <a:lnSpc>
                <a:spcPct val="114999"/>
              </a:lnSpc>
              <a:spcBef>
                <a:spcPts val="320"/>
              </a:spcBef>
              <a:buSzPts val="1600"/>
            </a:pPr>
            <a:r>
              <a:rPr lang="zh-CN" sz="1600" b="0" i="0" u="none" baseline="0">
                <a:latin typeface="+mn-lt"/>
                <a:ea typeface="+mn-ea"/>
                <a:cs typeface="+mn-ea"/>
                <a:sym typeface="+mn-lt"/>
              </a:rPr>
              <a:t>      并决定你想在工厂中部署哪一个。</a:t>
            </a:r>
            <a:endParaRPr sz="1600" dirty="0">
              <a:latin typeface="+mn-lt"/>
              <a:ea typeface="+mn-ea"/>
              <a:cs typeface="+mn-ea"/>
              <a:sym typeface="+mn-lt"/>
            </a:endParaRPr>
          </a:p>
        </p:txBody>
      </p:sp>
      <p:sp>
        <p:nvSpPr>
          <p:cNvPr id="2" name="Google Shape;112;g15080af767a_5_20">
            <a:extLst>
              <a:ext uri="{FF2B5EF4-FFF2-40B4-BE49-F238E27FC236}">
                <a16:creationId xmlns:a16="http://schemas.microsoft.com/office/drawing/2014/main" id="{F57B15F9-49D1-E373-E8D2-71F9131E99DD}"/>
              </a:ext>
            </a:extLst>
          </p:cNvPr>
          <p:cNvSpPr txBox="1">
            <a:spLocks/>
          </p:cNvSpPr>
          <p:nvPr/>
        </p:nvSpPr>
        <p:spPr>
          <a:xfrm>
            <a:off x="112655" y="4764463"/>
            <a:ext cx="2133600" cy="273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algn="l" rtl="0"/>
            <a:fld id="{00000000-1234-1234-1234-123412341234}" type="slidenum">
              <a:rPr>
                <a:latin typeface="+mn-lt"/>
                <a:ea typeface="+mn-ea"/>
                <a:cs typeface="+mn-ea"/>
                <a:sym typeface="+mn-lt"/>
              </a:rPr>
              <a:pPr algn="l"/>
              <a:t>2</a:t>
            </a:fld>
            <a:endParaRPr lang="zh-CN" dirty="0">
              <a:latin typeface="+mn-lt"/>
              <a:ea typeface="+mn-ea"/>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g1485b2c508b_0_2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3"/>
              </a:buClr>
              <a:buSzPts val="3600"/>
              <a:buFont typeface="Helvetica Neue"/>
              <a:buNone/>
            </a:pPr>
            <a:r>
              <a:rPr lang="ZH-CN" altLang="ZH-CN" sz="3000" b="1" i="0" u="none" strike="noStrike" baseline="0" dirty="0">
                <a:solidFill>
                  <a:srgbClr val="FF0000"/>
                </a:solidFill>
                <a:latin typeface="宋体"/>
                <a:ea typeface="宋体"/>
                <a:cs typeface="Arial"/>
                <a:sym typeface="Arial"/>
              </a:rPr>
              <a:t>第5步</a:t>
            </a:r>
            <a:r>
              <a:rPr lang="zh-CN" altLang="en-US" sz="3000" b="1" i="0" u="none" strike="noStrike" baseline="0" dirty="0">
                <a:solidFill>
                  <a:srgbClr val="FF0000"/>
                </a:solidFill>
                <a:latin typeface="宋体"/>
                <a:ea typeface="宋体"/>
                <a:cs typeface="Arial"/>
                <a:sym typeface="Arial"/>
              </a:rPr>
              <a:t>：</a:t>
            </a:r>
            <a:r>
              <a:rPr lang="ZH-CN" altLang="ZH-CN" sz="3000" b="1" i="0" u="none" strike="noStrike" baseline="0" dirty="0">
                <a:solidFill>
                  <a:schemeClr val="bg1"/>
                </a:solidFill>
                <a:latin typeface="宋体"/>
                <a:ea typeface="宋体"/>
                <a:cs typeface="Arial"/>
                <a:sym typeface="Arial"/>
              </a:rPr>
              <a:t>上传徽标和发送邀请函</a:t>
            </a:r>
            <a:endParaRPr sz="3000" dirty="0">
              <a:solidFill>
                <a:schemeClr val="bg1"/>
              </a:solidFill>
              <a:latin typeface="Arial"/>
              <a:ea typeface="Arial"/>
              <a:cs typeface="Arial"/>
              <a:sym typeface="Arial"/>
            </a:endParaRPr>
          </a:p>
        </p:txBody>
      </p:sp>
      <p:sp>
        <p:nvSpPr>
          <p:cNvPr id="265" name="Google Shape;265;g1485b2c508b_0_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20</a:t>
            </a:r>
            <a:endParaRPr/>
          </a:p>
        </p:txBody>
      </p:sp>
      <p:pic>
        <p:nvPicPr>
          <p:cNvPr id="4" name="Picture 3">
            <a:extLst>
              <a:ext uri="{FF2B5EF4-FFF2-40B4-BE49-F238E27FC236}">
                <a16:creationId xmlns:a16="http://schemas.microsoft.com/office/drawing/2014/main" id="{0BC2F46D-3F91-F3A3-54B9-904D797EBA09}"/>
              </a:ext>
            </a:extLst>
          </p:cNvPr>
          <p:cNvPicPr>
            <a:picLocks noChangeAspect="1"/>
          </p:cNvPicPr>
          <p:nvPr/>
        </p:nvPicPr>
        <p:blipFill rotWithShape="1">
          <a:blip r:embed="rId3"/>
          <a:srcRect t="4141" b="74063"/>
          <a:stretch/>
        </p:blipFill>
        <p:spPr>
          <a:xfrm>
            <a:off x="238181" y="1622575"/>
            <a:ext cx="6983074" cy="228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Google Shape;219;p9">
            <a:extLst>
              <a:ext uri="{FF2B5EF4-FFF2-40B4-BE49-F238E27FC236}">
                <a16:creationId xmlns:a16="http://schemas.microsoft.com/office/drawing/2014/main" id="{D6F90150-8E7C-3F6C-6AE7-E962CBE033CA}"/>
              </a:ext>
            </a:extLst>
          </p:cNvPr>
          <p:cNvSpPr txBox="1">
            <a:spLocks noGrp="1"/>
          </p:cNvSpPr>
          <p:nvPr>
            <p:ph type="body" idx="1"/>
          </p:nvPr>
        </p:nvSpPr>
        <p:spPr>
          <a:xfrm>
            <a:off x="0" y="1193875"/>
            <a:ext cx="9199179"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ZH-CN" altLang="ZH-CN" sz="1600" b="0" i="0" u="none" strike="noStrike" baseline="0" dirty="0">
                <a:solidFill>
                  <a:srgbClr val="000000"/>
                </a:solidFill>
                <a:latin typeface="宋体"/>
                <a:ea typeface="宋体"/>
                <a:cs typeface="Arial"/>
                <a:sym typeface="Arial"/>
              </a:rPr>
              <a:t>A、从自己的电脑上点击</a:t>
            </a:r>
            <a:r>
              <a:rPr lang="ZH-CN" altLang="ZH-CN" sz="1600" b="1" i="0" u="none" strike="noStrike" baseline="0" dirty="0">
                <a:solidFill>
                  <a:srgbClr val="000000"/>
                </a:solidFill>
                <a:latin typeface="宋体"/>
                <a:ea typeface="宋体"/>
                <a:cs typeface="Arial"/>
                <a:sym typeface="Arial"/>
              </a:rPr>
              <a:t>【上传徽标】</a:t>
            </a:r>
            <a:r>
              <a:rPr lang="ZH-CN" altLang="ZH-CN" sz="1600" b="0" i="0" u="none" strike="noStrike" baseline="0" dirty="0">
                <a:solidFill>
                  <a:srgbClr val="000000"/>
                </a:solidFill>
                <a:latin typeface="宋体"/>
                <a:ea typeface="宋体"/>
                <a:cs typeface="Arial"/>
                <a:sym typeface="Arial"/>
              </a:rPr>
              <a:t>并选择PGN或JPG格式的公司徽标。</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6" name="Google Shape;225;p9">
            <a:extLst>
              <a:ext uri="{FF2B5EF4-FFF2-40B4-BE49-F238E27FC236}">
                <a16:creationId xmlns:a16="http://schemas.microsoft.com/office/drawing/2014/main" id="{5AA5E816-33CF-E8A4-A939-2855E0C36D9D}"/>
              </a:ext>
            </a:extLst>
          </p:cNvPr>
          <p:cNvSpPr/>
          <p:nvPr/>
        </p:nvSpPr>
        <p:spPr>
          <a:xfrm>
            <a:off x="1431012" y="2902708"/>
            <a:ext cx="1083676" cy="6233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19;p9">
            <a:extLst>
              <a:ext uri="{FF2B5EF4-FFF2-40B4-BE49-F238E27FC236}">
                <a16:creationId xmlns:a16="http://schemas.microsoft.com/office/drawing/2014/main" id="{8DAE94F9-138F-995A-C12F-EBA539434DA9}"/>
              </a:ext>
            </a:extLst>
          </p:cNvPr>
          <p:cNvSpPr txBox="1">
            <a:spLocks/>
          </p:cNvSpPr>
          <p:nvPr/>
        </p:nvSpPr>
        <p:spPr>
          <a:xfrm>
            <a:off x="194340" y="3949625"/>
            <a:ext cx="889856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spcBef>
                <a:spcPts val="320"/>
              </a:spcBef>
            </a:pPr>
            <a:r>
              <a:rPr lang="ZH-CN" altLang="ZH-CN" sz="1600" b="0" i="0" u="none" strike="noStrike" baseline="0" dirty="0">
                <a:solidFill>
                  <a:srgbClr val="000000"/>
                </a:solidFill>
                <a:latin typeface="宋体"/>
                <a:ea typeface="宋体"/>
                <a:cs typeface="Arial"/>
                <a:sym typeface="Arial"/>
              </a:rPr>
              <a:t>B、点击【</a:t>
            </a:r>
            <a:r>
              <a:rPr lang="ZH-CN" altLang="ZH-CN" sz="1600" b="1" i="0" u="none" strike="noStrike" baseline="0" dirty="0">
                <a:solidFill>
                  <a:srgbClr val="000000"/>
                </a:solidFill>
                <a:latin typeface="宋体"/>
                <a:ea typeface="宋体"/>
                <a:cs typeface="Arial"/>
                <a:sym typeface="Arial"/>
              </a:rPr>
              <a:t>现在发送】</a:t>
            </a:r>
            <a:r>
              <a:rPr lang="ZH-CN" altLang="ZH-CN" sz="1600" b="0" i="0" u="none" strike="noStrike" baseline="0" dirty="0">
                <a:solidFill>
                  <a:srgbClr val="000000"/>
                </a:solidFill>
                <a:latin typeface="宋体"/>
                <a:ea typeface="宋体"/>
                <a:cs typeface="Arial"/>
                <a:sym typeface="Arial"/>
              </a:rPr>
              <a:t>将邀请函电子邮件发送至各个工厂，并部署工具。</a:t>
            </a:r>
            <a:endParaRPr lang="en-US" sz="1600" b="1" dirty="0">
              <a:latin typeface="Arial"/>
              <a:ea typeface="Arial"/>
              <a:cs typeface="Arial"/>
              <a:sym typeface="Arial"/>
            </a:endParaRPr>
          </a:p>
          <a:p>
            <a:pPr marL="0" indent="0">
              <a:spcBef>
                <a:spcPts val="320"/>
              </a:spcBef>
            </a:pPr>
            <a:endParaRPr lang="en-US" sz="1600" b="1" dirty="0">
              <a:latin typeface="Arial"/>
              <a:ea typeface="Arial"/>
              <a:cs typeface="Arial"/>
              <a:sym typeface="Arial"/>
            </a:endParaRPr>
          </a:p>
        </p:txBody>
      </p:sp>
      <p:sp>
        <p:nvSpPr>
          <p:cNvPr id="11" name="Google Shape;327;p13">
            <a:extLst>
              <a:ext uri="{FF2B5EF4-FFF2-40B4-BE49-F238E27FC236}">
                <a16:creationId xmlns:a16="http://schemas.microsoft.com/office/drawing/2014/main" id="{558E3BCB-611E-6669-03DA-C87315A99EE9}"/>
              </a:ext>
            </a:extLst>
          </p:cNvPr>
          <p:cNvSpPr/>
          <p:nvPr/>
        </p:nvSpPr>
        <p:spPr>
          <a:xfrm>
            <a:off x="238181" y="4338718"/>
            <a:ext cx="8854719" cy="804782"/>
          </a:xfrm>
          <a:prstGeom prst="rect">
            <a:avLst/>
          </a:prstGeom>
          <a:solidFill>
            <a:srgbClr val="FFFF00"/>
          </a:solidFill>
          <a:ln>
            <a:noFill/>
          </a:ln>
        </p:spPr>
        <p:txBody>
          <a:bodyPr spcFirstLastPara="1" wrap="square" lIns="91425" tIns="91425" rIns="91425" bIns="91425" anchor="ctr" anchorCtr="0">
            <a:noAutofit/>
          </a:bodyPr>
          <a:lstStyle/>
          <a:p>
            <a:pPr marL="269875" marR="0" lvl="0" algn="l" rtl="0">
              <a:lnSpc>
                <a:spcPct val="100000"/>
              </a:lnSpc>
              <a:spcBef>
                <a:spcPts val="320"/>
              </a:spcBef>
              <a:spcAft>
                <a:spcPts val="0"/>
              </a:spcAft>
              <a:buClr>
                <a:srgbClr val="000000"/>
              </a:buClr>
              <a:buSzPts val="1200"/>
              <a:buFont typeface="Arial"/>
              <a:buNone/>
              <a:tabLst>
                <a:tab pos="177800" algn="l"/>
              </a:tabLst>
            </a:pPr>
            <a:r>
              <a:rPr lang="ZH-CN" altLang="ZH-CN" sz="1400" b="1" i="0" u="none" strike="noStrike" baseline="0" dirty="0">
                <a:solidFill>
                  <a:srgbClr val="FF0000"/>
                </a:solidFill>
                <a:latin typeface="宋体"/>
                <a:ea typeface="宋体"/>
              </a:rPr>
              <a:t>在此步骤之后，请等待工厂填写《</a:t>
            </a:r>
            <a:r>
              <a:rPr lang="zh-CN" altLang="en-US" sz="1400" b="1" i="0" u="none" strike="noStrike" baseline="0" dirty="0">
                <a:solidFill>
                  <a:srgbClr val="FF0000"/>
                </a:solidFill>
                <a:latin typeface="宋体"/>
                <a:ea typeface="宋体"/>
              </a:rPr>
              <a:t>有问必答管理员联系人</a:t>
            </a:r>
            <a:r>
              <a:rPr lang="ZH-CN" altLang="ZH-CN" sz="1400" b="1" i="0" u="none" strike="noStrike" baseline="0" dirty="0">
                <a:solidFill>
                  <a:srgbClr val="FF0000"/>
                </a:solidFill>
                <a:latin typeface="宋体"/>
                <a:ea typeface="宋体"/>
              </a:rPr>
              <a:t>》。</a:t>
            </a:r>
          </a:p>
          <a:p>
            <a:pPr>
              <a:spcBef>
                <a:spcPts val="320"/>
              </a:spcBef>
              <a:buSzPts val="1200"/>
            </a:pPr>
            <a:r>
              <a:rPr lang="ZH-CN" altLang="ZH-CN" sz="1400" b="0" i="0" u="none" strike="noStrike" baseline="0" dirty="0">
                <a:solidFill>
                  <a:srgbClr val="FF0000"/>
                </a:solidFill>
                <a:latin typeface="宋体"/>
                <a:ea typeface="宋体"/>
              </a:rPr>
              <a:t>系统将</a:t>
            </a:r>
            <a:r>
              <a:rPr lang="ZH-CN" altLang="ZH-CN" sz="1400" b="1" i="0" u="none" strike="noStrike" baseline="0" dirty="0">
                <a:solidFill>
                  <a:srgbClr val="FF0000"/>
                </a:solidFill>
                <a:latin typeface="宋体"/>
                <a:ea typeface="宋体"/>
              </a:rPr>
              <a:t>自动</a:t>
            </a:r>
            <a:r>
              <a:rPr lang="ZH-CN" altLang="ZH-CN" sz="1400" b="0" i="0" u="none" strike="noStrike" baseline="0" dirty="0">
                <a:solidFill>
                  <a:srgbClr val="FF0000"/>
                </a:solidFill>
                <a:latin typeface="宋体"/>
                <a:ea typeface="宋体"/>
              </a:rPr>
              <a:t>向在表格中表示</a:t>
            </a:r>
            <a:r>
              <a:rPr lang="ZH-CN" altLang="ZH-CN" sz="1400" b="1" i="0" u="none" strike="noStrike" baseline="0" dirty="0">
                <a:solidFill>
                  <a:srgbClr val="FF0000"/>
                </a:solidFill>
                <a:latin typeface="宋体"/>
                <a:ea typeface="宋体"/>
              </a:rPr>
              <a:t>“同意”</a:t>
            </a:r>
            <a:r>
              <a:rPr lang="ZH-CN" altLang="ZH-CN" sz="1400" b="0" i="0" u="none" strike="noStrike" baseline="0" dirty="0">
                <a:solidFill>
                  <a:srgbClr val="FF0000"/>
                </a:solidFill>
                <a:latin typeface="宋体"/>
                <a:ea typeface="宋体"/>
              </a:rPr>
              <a:t>的工厂发送激活电子邮件。</a:t>
            </a:r>
            <a:endParaRPr lang="en-US" dirty="0">
              <a:solidFill>
                <a:srgbClr val="FF0000"/>
              </a:solidFill>
            </a:endParaRPr>
          </a:p>
        </p:txBody>
      </p:sp>
      <p:pic>
        <p:nvPicPr>
          <p:cNvPr id="12" name="Google Shape;328;p13">
            <a:extLst>
              <a:ext uri="{FF2B5EF4-FFF2-40B4-BE49-F238E27FC236}">
                <a16:creationId xmlns:a16="http://schemas.microsoft.com/office/drawing/2014/main" id="{CC75C539-CCCF-1911-46CD-50C3661B1BBE}"/>
              </a:ext>
            </a:extLst>
          </p:cNvPr>
          <p:cNvPicPr preferRelativeResize="0"/>
          <p:nvPr/>
        </p:nvPicPr>
        <p:blipFill rotWithShape="1">
          <a:blip r:embed="rId4">
            <a:alphaModFix/>
          </a:blip>
          <a:srcRect/>
          <a:stretch/>
        </p:blipFill>
        <p:spPr>
          <a:xfrm>
            <a:off x="323988" y="4378325"/>
            <a:ext cx="275500" cy="273900"/>
          </a:xfrm>
          <a:prstGeom prst="rect">
            <a:avLst/>
          </a:prstGeom>
          <a:noFill/>
          <a:ln>
            <a:noFill/>
          </a:ln>
        </p:spPr>
      </p:pic>
      <p:sp>
        <p:nvSpPr>
          <p:cNvPr id="13" name="Google Shape;225;p9">
            <a:extLst>
              <a:ext uri="{FF2B5EF4-FFF2-40B4-BE49-F238E27FC236}">
                <a16:creationId xmlns:a16="http://schemas.microsoft.com/office/drawing/2014/main" id="{29EBE3C5-0141-6F29-DC3E-8B37C2B3F39E}"/>
              </a:ext>
            </a:extLst>
          </p:cNvPr>
          <p:cNvSpPr/>
          <p:nvPr/>
        </p:nvSpPr>
        <p:spPr>
          <a:xfrm>
            <a:off x="1431012" y="3565683"/>
            <a:ext cx="710939" cy="31168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7840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262328" y="2571750"/>
            <a:ext cx="8619344" cy="1176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pPr>
            <a:r>
              <a:rPr lang="ZH-CN" altLang="ZH-CN" sz="3600" b="1" i="0" u="none" strike="noStrike" baseline="0" dirty="0">
                <a:solidFill>
                  <a:srgbClr val="FFFFFF"/>
                </a:solidFill>
                <a:latin typeface="宋体"/>
                <a:ea typeface="宋体"/>
                <a:cs typeface="Arial"/>
                <a:sym typeface="Arial"/>
              </a:rPr>
              <a:t>部署方法B：</a:t>
            </a:r>
          </a:p>
          <a:p>
            <a:pPr>
              <a:buClr>
                <a:schemeClr val="dk1"/>
              </a:buClr>
              <a:buSzPts val="1100"/>
            </a:pPr>
            <a:endParaRPr lang="en-US" dirty="0">
              <a:solidFill>
                <a:srgbClr val="FFFFFF"/>
              </a:solidFill>
              <a:latin typeface="Arial"/>
              <a:ea typeface="Arial"/>
              <a:cs typeface="Arial"/>
              <a:sym typeface="Arial"/>
            </a:endParaRPr>
          </a:p>
          <a:p>
            <a:pPr algn="ctr">
              <a:buClr>
                <a:schemeClr val="dk1"/>
              </a:buClr>
              <a:buSzPts val="1100"/>
              <a:buFont typeface="Arial"/>
              <a:buNone/>
            </a:pPr>
            <a:r>
              <a:rPr lang="ZH-CN" altLang="ZH-CN" sz="2000" b="1" i="0" u="none" strike="noStrike" baseline="0" dirty="0">
                <a:solidFill>
                  <a:srgbClr val="FFFFFF"/>
                </a:solidFill>
                <a:latin typeface="宋体"/>
                <a:ea typeface="宋体"/>
                <a:cs typeface="Arial"/>
                <a:sym typeface="Arial"/>
              </a:rPr>
              <a:t>方法B专为已与工厂领导层就RBA</a:t>
            </a:r>
            <a:r>
              <a:rPr lang="zh-CN" altLang="en-US" sz="2000" b="1" i="0" u="none" strike="noStrike" baseline="0" dirty="0">
                <a:solidFill>
                  <a:srgbClr val="FFFFFF"/>
                </a:solidFill>
                <a:latin typeface="宋体"/>
                <a:ea typeface="宋体"/>
                <a:cs typeface="Arial"/>
                <a:sym typeface="Arial"/>
              </a:rPr>
              <a:t>有问必答</a:t>
            </a:r>
            <a:r>
              <a:rPr lang="ZH-CN" altLang="ZH-CN" sz="2000" b="1" i="0" u="none" strike="noStrike" baseline="0" dirty="0">
                <a:solidFill>
                  <a:srgbClr val="FFFFFF"/>
                </a:solidFill>
                <a:latin typeface="宋体"/>
                <a:ea typeface="宋体"/>
                <a:cs typeface="Arial"/>
                <a:sym typeface="Arial"/>
              </a:rPr>
              <a:t>工具进行沟通的会员而设计。</a:t>
            </a:r>
            <a:endParaRPr lang="en-US" sz="2000" dirty="0">
              <a:solidFill>
                <a:srgbClr val="FFFF00"/>
              </a:solidFill>
              <a:latin typeface="Arial"/>
              <a:ea typeface="Arial"/>
              <a:cs typeface="Arial"/>
              <a:sym typeface="Arial"/>
            </a:endParaRPr>
          </a:p>
          <a:p>
            <a:pPr algn="ctr">
              <a:buClr>
                <a:schemeClr val="dk1"/>
              </a:buClr>
              <a:buSzPts val="1100"/>
              <a:buFont typeface="Arial"/>
              <a:buNone/>
            </a:pPr>
            <a:endParaRPr lang="en-US" sz="2000" dirty="0">
              <a:solidFill>
                <a:srgbClr val="FFFF00"/>
              </a:solidFill>
              <a:latin typeface="Arial"/>
              <a:ea typeface="Arial"/>
              <a:cs typeface="Arial"/>
              <a:sym typeface="Arial"/>
            </a:endParaRPr>
          </a:p>
          <a:p>
            <a:pPr>
              <a:buClr>
                <a:schemeClr val="dk1"/>
              </a:buClr>
              <a:buSzPts val="1100"/>
              <a:buFont typeface="Arial"/>
              <a:buNone/>
            </a:pPr>
            <a:r>
              <a:rPr lang="ZH-CN" altLang="ZH-CN" sz="2000" b="1" i="0" u="none" strike="noStrike" baseline="0" dirty="0">
                <a:solidFill>
                  <a:srgbClr val="FFFF00"/>
                </a:solidFill>
                <a:latin typeface="宋体"/>
                <a:ea typeface="宋体"/>
                <a:cs typeface="Arial"/>
                <a:sym typeface="Arial"/>
              </a:rPr>
              <a:t>部署前的重要准备工作：</a:t>
            </a:r>
          </a:p>
          <a:p>
            <a:pPr marL="457200" indent="-457200">
              <a:buClr>
                <a:schemeClr val="bg1"/>
              </a:buClr>
              <a:buSzPts val="1100"/>
              <a:buFont typeface="+mj-lt"/>
              <a:buAutoNum type="arabicParenR"/>
            </a:pPr>
            <a:r>
              <a:rPr lang="ZH-CN" altLang="ZH-CN" sz="2000" b="1" i="0" u="none" strike="noStrike" baseline="0" dirty="0">
                <a:solidFill>
                  <a:srgbClr val="FFFF00"/>
                </a:solidFill>
                <a:latin typeface="宋体"/>
                <a:ea typeface="宋体"/>
                <a:cs typeface="Arial"/>
                <a:sym typeface="Arial"/>
              </a:rPr>
              <a:t>将加入该计划的工厂列表</a:t>
            </a:r>
            <a:endParaRPr lang="en-US" sz="2000" dirty="0">
              <a:solidFill>
                <a:srgbClr val="FFFFFF"/>
              </a:solidFill>
              <a:latin typeface="Arial"/>
              <a:ea typeface="Arial"/>
              <a:cs typeface="Arial"/>
              <a:sym typeface="Arial"/>
            </a:endParaRPr>
          </a:p>
          <a:p>
            <a:pPr marL="457200" indent="-457200">
              <a:buClr>
                <a:schemeClr val="bg1"/>
              </a:buClr>
              <a:buSzPts val="1100"/>
              <a:buFont typeface="+mj-lt"/>
              <a:buAutoNum type="arabicParenR"/>
            </a:pPr>
            <a:r>
              <a:rPr lang="ZH-CN" altLang="ZH-CN" sz="2000" b="1" i="0" u="none" strike="noStrike" baseline="0" dirty="0">
                <a:solidFill>
                  <a:srgbClr val="FFFF00"/>
                </a:solidFill>
                <a:latin typeface="宋体"/>
                <a:ea typeface="宋体"/>
                <a:cs typeface="Arial"/>
                <a:sym typeface="Arial"/>
              </a:rPr>
              <a:t>发送给每个工厂的</a:t>
            </a:r>
            <a:r>
              <a:rPr lang="zh-CN" altLang="en-US" sz="2000" b="1" i="0" u="none" strike="noStrike" baseline="0" dirty="0">
                <a:solidFill>
                  <a:srgbClr val="FFFF00"/>
                </a:solidFill>
                <a:latin typeface="宋体"/>
                <a:ea typeface="宋体"/>
                <a:cs typeface="Arial"/>
                <a:sym typeface="Arial"/>
              </a:rPr>
              <a:t>管理员</a:t>
            </a:r>
            <a:r>
              <a:rPr lang="ZH-CN" altLang="ZH-CN" sz="2000" b="1" i="0" u="none" strike="noStrike" baseline="0" dirty="0">
                <a:solidFill>
                  <a:srgbClr val="FFFF00"/>
                </a:solidFill>
                <a:latin typeface="宋体"/>
                <a:ea typeface="宋体"/>
                <a:cs typeface="Arial"/>
                <a:sym typeface="Arial"/>
              </a:rPr>
              <a:t>的电子邮件地址。这对于激活和</a:t>
            </a:r>
            <a:r>
              <a:rPr lang="zh-CN" altLang="en-US" sz="2000" b="1" i="0" u="none" strike="noStrike" baseline="0" dirty="0">
                <a:solidFill>
                  <a:srgbClr val="FFFF00"/>
                </a:solidFill>
                <a:latin typeface="宋体"/>
                <a:ea typeface="宋体"/>
                <a:cs typeface="Arial"/>
                <a:sym typeface="Arial"/>
              </a:rPr>
              <a:t>启动</a:t>
            </a:r>
            <a:r>
              <a:rPr lang="ZH-CN" altLang="ZH-CN" sz="2000" b="1" i="0" u="none" strike="noStrike" baseline="0" dirty="0">
                <a:solidFill>
                  <a:srgbClr val="FFFF00"/>
                </a:solidFill>
                <a:latin typeface="宋体"/>
                <a:ea typeface="宋体"/>
                <a:cs typeface="Arial"/>
                <a:sym typeface="Arial"/>
              </a:rPr>
              <a:t>的</a:t>
            </a:r>
            <a:r>
              <a:rPr lang="zh-CN" altLang="en-US" sz="2000" b="1" i="0" u="none" strike="noStrike" baseline="0" dirty="0">
                <a:solidFill>
                  <a:srgbClr val="FFFF00"/>
                </a:solidFill>
                <a:latin typeface="宋体"/>
                <a:ea typeface="宋体"/>
                <a:cs typeface="Arial"/>
                <a:sym typeface="Arial"/>
              </a:rPr>
              <a:t>有问必答项目</a:t>
            </a:r>
            <a:r>
              <a:rPr lang="ZH-CN" altLang="ZH-CN" sz="2000" b="1" i="0" u="none" strike="noStrike" baseline="0" dirty="0">
                <a:solidFill>
                  <a:srgbClr val="FFFF00"/>
                </a:solidFill>
                <a:latin typeface="宋体"/>
                <a:ea typeface="宋体"/>
                <a:cs typeface="Arial"/>
                <a:sym typeface="Arial"/>
              </a:rPr>
              <a:t>非常重要。</a:t>
            </a:r>
          </a:p>
          <a:p>
            <a:pPr algn="ctr">
              <a:buClr>
                <a:schemeClr val="dk1"/>
              </a:buClr>
              <a:buSzPts val="1100"/>
              <a:buFont typeface="Arial"/>
              <a:buNone/>
            </a:pPr>
            <a:r>
              <a:rPr lang="en-US" dirty="0">
                <a:solidFill>
                  <a:srgbClr val="FFFFFF"/>
                </a:solidFill>
                <a:latin typeface="Arial"/>
                <a:ea typeface="Arial"/>
                <a:cs typeface="Arial"/>
                <a:sym typeface="Arial"/>
              </a:rPr>
              <a:t>  </a:t>
            </a:r>
            <a:endParaRPr lang="en-US" dirty="0">
              <a:latin typeface="Arial"/>
              <a:ea typeface="Arial"/>
              <a:cs typeface="Arial"/>
              <a:sym typeface="Arial"/>
            </a:endParaRPr>
          </a:p>
        </p:txBody>
      </p:sp>
    </p:spTree>
    <p:extLst>
      <p:ext uri="{BB962C8B-B14F-4D97-AF65-F5344CB8AC3E}">
        <p14:creationId xmlns:p14="http://schemas.microsoft.com/office/powerpoint/2010/main" val="53009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13" name="Picture 12">
            <a:extLst>
              <a:ext uri="{FF2B5EF4-FFF2-40B4-BE49-F238E27FC236}">
                <a16:creationId xmlns:a16="http://schemas.microsoft.com/office/drawing/2014/main" id="{1B14152C-2744-C478-1160-A99CCD6B9808}"/>
              </a:ext>
            </a:extLst>
          </p:cNvPr>
          <p:cNvPicPr>
            <a:picLocks noChangeAspect="1"/>
          </p:cNvPicPr>
          <p:nvPr/>
        </p:nvPicPr>
        <p:blipFill>
          <a:blip r:embed="rId3"/>
          <a:stretch>
            <a:fillRect/>
          </a:stretch>
        </p:blipFill>
        <p:spPr>
          <a:xfrm>
            <a:off x="0" y="1545421"/>
            <a:ext cx="9154424" cy="2175973"/>
          </a:xfrm>
          <a:prstGeom prst="rect">
            <a:avLst/>
          </a:prstGeom>
        </p:spPr>
      </p:pic>
      <p:sp>
        <p:nvSpPr>
          <p:cNvPr id="14" name="Google Shape;197;g14574e6bfac_0_100">
            <a:extLst>
              <a:ext uri="{FF2B5EF4-FFF2-40B4-BE49-F238E27FC236}">
                <a16:creationId xmlns:a16="http://schemas.microsoft.com/office/drawing/2014/main" id="{25EAB57B-059E-9E3F-16FB-325235CAD45D}"/>
              </a:ext>
            </a:extLst>
          </p:cNvPr>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0" i="0" u="none" strike="noStrike" baseline="0" dirty="0">
                <a:solidFill>
                  <a:srgbClr val="FF0000"/>
                </a:solidFill>
                <a:latin typeface="宋体"/>
                <a:ea typeface="宋体"/>
                <a:cs typeface="Arial"/>
                <a:sym typeface="Arial"/>
              </a:rPr>
              <a:t>第1步</a:t>
            </a:r>
            <a:r>
              <a:rPr lang="zh-CN" altLang="en-US" sz="3000" b="0" i="0" u="none" strike="noStrike" baseline="0" dirty="0">
                <a:solidFill>
                  <a:srgbClr val="FF0000"/>
                </a:solidFill>
                <a:latin typeface="宋体"/>
                <a:ea typeface="宋体"/>
                <a:cs typeface="Arial"/>
                <a:sym typeface="Arial"/>
              </a:rPr>
              <a:t>：</a:t>
            </a:r>
            <a:r>
              <a:rPr lang="ZH-CN" altLang="ZH-CN" sz="3000" b="1" i="0" u="none" strike="noStrike" baseline="0" dirty="0">
                <a:solidFill>
                  <a:schemeClr val="bg1"/>
                </a:solidFill>
                <a:latin typeface="宋体"/>
                <a:ea typeface="宋体"/>
                <a:cs typeface="Arial"/>
                <a:sym typeface="Arial"/>
              </a:rPr>
              <a:t>添加工厂</a:t>
            </a:r>
          </a:p>
        </p:txBody>
      </p:sp>
      <p:sp>
        <p:nvSpPr>
          <p:cNvPr id="17" name="Google Shape;212;p9">
            <a:extLst>
              <a:ext uri="{FF2B5EF4-FFF2-40B4-BE49-F238E27FC236}">
                <a16:creationId xmlns:a16="http://schemas.microsoft.com/office/drawing/2014/main" id="{C7B1B44F-D01F-C2A1-39FB-E3605D277186}"/>
              </a:ext>
            </a:extLst>
          </p:cNvPr>
          <p:cNvSpPr txBox="1">
            <a:spLocks noGrp="1"/>
          </p:cNvSpPr>
          <p:nvPr>
            <p:ph type="body" idx="1"/>
          </p:nvPr>
        </p:nvSpPr>
        <p:spPr>
          <a:xfrm>
            <a:off x="114300" y="970766"/>
            <a:ext cx="9144000" cy="7347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457200" lvl="0" indent="-330200" algn="l" rtl="0">
              <a:lnSpc>
                <a:spcPct val="100000"/>
              </a:lnSpc>
              <a:spcBef>
                <a:spcPts val="320"/>
              </a:spcBef>
              <a:spcAft>
                <a:spcPts val="0"/>
              </a:spcAft>
              <a:buSzPts val="1600"/>
              <a:buAutoNum type="alphaUcPeriod"/>
            </a:pPr>
            <a:r>
              <a:rPr lang="ZH-CN" altLang="ZH-CN" sz="1600" b="0" i="0" u="none" strike="noStrike" baseline="0" dirty="0">
                <a:solidFill>
                  <a:srgbClr val="000000"/>
                </a:solidFill>
                <a:latin typeface="宋体"/>
                <a:ea typeface="宋体"/>
                <a:cs typeface="Arial"/>
                <a:sym typeface="Arial"/>
              </a:rPr>
              <a:t>点击【</a:t>
            </a:r>
            <a:r>
              <a:rPr lang="ZH-CN" altLang="ZH-CN" sz="1600" b="1" i="0" u="none" strike="noStrike" baseline="0" dirty="0">
                <a:solidFill>
                  <a:srgbClr val="000000"/>
                </a:solidFill>
                <a:latin typeface="宋体"/>
                <a:ea typeface="宋体"/>
                <a:cs typeface="Arial"/>
                <a:sym typeface="Arial"/>
              </a:rPr>
              <a:t>添加工厂</a:t>
            </a:r>
            <a:r>
              <a:rPr lang="ZH-CN" altLang="ZH-CN" sz="1600" b="0" i="0" u="none" strike="noStrike" baseline="0" dirty="0">
                <a:solidFill>
                  <a:srgbClr val="000000"/>
                </a:solidFill>
                <a:latin typeface="宋体"/>
                <a:ea typeface="宋体"/>
                <a:cs typeface="Arial"/>
                <a:sym typeface="Arial"/>
              </a:rPr>
              <a:t>】并选择【</a:t>
            </a:r>
            <a:r>
              <a:rPr lang="ZH-CN" altLang="ZH-CN" sz="1600" b="1" i="0" u="none" strike="noStrike" baseline="0" dirty="0">
                <a:solidFill>
                  <a:srgbClr val="000000"/>
                </a:solidFill>
                <a:latin typeface="宋体"/>
                <a:ea typeface="宋体"/>
                <a:cs typeface="Arial"/>
                <a:sym typeface="Arial"/>
              </a:rPr>
              <a:t>部署</a:t>
            </a:r>
            <a:r>
              <a:rPr lang="zh-CN" altLang="en-US" sz="1600" b="1" i="0" u="none" strike="noStrike" baseline="0" dirty="0">
                <a:solidFill>
                  <a:srgbClr val="000000"/>
                </a:solidFill>
                <a:latin typeface="宋体"/>
                <a:ea typeface="宋体"/>
                <a:cs typeface="Arial"/>
                <a:sym typeface="Arial"/>
              </a:rPr>
              <a:t>有问必答</a:t>
            </a:r>
            <a:r>
              <a:rPr lang="ZH-CN" altLang="ZH-CN" sz="1600" b="0" i="0" u="none" strike="noStrike" baseline="0" dirty="0">
                <a:solidFill>
                  <a:srgbClr val="000000"/>
                </a:solidFill>
                <a:latin typeface="宋体"/>
                <a:ea typeface="宋体"/>
                <a:cs typeface="Arial"/>
                <a:sym typeface="Arial"/>
              </a:rPr>
              <a:t>】</a:t>
            </a:r>
          </a:p>
        </p:txBody>
      </p:sp>
      <p:sp>
        <p:nvSpPr>
          <p:cNvPr id="19" name="Google Shape;225;p9">
            <a:extLst>
              <a:ext uri="{FF2B5EF4-FFF2-40B4-BE49-F238E27FC236}">
                <a16:creationId xmlns:a16="http://schemas.microsoft.com/office/drawing/2014/main" id="{99E0659C-BFEF-AD54-A493-0031CA1F54A4}"/>
              </a:ext>
            </a:extLst>
          </p:cNvPr>
          <p:cNvSpPr/>
          <p:nvPr/>
        </p:nvSpPr>
        <p:spPr>
          <a:xfrm>
            <a:off x="-1" y="2049995"/>
            <a:ext cx="1340069" cy="381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5;p9">
            <a:extLst>
              <a:ext uri="{FF2B5EF4-FFF2-40B4-BE49-F238E27FC236}">
                <a16:creationId xmlns:a16="http://schemas.microsoft.com/office/drawing/2014/main" id="{EA05CF3A-F79E-DB8F-803F-5288C1747D2F}"/>
              </a:ext>
            </a:extLst>
          </p:cNvPr>
          <p:cNvSpPr/>
          <p:nvPr/>
        </p:nvSpPr>
        <p:spPr>
          <a:xfrm>
            <a:off x="1492469" y="2187563"/>
            <a:ext cx="943304" cy="33524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5;p9">
            <a:extLst>
              <a:ext uri="{FF2B5EF4-FFF2-40B4-BE49-F238E27FC236}">
                <a16:creationId xmlns:a16="http://schemas.microsoft.com/office/drawing/2014/main" id="{CA287863-9F60-B1D9-18E6-DD3B5B9C2DAB}"/>
              </a:ext>
            </a:extLst>
          </p:cNvPr>
          <p:cNvSpPr/>
          <p:nvPr/>
        </p:nvSpPr>
        <p:spPr>
          <a:xfrm>
            <a:off x="1547649" y="2719551"/>
            <a:ext cx="888124" cy="26165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0972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0" i="0" u="none" strike="noStrike" baseline="0" dirty="0">
                <a:solidFill>
                  <a:srgbClr val="FF0000"/>
                </a:solidFill>
                <a:latin typeface="宋体"/>
                <a:ea typeface="宋体"/>
                <a:cs typeface="Arial"/>
                <a:sym typeface="Arial"/>
              </a:rPr>
              <a:t>第2步</a:t>
            </a:r>
            <a:r>
              <a:rPr lang="zh-CN" altLang="en-US" sz="3000" b="0" i="0" u="none" strike="noStrike" baseline="0" dirty="0">
                <a:solidFill>
                  <a:srgbClr val="FF0000"/>
                </a:solidFill>
                <a:latin typeface="宋体"/>
                <a:ea typeface="宋体"/>
                <a:cs typeface="Arial"/>
                <a:sym typeface="Arial"/>
              </a:rPr>
              <a:t>：</a:t>
            </a:r>
            <a:r>
              <a:rPr lang="ZH-CN" altLang="ZH-CN" sz="3000" b="0" i="0" u="none" strike="noStrike" baseline="0" dirty="0">
                <a:solidFill>
                  <a:schemeClr val="bg1"/>
                </a:solidFill>
                <a:latin typeface="宋体"/>
                <a:ea typeface="宋体"/>
                <a:cs typeface="Arial"/>
                <a:sym typeface="Arial"/>
              </a:rPr>
              <a:t>选择要部署的工厂</a:t>
            </a:r>
            <a:endParaRPr sz="3000" dirty="0">
              <a:solidFill>
                <a:schemeClr val="bg1"/>
              </a:solidFill>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23</a:t>
            </a:r>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9" name="Google Shape;219;p9"/>
          <p:cNvSpPr txBox="1">
            <a:spLocks noGrp="1"/>
          </p:cNvSpPr>
          <p:nvPr>
            <p:ph type="body" idx="1"/>
          </p:nvPr>
        </p:nvSpPr>
        <p:spPr>
          <a:xfrm>
            <a:off x="266142" y="4061023"/>
            <a:ext cx="8978055"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ZH-CN" altLang="ZH-CN" sz="1600" b="0" i="0" u="none" strike="noStrike" baseline="0" dirty="0">
                <a:solidFill>
                  <a:srgbClr val="000000"/>
                </a:solidFill>
                <a:latin typeface="宋体"/>
                <a:ea typeface="宋体"/>
                <a:cs typeface="Arial"/>
                <a:sym typeface="Arial"/>
              </a:rPr>
              <a:t>B、通过点击【下一步】确认</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pic>
        <p:nvPicPr>
          <p:cNvPr id="15" name="Picture 14">
            <a:extLst>
              <a:ext uri="{FF2B5EF4-FFF2-40B4-BE49-F238E27FC236}">
                <a16:creationId xmlns:a16="http://schemas.microsoft.com/office/drawing/2014/main" id="{F5663CFF-5AC1-AB5B-9808-CC18C0386C10}"/>
              </a:ext>
            </a:extLst>
          </p:cNvPr>
          <p:cNvPicPr>
            <a:picLocks noChangeAspect="1"/>
          </p:cNvPicPr>
          <p:nvPr/>
        </p:nvPicPr>
        <p:blipFill rotWithShape="1">
          <a:blip r:embed="rId3"/>
          <a:srcRect t="7229"/>
          <a:stretch/>
        </p:blipFill>
        <p:spPr>
          <a:xfrm>
            <a:off x="0" y="2107051"/>
            <a:ext cx="8979694" cy="1810075"/>
          </a:xfrm>
          <a:prstGeom prst="rect">
            <a:avLst/>
          </a:prstGeom>
          <a:ln>
            <a:noFill/>
          </a:ln>
          <a:effectLst>
            <a:outerShdw blurRad="292100" dist="139700" dir="2700000" algn="tl" rotWithShape="0">
              <a:srgbClr val="333333">
                <a:alpha val="65000"/>
              </a:srgbClr>
            </a:outerShdw>
          </a:effectLst>
        </p:spPr>
      </p:pic>
      <p:sp>
        <p:nvSpPr>
          <p:cNvPr id="16" name="Google Shape;225;p9">
            <a:extLst>
              <a:ext uri="{FF2B5EF4-FFF2-40B4-BE49-F238E27FC236}">
                <a16:creationId xmlns:a16="http://schemas.microsoft.com/office/drawing/2014/main" id="{F910E79C-D54D-EFD2-AAC2-03BF95E9324F}"/>
              </a:ext>
            </a:extLst>
          </p:cNvPr>
          <p:cNvSpPr/>
          <p:nvPr/>
        </p:nvSpPr>
        <p:spPr>
          <a:xfrm>
            <a:off x="81134" y="2746388"/>
            <a:ext cx="370016" cy="117073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19;p9">
            <a:extLst>
              <a:ext uri="{FF2B5EF4-FFF2-40B4-BE49-F238E27FC236}">
                <a16:creationId xmlns:a16="http://schemas.microsoft.com/office/drawing/2014/main" id="{1F5F9F28-DE0C-DB17-F35D-EFF2B1BCD96A}"/>
              </a:ext>
            </a:extLst>
          </p:cNvPr>
          <p:cNvSpPr txBox="1">
            <a:spLocks/>
          </p:cNvSpPr>
          <p:nvPr/>
        </p:nvSpPr>
        <p:spPr>
          <a:xfrm>
            <a:off x="267245" y="1426412"/>
            <a:ext cx="8978055"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spcBef>
                <a:spcPts val="320"/>
              </a:spcBef>
            </a:pPr>
            <a:r>
              <a:rPr lang="ZH-CN" altLang="ZH-CN" sz="1600" b="0" i="0" u="none" strike="noStrike" baseline="0" dirty="0">
                <a:solidFill>
                  <a:srgbClr val="000000"/>
                </a:solidFill>
                <a:latin typeface="宋体"/>
                <a:ea typeface="宋体"/>
                <a:cs typeface="Arial"/>
                <a:sym typeface="Arial"/>
              </a:rPr>
              <a:t>A、通过点击工厂名称旁边的“</a:t>
            </a:r>
            <a:r>
              <a:rPr lang="ZH-CN" altLang="ZH-CN" sz="1600" b="0" i="0" u="none" strike="noStrike" baseline="0" dirty="0">
                <a:solidFill>
                  <a:srgbClr val="FF0000"/>
                </a:solidFill>
                <a:latin typeface="宋体"/>
                <a:ea typeface="宋体"/>
                <a:cs typeface="Arial"/>
                <a:sym typeface="Arial"/>
              </a:rPr>
              <a:t>复选框</a:t>
            </a:r>
            <a:r>
              <a:rPr lang="ZH-CN" altLang="ZH-CN" sz="1600" b="0" i="0" u="none" strike="noStrike" baseline="0" dirty="0">
                <a:solidFill>
                  <a:srgbClr val="000000"/>
                </a:solidFill>
                <a:latin typeface="宋体"/>
                <a:ea typeface="宋体"/>
                <a:cs typeface="Arial"/>
                <a:sym typeface="Arial"/>
              </a:rPr>
              <a:t>”选择想要部署工具的工厂。</a:t>
            </a:r>
          </a:p>
          <a:p>
            <a:pPr marL="0" indent="0">
              <a:spcBef>
                <a:spcPts val="320"/>
              </a:spcBef>
            </a:pPr>
            <a:endParaRPr lang="en-US" sz="1600" b="1" dirty="0">
              <a:latin typeface="Arial"/>
              <a:ea typeface="Arial"/>
              <a:cs typeface="Arial"/>
              <a:sym typeface="Arial"/>
            </a:endParaRPr>
          </a:p>
        </p:txBody>
      </p:sp>
    </p:spTree>
    <p:extLst>
      <p:ext uri="{BB962C8B-B14F-4D97-AF65-F5344CB8AC3E}">
        <p14:creationId xmlns:p14="http://schemas.microsoft.com/office/powerpoint/2010/main" val="116190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1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2100" b="1" i="0" u="none" strike="noStrike" baseline="0" dirty="0">
                <a:solidFill>
                  <a:srgbClr val="FF0000"/>
                </a:solidFill>
                <a:latin typeface="宋体"/>
                <a:ea typeface="宋体"/>
                <a:cs typeface="Arial"/>
                <a:sym typeface="Arial"/>
              </a:rPr>
              <a:t>第3步</a:t>
            </a:r>
            <a:r>
              <a:rPr lang="zh-CN" altLang="en-US" sz="2100" b="1" i="0" u="none" strike="noStrike" baseline="0" dirty="0">
                <a:solidFill>
                  <a:srgbClr val="FF0000"/>
                </a:solidFill>
                <a:latin typeface="宋体"/>
                <a:ea typeface="宋体"/>
                <a:cs typeface="Arial"/>
                <a:sym typeface="Arial"/>
              </a:rPr>
              <a:t>：</a:t>
            </a:r>
            <a:r>
              <a:rPr lang="ZH-CN" altLang="ZH-CN" sz="2100" b="1" i="0" u="none" strike="noStrike" baseline="0" dirty="0">
                <a:solidFill>
                  <a:schemeClr val="bg1"/>
                </a:solidFill>
                <a:latin typeface="宋体"/>
                <a:ea typeface="宋体"/>
                <a:cs typeface="Arial"/>
                <a:sym typeface="Arial"/>
              </a:rPr>
              <a:t>审核工厂</a:t>
            </a:r>
            <a:r>
              <a:rPr lang="zh-CN" altLang="en-US" sz="2100" b="1" i="0" u="none" strike="noStrike" baseline="0" dirty="0">
                <a:solidFill>
                  <a:schemeClr val="bg1"/>
                </a:solidFill>
                <a:latin typeface="宋体"/>
                <a:ea typeface="宋体"/>
                <a:cs typeface="Arial"/>
                <a:sym typeface="Arial"/>
              </a:rPr>
              <a:t>联系人的邮箱</a:t>
            </a:r>
            <a:r>
              <a:rPr lang="ZH-CN" altLang="ZH-CN" sz="2100" b="1" i="0" u="none" strike="noStrike" baseline="0" dirty="0">
                <a:solidFill>
                  <a:schemeClr val="bg1"/>
                </a:solidFill>
                <a:latin typeface="宋体"/>
                <a:ea typeface="宋体"/>
                <a:cs typeface="Arial"/>
                <a:sym typeface="Arial"/>
              </a:rPr>
              <a:t>（POC）</a:t>
            </a:r>
            <a:endParaRPr sz="2100" dirty="0">
              <a:solidFill>
                <a:schemeClr val="bg1"/>
              </a:solidFill>
              <a:latin typeface="Arial"/>
              <a:ea typeface="Arial"/>
              <a:cs typeface="Arial"/>
              <a:sym typeface="Arial"/>
            </a:endParaRPr>
          </a:p>
        </p:txBody>
      </p:sp>
      <p:sp>
        <p:nvSpPr>
          <p:cNvPr id="10" name="Google Shape;232;p10">
            <a:extLst>
              <a:ext uri="{FF2B5EF4-FFF2-40B4-BE49-F238E27FC236}">
                <a16:creationId xmlns:a16="http://schemas.microsoft.com/office/drawing/2014/main" id="{3DF79719-69D3-A4C8-EEA2-18A63E16F754}"/>
              </a:ext>
            </a:extLst>
          </p:cNvPr>
          <p:cNvSpPr txBox="1">
            <a:spLocks/>
          </p:cNvSpPr>
          <p:nvPr/>
        </p:nvSpPr>
        <p:spPr>
          <a:xfrm>
            <a:off x="0" y="898454"/>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lgn="r">
              <a:spcBef>
                <a:spcPts val="320"/>
              </a:spcBef>
              <a:buSzPts val="1600"/>
            </a:pPr>
            <a:r>
              <a:rPr lang="ZH-CN" altLang="ZH-CN" sz="1600" b="0" i="0" u="none" strike="noStrike" baseline="0" dirty="0">
                <a:solidFill>
                  <a:srgbClr val="000000"/>
                </a:solidFill>
                <a:latin typeface="宋体"/>
                <a:ea typeface="宋体"/>
                <a:cs typeface="Arial"/>
                <a:sym typeface="Arial"/>
              </a:rPr>
              <a:t>请审核“RBA在线”电子邮件是否是工厂</a:t>
            </a:r>
            <a:r>
              <a:rPr lang="zh-CN" altLang="en-US" sz="1600" dirty="0">
                <a:solidFill>
                  <a:srgbClr val="000000"/>
                </a:solidFill>
                <a:latin typeface="宋体"/>
                <a:ea typeface="宋体"/>
                <a:cs typeface="Arial"/>
                <a:sym typeface="Arial"/>
              </a:rPr>
              <a:t>管理员</a:t>
            </a:r>
            <a:r>
              <a:rPr lang="ZH-CN" altLang="ZH-CN" sz="1600" b="0" i="0" u="none" strike="noStrike" baseline="0" dirty="0">
                <a:solidFill>
                  <a:srgbClr val="000000"/>
                </a:solidFill>
                <a:latin typeface="宋体"/>
                <a:ea typeface="宋体"/>
                <a:cs typeface="Arial"/>
                <a:sym typeface="Arial"/>
              </a:rPr>
              <a:t>的电子邮件地址</a:t>
            </a:r>
          </a:p>
          <a:p>
            <a:pPr marL="127000" indent="0" algn="r">
              <a:spcBef>
                <a:spcPts val="320"/>
              </a:spcBef>
              <a:buSzPts val="1600"/>
            </a:pPr>
            <a:r>
              <a:rPr lang="ZH-CN" altLang="ZH-CN" sz="1600" b="0" i="0" u="none" strike="noStrike" baseline="0" dirty="0">
                <a:solidFill>
                  <a:srgbClr val="000000"/>
                </a:solidFill>
                <a:latin typeface="宋体"/>
                <a:ea typeface="宋体"/>
                <a:cs typeface="Arial"/>
                <a:sym typeface="Arial"/>
              </a:rPr>
              <a:t>（POC）</a:t>
            </a:r>
          </a:p>
          <a:p>
            <a:pPr indent="-330200">
              <a:spcBef>
                <a:spcPts val="320"/>
              </a:spcBef>
              <a:buSzPts val="1600"/>
              <a:buFont typeface="Helvetica Neue"/>
              <a:buAutoNum type="alphaUcPeriod"/>
            </a:pPr>
            <a:endParaRPr lang="en-US" dirty="0">
              <a:latin typeface="Arial"/>
              <a:ea typeface="Arial"/>
              <a:cs typeface="Arial"/>
              <a:sym typeface="Arial"/>
            </a:endParaRPr>
          </a:p>
          <a:p>
            <a:pPr marL="0" indent="0">
              <a:spcBef>
                <a:spcPts val="320"/>
              </a:spcBef>
              <a:buSzPts val="1600"/>
            </a:pPr>
            <a:endParaRPr lang="en-US" sz="1600" b="1" dirty="0">
              <a:latin typeface="Arial"/>
              <a:ea typeface="Arial"/>
              <a:cs typeface="Arial"/>
              <a:sym typeface="Arial"/>
            </a:endParaRPr>
          </a:p>
        </p:txBody>
      </p:sp>
      <p:pic>
        <p:nvPicPr>
          <p:cNvPr id="16" name="Picture 15">
            <a:extLst>
              <a:ext uri="{FF2B5EF4-FFF2-40B4-BE49-F238E27FC236}">
                <a16:creationId xmlns:a16="http://schemas.microsoft.com/office/drawing/2014/main" id="{E1DCC3E9-83F7-6AA1-34F7-8622F8282093}"/>
              </a:ext>
            </a:extLst>
          </p:cNvPr>
          <p:cNvPicPr>
            <a:picLocks noChangeAspect="1"/>
          </p:cNvPicPr>
          <p:nvPr/>
        </p:nvPicPr>
        <p:blipFill>
          <a:blip r:embed="rId3"/>
          <a:stretch>
            <a:fillRect/>
          </a:stretch>
        </p:blipFill>
        <p:spPr>
          <a:xfrm>
            <a:off x="241086" y="1657399"/>
            <a:ext cx="8351846" cy="1843626"/>
          </a:xfrm>
          <a:prstGeom prst="rect">
            <a:avLst/>
          </a:prstGeom>
        </p:spPr>
      </p:pic>
      <p:sp>
        <p:nvSpPr>
          <p:cNvPr id="14" name="Google Shape;225;p9">
            <a:extLst>
              <a:ext uri="{FF2B5EF4-FFF2-40B4-BE49-F238E27FC236}">
                <a16:creationId xmlns:a16="http://schemas.microsoft.com/office/drawing/2014/main" id="{A9087407-4E40-9178-73A0-266EF0783CCA}"/>
              </a:ext>
            </a:extLst>
          </p:cNvPr>
          <p:cNvSpPr/>
          <p:nvPr/>
        </p:nvSpPr>
        <p:spPr>
          <a:xfrm>
            <a:off x="4490767" y="1601732"/>
            <a:ext cx="2868273" cy="44117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Picture 19">
            <a:extLst>
              <a:ext uri="{FF2B5EF4-FFF2-40B4-BE49-F238E27FC236}">
                <a16:creationId xmlns:a16="http://schemas.microsoft.com/office/drawing/2014/main" id="{2F00E854-7C04-E713-DD0F-C16D28F1F123}"/>
              </a:ext>
            </a:extLst>
          </p:cNvPr>
          <p:cNvPicPr>
            <a:picLocks noChangeAspect="1"/>
          </p:cNvPicPr>
          <p:nvPr/>
        </p:nvPicPr>
        <p:blipFill>
          <a:blip r:embed="rId4"/>
          <a:stretch>
            <a:fillRect/>
          </a:stretch>
        </p:blipFill>
        <p:spPr>
          <a:xfrm>
            <a:off x="6121114" y="2079604"/>
            <a:ext cx="1325609" cy="704887"/>
          </a:xfrm>
          <a:prstGeom prst="rect">
            <a:avLst/>
          </a:prstGeom>
        </p:spPr>
      </p:pic>
      <p:pic>
        <p:nvPicPr>
          <p:cNvPr id="21" name="Picture 20">
            <a:extLst>
              <a:ext uri="{FF2B5EF4-FFF2-40B4-BE49-F238E27FC236}">
                <a16:creationId xmlns:a16="http://schemas.microsoft.com/office/drawing/2014/main" id="{A7282178-E9A5-F87A-889C-771ECD3A5DE4}"/>
              </a:ext>
            </a:extLst>
          </p:cNvPr>
          <p:cNvPicPr>
            <a:picLocks noChangeAspect="1"/>
          </p:cNvPicPr>
          <p:nvPr/>
        </p:nvPicPr>
        <p:blipFill>
          <a:blip r:embed="rId4"/>
          <a:stretch>
            <a:fillRect/>
          </a:stretch>
        </p:blipFill>
        <p:spPr>
          <a:xfrm>
            <a:off x="6121113" y="2780513"/>
            <a:ext cx="1325609" cy="704887"/>
          </a:xfrm>
          <a:prstGeom prst="rect">
            <a:avLst/>
          </a:prstGeom>
        </p:spPr>
      </p:pic>
      <p:sp>
        <p:nvSpPr>
          <p:cNvPr id="24" name="Google Shape;327;p13">
            <a:extLst>
              <a:ext uri="{FF2B5EF4-FFF2-40B4-BE49-F238E27FC236}">
                <a16:creationId xmlns:a16="http://schemas.microsoft.com/office/drawing/2014/main" id="{FBAB6D7B-3BDD-33BA-EDA1-A10C065C0663}"/>
              </a:ext>
            </a:extLst>
          </p:cNvPr>
          <p:cNvSpPr/>
          <p:nvPr/>
        </p:nvSpPr>
        <p:spPr>
          <a:xfrm>
            <a:off x="617819" y="3773155"/>
            <a:ext cx="7745896" cy="116437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FF0000"/>
                </a:solidFill>
                <a:latin typeface="宋体"/>
                <a:ea typeface="宋体"/>
              </a:rPr>
              <a:t>如果这不是工厂的反馈管理器电子邮件地址，请输入正确的电子邮件地址作为POC的电子邮件，确保工厂反馈管理器可收到反馈工具的激活电子邮件。</a:t>
            </a:r>
          </a:p>
        </p:txBody>
      </p:sp>
      <p:pic>
        <p:nvPicPr>
          <p:cNvPr id="25" name="Google Shape;328;p13">
            <a:extLst>
              <a:ext uri="{FF2B5EF4-FFF2-40B4-BE49-F238E27FC236}">
                <a16:creationId xmlns:a16="http://schemas.microsoft.com/office/drawing/2014/main" id="{40E08657-A9B6-0031-8D18-FABE710500FD}"/>
              </a:ext>
            </a:extLst>
          </p:cNvPr>
          <p:cNvPicPr preferRelativeResize="0"/>
          <p:nvPr/>
        </p:nvPicPr>
        <p:blipFill rotWithShape="1">
          <a:blip r:embed="rId5">
            <a:alphaModFix/>
          </a:blip>
          <a:srcRect/>
          <a:stretch/>
        </p:blipFill>
        <p:spPr>
          <a:xfrm>
            <a:off x="4353017" y="3807032"/>
            <a:ext cx="275500" cy="273900"/>
          </a:xfrm>
          <a:prstGeom prst="rect">
            <a:avLst/>
          </a:prstGeom>
          <a:noFill/>
          <a:ln>
            <a:noFill/>
          </a:ln>
        </p:spPr>
      </p:pic>
    </p:spTree>
    <p:extLst>
      <p:ext uri="{BB962C8B-B14F-4D97-AF65-F5344CB8AC3E}">
        <p14:creationId xmlns:p14="http://schemas.microsoft.com/office/powerpoint/2010/main" val="3235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1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2500" b="1" i="0" u="none" strike="noStrike" baseline="0" dirty="0">
                <a:solidFill>
                  <a:srgbClr val="FF0000"/>
                </a:solidFill>
                <a:latin typeface="宋体"/>
                <a:ea typeface="宋体"/>
                <a:cs typeface="Arial"/>
                <a:sym typeface="Arial"/>
              </a:rPr>
              <a:t>第4步</a:t>
            </a:r>
            <a:r>
              <a:rPr lang="zh-CN" altLang="en-US" sz="2500" b="1" i="0" u="none" strike="noStrike" baseline="0" dirty="0">
                <a:solidFill>
                  <a:srgbClr val="FF0000"/>
                </a:solidFill>
                <a:latin typeface="宋体"/>
                <a:ea typeface="宋体"/>
                <a:cs typeface="Arial"/>
                <a:sym typeface="Arial"/>
              </a:rPr>
              <a:t>：</a:t>
            </a:r>
            <a:r>
              <a:rPr lang="ZH-CN" altLang="ZH-CN" sz="2500" b="1" i="0" u="none" strike="noStrike" baseline="0" dirty="0">
                <a:solidFill>
                  <a:schemeClr val="bg1"/>
                </a:solidFill>
                <a:latin typeface="宋体"/>
                <a:ea typeface="宋体"/>
                <a:cs typeface="Arial"/>
                <a:sym typeface="Arial"/>
              </a:rPr>
              <a:t>选择产品类型并确认发送</a:t>
            </a:r>
            <a:endParaRPr sz="2500" dirty="0">
              <a:solidFill>
                <a:schemeClr val="bg1"/>
              </a:solidFill>
              <a:latin typeface="Arial"/>
              <a:ea typeface="Arial"/>
              <a:cs typeface="Arial"/>
              <a:sym typeface="Arial"/>
            </a:endParaRPr>
          </a:p>
        </p:txBody>
      </p:sp>
      <p:sp>
        <p:nvSpPr>
          <p:cNvPr id="10" name="Google Shape;232;p10">
            <a:extLst>
              <a:ext uri="{FF2B5EF4-FFF2-40B4-BE49-F238E27FC236}">
                <a16:creationId xmlns:a16="http://schemas.microsoft.com/office/drawing/2014/main" id="{3DF79719-69D3-A4C8-EEA2-18A63E16F754}"/>
              </a:ext>
            </a:extLst>
          </p:cNvPr>
          <p:cNvSpPr txBox="1">
            <a:spLocks/>
          </p:cNvSpPr>
          <p:nvPr/>
        </p:nvSpPr>
        <p:spPr>
          <a:xfrm>
            <a:off x="225286" y="866526"/>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spcBef>
                <a:spcPts val="320"/>
              </a:spcBef>
              <a:buSzPts val="1600"/>
            </a:pPr>
            <a:r>
              <a:rPr lang="ZH-CN" altLang="ZH-CN" sz="1600" b="0" i="0" u="none" strike="noStrike" baseline="0" dirty="0">
                <a:solidFill>
                  <a:srgbClr val="000000"/>
                </a:solidFill>
                <a:latin typeface="宋体"/>
                <a:ea typeface="宋体"/>
                <a:cs typeface="Arial"/>
                <a:sym typeface="Arial"/>
              </a:rPr>
              <a:t>A、选择产品1-全部应用程序或产品2-单一</a:t>
            </a:r>
            <a:r>
              <a:rPr lang="zh-CN" altLang="en-US" sz="1600" b="0" i="0" u="none" strike="noStrike" baseline="0" dirty="0">
                <a:solidFill>
                  <a:srgbClr val="000000"/>
                </a:solidFill>
                <a:latin typeface="宋体"/>
                <a:ea typeface="宋体"/>
                <a:cs typeface="Arial"/>
                <a:sym typeface="Arial"/>
              </a:rPr>
              <a:t>有问必答</a:t>
            </a:r>
            <a:r>
              <a:rPr lang="ZH-CN" altLang="ZH-CN" sz="1600" b="0" i="0" u="none" strike="noStrike" baseline="0" dirty="0">
                <a:solidFill>
                  <a:srgbClr val="000000"/>
                </a:solidFill>
                <a:latin typeface="宋体"/>
                <a:ea typeface="宋体"/>
                <a:cs typeface="Arial"/>
                <a:sym typeface="Arial"/>
              </a:rPr>
              <a:t>工具</a:t>
            </a:r>
          </a:p>
          <a:p>
            <a:pPr indent="-330200">
              <a:spcBef>
                <a:spcPts val="320"/>
              </a:spcBef>
              <a:buSzPts val="1600"/>
              <a:buFont typeface="Helvetica Neue"/>
              <a:buAutoNum type="alphaUcPeriod"/>
            </a:pPr>
            <a:endParaRPr lang="en-US" dirty="0">
              <a:latin typeface="Arial"/>
              <a:ea typeface="Arial"/>
              <a:cs typeface="Arial"/>
              <a:sym typeface="Arial"/>
            </a:endParaRPr>
          </a:p>
          <a:p>
            <a:pPr marL="0" indent="0">
              <a:spcBef>
                <a:spcPts val="320"/>
              </a:spcBef>
              <a:buSzPts val="1600"/>
            </a:pPr>
            <a:endParaRPr lang="en-US" sz="1600" b="1" dirty="0">
              <a:latin typeface="Arial"/>
              <a:ea typeface="Arial"/>
              <a:cs typeface="Arial"/>
              <a:sym typeface="Arial"/>
            </a:endParaRPr>
          </a:p>
        </p:txBody>
      </p:sp>
      <p:pic>
        <p:nvPicPr>
          <p:cNvPr id="11" name="Picture 10">
            <a:extLst>
              <a:ext uri="{FF2B5EF4-FFF2-40B4-BE49-F238E27FC236}">
                <a16:creationId xmlns:a16="http://schemas.microsoft.com/office/drawing/2014/main" id="{31C1D92C-74CB-C020-F116-998692AFA6BD}"/>
              </a:ext>
            </a:extLst>
          </p:cNvPr>
          <p:cNvPicPr>
            <a:picLocks noChangeAspect="1"/>
          </p:cNvPicPr>
          <p:nvPr/>
        </p:nvPicPr>
        <p:blipFill rotWithShape="1">
          <a:blip r:embed="rId3"/>
          <a:srcRect l="3408" t="231" r="41493" b="88593"/>
          <a:stretch/>
        </p:blipFill>
        <p:spPr>
          <a:xfrm>
            <a:off x="225285" y="1481791"/>
            <a:ext cx="6908881" cy="1010888"/>
          </a:xfrm>
          <a:prstGeom prst="rect">
            <a:avLst/>
          </a:prstGeom>
        </p:spPr>
      </p:pic>
      <p:sp>
        <p:nvSpPr>
          <p:cNvPr id="2" name="Google Shape;236;p10">
            <a:extLst>
              <a:ext uri="{FF2B5EF4-FFF2-40B4-BE49-F238E27FC236}">
                <a16:creationId xmlns:a16="http://schemas.microsoft.com/office/drawing/2014/main" id="{014DD342-A7A9-9D70-3A96-4AFDC9AEEC5D}"/>
              </a:ext>
            </a:extLst>
          </p:cNvPr>
          <p:cNvSpPr/>
          <p:nvPr/>
        </p:nvSpPr>
        <p:spPr>
          <a:xfrm>
            <a:off x="300222" y="1949853"/>
            <a:ext cx="3438797" cy="62189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327;p13">
            <a:extLst>
              <a:ext uri="{FF2B5EF4-FFF2-40B4-BE49-F238E27FC236}">
                <a16:creationId xmlns:a16="http://schemas.microsoft.com/office/drawing/2014/main" id="{36774CD1-51F8-376B-866A-650FBFA52A51}"/>
              </a:ext>
            </a:extLst>
          </p:cNvPr>
          <p:cNvSpPr/>
          <p:nvPr/>
        </p:nvSpPr>
        <p:spPr>
          <a:xfrm>
            <a:off x="699052" y="3870624"/>
            <a:ext cx="7745896" cy="857400"/>
          </a:xfrm>
          <a:prstGeom prst="rect">
            <a:avLst/>
          </a:prstGeom>
          <a:solidFill>
            <a:srgbClr val="FFFF00"/>
          </a:solidFill>
          <a:ln>
            <a:noFill/>
          </a:ln>
        </p:spPr>
        <p:txBody>
          <a:bodyPr spcFirstLastPara="1" wrap="square" lIns="91425" tIns="91425" rIns="91425" bIns="91425" anchor="ctr" anchorCtr="0">
            <a:noAutofit/>
          </a:bodyPr>
          <a:lstStyle/>
          <a:p>
            <a:pPr marL="177800" marR="0" lvl="0" indent="92075"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FF0000"/>
                </a:solidFill>
                <a:latin typeface="宋体"/>
                <a:ea typeface="宋体"/>
              </a:rPr>
              <a:t>完成该步骤后，系统将自动向工厂</a:t>
            </a:r>
            <a:r>
              <a:rPr lang="zh-CN" altLang="en-US" sz="1200" b="1" i="0" u="none" strike="noStrike" baseline="0" dirty="0">
                <a:solidFill>
                  <a:srgbClr val="FF0000"/>
                </a:solidFill>
                <a:latin typeface="宋体"/>
                <a:ea typeface="宋体"/>
              </a:rPr>
              <a:t>管理员</a:t>
            </a:r>
            <a:r>
              <a:rPr lang="ZH-CN" altLang="ZH-CN" sz="1200" b="1" i="0" u="none" strike="noStrike" baseline="0" dirty="0">
                <a:solidFill>
                  <a:srgbClr val="FF0000"/>
                </a:solidFill>
                <a:latin typeface="宋体"/>
                <a:ea typeface="宋体"/>
              </a:rPr>
              <a:t>发送</a:t>
            </a:r>
            <a:r>
              <a:rPr lang="zh-CN" altLang="en-US" sz="1200" b="1" i="0" u="none" strike="noStrike" baseline="0" dirty="0">
                <a:solidFill>
                  <a:srgbClr val="FF0000"/>
                </a:solidFill>
                <a:latin typeface="宋体"/>
                <a:ea typeface="宋体"/>
              </a:rPr>
              <a:t>邮件</a:t>
            </a:r>
            <a:r>
              <a:rPr lang="ZH-CN" altLang="ZH-CN" sz="1200" b="1" i="0" u="none" strike="noStrike" baseline="0" dirty="0">
                <a:solidFill>
                  <a:srgbClr val="FF0000"/>
                </a:solidFill>
                <a:latin typeface="宋体"/>
                <a:ea typeface="宋体"/>
              </a:rPr>
              <a:t>。</a:t>
            </a:r>
            <a:endParaRPr lang="ZH-CN" altLang="ZH-CN" sz="1300" b="1" i="0" u="none" strike="noStrike" baseline="0" dirty="0">
              <a:solidFill>
                <a:srgbClr val="FF0000"/>
              </a:solidFill>
              <a:latin typeface="宋体"/>
              <a:ea typeface="宋体"/>
            </a:endParaRPr>
          </a:p>
          <a:p>
            <a:pPr marL="177800" marR="0" lvl="0" indent="92075" algn="l" rtl="0">
              <a:lnSpc>
                <a:spcPct val="100000"/>
              </a:lnSpc>
              <a:spcBef>
                <a:spcPts val="320"/>
              </a:spcBef>
              <a:spcAft>
                <a:spcPts val="0"/>
              </a:spcAft>
              <a:buClr>
                <a:srgbClr val="000000"/>
              </a:buClr>
              <a:buSzPts val="1200"/>
              <a:buFont typeface="Arial"/>
              <a:buNone/>
            </a:pPr>
            <a:r>
              <a:rPr lang="ZH-CN" altLang="ZH-CN" sz="1300" b="0" i="0" u="none" strike="noStrike" cap="none" baseline="0" dirty="0">
                <a:solidFill>
                  <a:srgbClr val="FF0000"/>
                </a:solidFill>
                <a:latin typeface="宋体"/>
                <a:ea typeface="宋体"/>
              </a:rPr>
              <a:t>（重要：已经向各个工厂部署</a:t>
            </a:r>
            <a:r>
              <a:rPr lang="zh-CN" altLang="en-US" sz="1300" dirty="0">
                <a:solidFill>
                  <a:srgbClr val="FF0000"/>
                </a:solidFill>
                <a:latin typeface="宋体"/>
                <a:ea typeface="宋体"/>
              </a:rPr>
              <a:t>有问必答</a:t>
            </a:r>
            <a:r>
              <a:rPr lang="ZH-CN" altLang="ZH-CN" sz="1300" b="0" i="0" u="none" strike="noStrike" cap="none" baseline="0" dirty="0">
                <a:solidFill>
                  <a:srgbClr val="FF0000"/>
                </a:solidFill>
                <a:latin typeface="宋体"/>
                <a:ea typeface="宋体"/>
              </a:rPr>
              <a:t>工具）</a:t>
            </a:r>
            <a:endParaRPr sz="1300" b="1" i="0" u="none" strike="noStrike" cap="none" dirty="0">
              <a:solidFill>
                <a:srgbClr val="FF0000"/>
              </a:solidFill>
            </a:endParaRPr>
          </a:p>
        </p:txBody>
      </p:sp>
      <p:pic>
        <p:nvPicPr>
          <p:cNvPr id="6" name="Google Shape;328;p13">
            <a:extLst>
              <a:ext uri="{FF2B5EF4-FFF2-40B4-BE49-F238E27FC236}">
                <a16:creationId xmlns:a16="http://schemas.microsoft.com/office/drawing/2014/main" id="{FB309662-F1B2-8F0D-3A5C-D840FBAF0D99}"/>
              </a:ext>
            </a:extLst>
          </p:cNvPr>
          <p:cNvPicPr preferRelativeResize="0"/>
          <p:nvPr/>
        </p:nvPicPr>
        <p:blipFill rotWithShape="1">
          <a:blip r:embed="rId4">
            <a:alphaModFix/>
          </a:blip>
          <a:srcRect/>
          <a:stretch/>
        </p:blipFill>
        <p:spPr>
          <a:xfrm>
            <a:off x="714051" y="4003074"/>
            <a:ext cx="275500" cy="273900"/>
          </a:xfrm>
          <a:prstGeom prst="rect">
            <a:avLst/>
          </a:prstGeom>
          <a:noFill/>
          <a:ln>
            <a:noFill/>
          </a:ln>
        </p:spPr>
      </p:pic>
    </p:spTree>
    <p:extLst>
      <p:ext uri="{BB962C8B-B14F-4D97-AF65-F5344CB8AC3E}">
        <p14:creationId xmlns:p14="http://schemas.microsoft.com/office/powerpoint/2010/main" val="227312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1" i="0" u="none" strike="noStrike" baseline="0" dirty="0">
                <a:solidFill>
                  <a:srgbClr val="FFFF00"/>
                </a:solidFill>
                <a:latin typeface="宋体"/>
                <a:ea typeface="宋体"/>
                <a:cs typeface="Arial"/>
                <a:sym typeface="Arial"/>
              </a:rPr>
              <a:t>跟踪激活进度</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26</a:t>
            </a:r>
            <a:endParaRPr/>
          </a:p>
        </p:txBody>
      </p:sp>
      <p:sp>
        <p:nvSpPr>
          <p:cNvPr id="296" name="Google Shape;296;g1509b121c26_0_31"/>
          <p:cNvSpPr txBox="1">
            <a:spLocks noGrp="1"/>
          </p:cNvSpPr>
          <p:nvPr>
            <p:ph type="body" idx="1"/>
          </p:nvPr>
        </p:nvSpPr>
        <p:spPr>
          <a:xfrm>
            <a:off x="0" y="1081896"/>
            <a:ext cx="9143999" cy="628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ZH-CN" altLang="ZH-CN" sz="1600" b="0" i="0" u="none" strike="noStrike" baseline="0" dirty="0">
                <a:solidFill>
                  <a:srgbClr val="000000"/>
                </a:solidFill>
                <a:latin typeface="宋体"/>
                <a:ea typeface="宋体"/>
                <a:cs typeface="Arial"/>
                <a:sym typeface="Arial"/>
              </a:rPr>
              <a:t>可不时通过重新访问</a:t>
            </a:r>
            <a:r>
              <a:rPr lang="ZH-CN" altLang="ZH-CN" sz="1600" b="1" i="0" u="none" strike="noStrike" baseline="0" dirty="0">
                <a:solidFill>
                  <a:srgbClr val="000000"/>
                </a:solidFill>
                <a:latin typeface="宋体"/>
                <a:ea typeface="宋体"/>
                <a:cs typeface="Arial"/>
                <a:sym typeface="Arial"/>
              </a:rPr>
              <a:t>【部署</a:t>
            </a:r>
            <a:r>
              <a:rPr lang="zh-CN" altLang="en-US" sz="1600" b="1" i="0" u="none" strike="noStrike" baseline="0" dirty="0">
                <a:solidFill>
                  <a:srgbClr val="000000"/>
                </a:solidFill>
                <a:latin typeface="宋体"/>
                <a:ea typeface="宋体"/>
                <a:cs typeface="Arial"/>
                <a:sym typeface="Arial"/>
              </a:rPr>
              <a:t>有问必答</a:t>
            </a:r>
            <a:r>
              <a:rPr lang="ZH-CN" altLang="ZH-CN" sz="1600" b="1" i="0" u="none" strike="noStrike" baseline="0" dirty="0">
                <a:solidFill>
                  <a:srgbClr val="000000"/>
                </a:solidFill>
                <a:latin typeface="宋体"/>
                <a:ea typeface="宋体"/>
                <a:cs typeface="Arial"/>
                <a:sym typeface="Arial"/>
              </a:rPr>
              <a:t>工具】</a:t>
            </a:r>
            <a:r>
              <a:rPr lang="ZH-CN" altLang="ZH-CN" sz="1600" b="0" i="0" u="none" strike="noStrike" baseline="0" dirty="0">
                <a:solidFill>
                  <a:srgbClr val="000000"/>
                </a:solidFill>
                <a:latin typeface="宋体"/>
                <a:ea typeface="宋体"/>
                <a:cs typeface="Arial"/>
                <a:sym typeface="Arial"/>
              </a:rPr>
              <a:t>页面来跟踪FTY的进度</a:t>
            </a:r>
          </a:p>
          <a:p>
            <a:pPr marL="0" lvl="0" indent="0" algn="l" rtl="0">
              <a:lnSpc>
                <a:spcPct val="100000"/>
              </a:lnSpc>
              <a:spcBef>
                <a:spcPts val="320"/>
              </a:spcBef>
              <a:spcAft>
                <a:spcPts val="0"/>
              </a:spcAft>
              <a:buClr>
                <a:schemeClr val="dk1"/>
              </a:buClr>
              <a:buSzPts val="1600"/>
              <a:buFont typeface="Helvetica Neue"/>
              <a:buNone/>
            </a:pPr>
            <a:r>
              <a:rPr lang="ZH-CN" altLang="ZH-CN" sz="1600" b="0" i="0" u="none" strike="noStrike" baseline="0" dirty="0">
                <a:solidFill>
                  <a:srgbClr val="000000"/>
                </a:solidFill>
                <a:latin typeface="宋体"/>
                <a:ea typeface="宋体"/>
                <a:cs typeface="Arial"/>
                <a:sym typeface="Arial"/>
              </a:rPr>
              <a:t>和查看</a:t>
            </a:r>
            <a:r>
              <a:rPr lang="ZH-CN" altLang="ZH-CN" sz="1600" b="1" i="0" u="none" strike="noStrike" baseline="0" dirty="0">
                <a:solidFill>
                  <a:srgbClr val="000000"/>
                </a:solidFill>
                <a:latin typeface="宋体"/>
                <a:ea typeface="宋体"/>
                <a:cs typeface="Arial"/>
                <a:sym typeface="Arial"/>
              </a:rPr>
              <a:t>【激活进度】</a:t>
            </a:r>
            <a:r>
              <a:rPr lang="ZH-CN" altLang="ZH-CN" sz="1600" b="0" i="0" u="none" strike="noStrike" baseline="0" dirty="0">
                <a:solidFill>
                  <a:srgbClr val="000000"/>
                </a:solidFill>
                <a:latin typeface="宋体"/>
                <a:ea typeface="宋体"/>
                <a:cs typeface="Arial"/>
                <a:sym typeface="Arial"/>
              </a:rPr>
              <a:t>。</a:t>
            </a:r>
          </a:p>
          <a:p>
            <a:pPr marL="0" lvl="0" indent="0" algn="l" rtl="0">
              <a:spcBef>
                <a:spcPts val="0"/>
              </a:spcBef>
              <a:spcAft>
                <a:spcPts val="0"/>
              </a:spcAft>
              <a:buClr>
                <a:schemeClr val="dk1"/>
              </a:buClr>
              <a:buSzPts val="1400"/>
              <a:buFont typeface="Arial"/>
              <a:buNone/>
            </a:pPr>
            <a:endParaRPr sz="1600" b="1" dirty="0">
              <a:latin typeface="Arial"/>
              <a:ea typeface="Arial"/>
              <a:cs typeface="Arial"/>
              <a:sym typeface="Arial"/>
            </a:endParaRPr>
          </a:p>
        </p:txBody>
      </p:sp>
      <p:pic>
        <p:nvPicPr>
          <p:cNvPr id="5" name="Picture 4">
            <a:extLst>
              <a:ext uri="{FF2B5EF4-FFF2-40B4-BE49-F238E27FC236}">
                <a16:creationId xmlns:a16="http://schemas.microsoft.com/office/drawing/2014/main" id="{1182A750-AD01-58DC-F2DC-5D177F3881BB}"/>
              </a:ext>
            </a:extLst>
          </p:cNvPr>
          <p:cNvPicPr>
            <a:picLocks noChangeAspect="1"/>
          </p:cNvPicPr>
          <p:nvPr/>
        </p:nvPicPr>
        <p:blipFill>
          <a:blip r:embed="rId3"/>
          <a:stretch>
            <a:fillRect/>
          </a:stretch>
        </p:blipFill>
        <p:spPr>
          <a:xfrm>
            <a:off x="51618" y="1798848"/>
            <a:ext cx="9032549" cy="2434949"/>
          </a:xfrm>
          <a:prstGeom prst="rect">
            <a:avLst/>
          </a:prstGeom>
        </p:spPr>
      </p:pic>
      <p:sp>
        <p:nvSpPr>
          <p:cNvPr id="4" name="Google Shape;285;g1485b2c508b_0_14">
            <a:extLst>
              <a:ext uri="{FF2B5EF4-FFF2-40B4-BE49-F238E27FC236}">
                <a16:creationId xmlns:a16="http://schemas.microsoft.com/office/drawing/2014/main" id="{0721FB4C-147E-D93B-2E1D-9F9F03F6C66C}"/>
              </a:ext>
            </a:extLst>
          </p:cNvPr>
          <p:cNvSpPr/>
          <p:nvPr/>
        </p:nvSpPr>
        <p:spPr>
          <a:xfrm>
            <a:off x="59833" y="1798848"/>
            <a:ext cx="1274189" cy="34015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7" name="Google Shape;327;p13">
            <a:extLst>
              <a:ext uri="{FF2B5EF4-FFF2-40B4-BE49-F238E27FC236}">
                <a16:creationId xmlns:a16="http://schemas.microsoft.com/office/drawing/2014/main" id="{1F3C8830-F519-A5A9-5E84-4ACF0CB1A82B}"/>
              </a:ext>
            </a:extLst>
          </p:cNvPr>
          <p:cNvSpPr/>
          <p:nvPr/>
        </p:nvSpPr>
        <p:spPr>
          <a:xfrm>
            <a:off x="165538" y="2825442"/>
            <a:ext cx="7651938" cy="1884062"/>
          </a:xfrm>
          <a:prstGeom prst="rect">
            <a:avLst/>
          </a:prstGeom>
          <a:solidFill>
            <a:srgbClr val="FFFF00"/>
          </a:solidFill>
          <a:ln>
            <a:noFill/>
          </a:ln>
        </p:spPr>
        <p:txBody>
          <a:bodyPr spcFirstLastPara="1" wrap="square" lIns="91425" tIns="91425" rIns="91425" bIns="91425" anchor="ctr" anchorCtr="0">
            <a:noAutofit/>
          </a:bodyPr>
          <a:lstStyle/>
          <a:p>
            <a:pPr indent="177800">
              <a:spcBef>
                <a:spcPts val="320"/>
              </a:spcBef>
              <a:buSzPts val="1200"/>
            </a:pPr>
            <a:r>
              <a:rPr lang="ZH-CN" altLang="ZH-CN" sz="1300" b="1" i="0" u="none" strike="noStrike" baseline="0" dirty="0">
                <a:solidFill>
                  <a:srgbClr val="FF0000"/>
                </a:solidFill>
                <a:latin typeface="宋体"/>
                <a:ea typeface="宋体"/>
              </a:rPr>
              <a:t>条款说明：</a:t>
            </a:r>
          </a:p>
          <a:p>
            <a:pPr>
              <a:spcBef>
                <a:spcPts val="320"/>
              </a:spcBef>
              <a:buSzPts val="1200"/>
            </a:pPr>
            <a:r>
              <a:rPr lang="ZH-CN" altLang="ZH-CN" sz="1300" b="1" i="0" u="none" strike="noStrike" baseline="0" dirty="0">
                <a:solidFill>
                  <a:srgbClr val="FF0000"/>
                </a:solidFill>
                <a:latin typeface="宋体"/>
                <a:ea typeface="宋体"/>
              </a:rPr>
              <a:t>同意：</a:t>
            </a:r>
            <a:r>
              <a:rPr lang="ZH-CN" altLang="ZH-CN" sz="1300" b="0" i="0" u="none" strike="noStrike" baseline="0" dirty="0">
                <a:solidFill>
                  <a:srgbClr val="FF0000"/>
                </a:solidFill>
                <a:latin typeface="宋体"/>
                <a:ea typeface="宋体"/>
              </a:rPr>
              <a:t>工厂同意部署</a:t>
            </a:r>
            <a:r>
              <a:rPr lang="zh-CN" altLang="en-US" sz="1300" dirty="0">
                <a:solidFill>
                  <a:srgbClr val="FF0000"/>
                </a:solidFill>
                <a:latin typeface="宋体"/>
                <a:ea typeface="宋体"/>
              </a:rPr>
              <a:t>有问必答</a:t>
            </a:r>
            <a:r>
              <a:rPr lang="ZH-CN" altLang="ZH-CN" sz="1300" b="0" i="0" u="none" strike="noStrike" baseline="0" dirty="0">
                <a:solidFill>
                  <a:srgbClr val="FF0000"/>
                </a:solidFill>
                <a:latin typeface="宋体"/>
                <a:ea typeface="宋体"/>
              </a:rPr>
              <a:t>工具，激活电子邮件已发送至工厂指定的</a:t>
            </a:r>
            <a:r>
              <a:rPr lang="zh-CN" altLang="en-US" sz="1300" b="0" i="0" u="none" strike="noStrike" baseline="0" dirty="0">
                <a:solidFill>
                  <a:srgbClr val="FF0000"/>
                </a:solidFill>
                <a:latin typeface="宋体"/>
                <a:ea typeface="宋体"/>
              </a:rPr>
              <a:t>管理员</a:t>
            </a:r>
            <a:r>
              <a:rPr lang="ZH-CN" altLang="ZH-CN" sz="1300" b="0" i="0" u="none" strike="noStrike" baseline="0" dirty="0">
                <a:solidFill>
                  <a:srgbClr val="FF0000"/>
                </a:solidFill>
                <a:latin typeface="宋体"/>
                <a:ea typeface="宋体"/>
              </a:rPr>
              <a:t>电子邮件。</a:t>
            </a:r>
          </a:p>
          <a:p>
            <a:pPr>
              <a:spcBef>
                <a:spcPts val="320"/>
              </a:spcBef>
              <a:buSzPts val="1200"/>
            </a:pPr>
            <a:r>
              <a:rPr lang="ZH-CN" altLang="ZH-CN" sz="1300" b="1" i="0" u="none" strike="noStrike" baseline="0" dirty="0">
                <a:solidFill>
                  <a:srgbClr val="FF0000"/>
                </a:solidFill>
                <a:latin typeface="宋体"/>
                <a:ea typeface="宋体"/>
              </a:rPr>
              <a:t>不同意：</a:t>
            </a:r>
            <a:r>
              <a:rPr lang="ZH-CN" altLang="ZH-CN" sz="1300" b="0" i="0" u="none" strike="noStrike" baseline="0" dirty="0">
                <a:solidFill>
                  <a:srgbClr val="FF0000"/>
                </a:solidFill>
                <a:latin typeface="宋体"/>
                <a:ea typeface="宋体"/>
              </a:rPr>
              <a:t>工厂拒绝使用</a:t>
            </a:r>
            <a:r>
              <a:rPr lang="zh-CN" altLang="en-US" sz="1300" b="0" i="0" u="none" strike="noStrike" baseline="0" dirty="0">
                <a:solidFill>
                  <a:srgbClr val="FF0000"/>
                </a:solidFill>
                <a:latin typeface="宋体"/>
                <a:ea typeface="宋体"/>
              </a:rPr>
              <a:t>有问必答</a:t>
            </a:r>
            <a:r>
              <a:rPr lang="ZH-CN" altLang="ZH-CN" sz="1300" b="0" i="0" u="none" strike="noStrike" baseline="0" dirty="0">
                <a:solidFill>
                  <a:srgbClr val="FF0000"/>
                </a:solidFill>
                <a:latin typeface="宋体"/>
                <a:ea typeface="宋体"/>
              </a:rPr>
              <a:t>工具</a:t>
            </a:r>
          </a:p>
          <a:p>
            <a:pPr>
              <a:spcBef>
                <a:spcPts val="320"/>
              </a:spcBef>
              <a:buSzPts val="1200"/>
            </a:pPr>
            <a:r>
              <a:rPr lang="ZH-CN" altLang="ZH-CN" sz="1300" b="1" i="0" u="none" strike="noStrike" baseline="0" dirty="0">
                <a:solidFill>
                  <a:srgbClr val="FF0000"/>
                </a:solidFill>
                <a:latin typeface="宋体"/>
                <a:ea typeface="宋体"/>
              </a:rPr>
              <a:t>进行中：</a:t>
            </a:r>
            <a:r>
              <a:rPr lang="ZH-CN" altLang="ZH-CN" sz="1300" b="0" i="0" u="none" strike="noStrike" baseline="0" dirty="0">
                <a:solidFill>
                  <a:srgbClr val="FF0000"/>
                </a:solidFill>
                <a:latin typeface="宋体"/>
                <a:ea typeface="宋体"/>
              </a:rPr>
              <a:t>工厂尚未访问该链接来分配</a:t>
            </a:r>
            <a:r>
              <a:rPr lang="zh-CN" altLang="en-US" sz="1300" b="0" i="0" u="none" strike="noStrike" baseline="0" dirty="0">
                <a:solidFill>
                  <a:srgbClr val="FF0000"/>
                </a:solidFill>
                <a:latin typeface="宋体"/>
                <a:ea typeface="宋体"/>
              </a:rPr>
              <a:t>管理员</a:t>
            </a:r>
            <a:endParaRPr lang="ZH-CN" altLang="ZH-CN" sz="1300" b="0" i="0" u="none" strike="noStrike" baseline="0" dirty="0">
              <a:solidFill>
                <a:srgbClr val="FF0000"/>
              </a:solidFill>
              <a:latin typeface="宋体"/>
              <a:ea typeface="宋体"/>
            </a:endParaRPr>
          </a:p>
          <a:p>
            <a:pPr>
              <a:spcBef>
                <a:spcPts val="320"/>
              </a:spcBef>
              <a:buSzPts val="1200"/>
            </a:pPr>
            <a:r>
              <a:rPr lang="ZH-CN" altLang="ZH-CN" sz="1300" b="1" i="0" u="none" strike="noStrike" baseline="0" dirty="0">
                <a:solidFill>
                  <a:srgbClr val="FF0000"/>
                </a:solidFill>
                <a:latin typeface="宋体"/>
                <a:ea typeface="宋体"/>
              </a:rPr>
              <a:t>已过期：</a:t>
            </a:r>
            <a:r>
              <a:rPr lang="ZH-CN" altLang="ZH-CN" sz="1300" b="0" i="0" u="none" strike="noStrike" baseline="0" dirty="0">
                <a:solidFill>
                  <a:srgbClr val="FF0000"/>
                </a:solidFill>
                <a:latin typeface="宋体"/>
                <a:ea typeface="宋体"/>
              </a:rPr>
              <a:t>工厂尚未访问要</a:t>
            </a:r>
            <a:r>
              <a:rPr lang="zh-CN" altLang="en-US" sz="1300" b="0" i="0" u="none" strike="noStrike" baseline="0" dirty="0">
                <a:solidFill>
                  <a:srgbClr val="FF0000"/>
                </a:solidFill>
                <a:latin typeface="宋体"/>
                <a:ea typeface="宋体"/>
              </a:rPr>
              <a:t>分配工厂管理员</a:t>
            </a:r>
            <a:r>
              <a:rPr lang="ZH-CN" altLang="ZH-CN" sz="1300" b="0" i="0" u="none" strike="noStrike" baseline="0" dirty="0">
                <a:solidFill>
                  <a:srgbClr val="FF0000"/>
                </a:solidFill>
                <a:latin typeface="宋体"/>
                <a:ea typeface="宋体"/>
              </a:rPr>
              <a:t>的链接。发送邀请函电子邮件起已经20天了。因此，该链接已过期。</a:t>
            </a:r>
          </a:p>
        </p:txBody>
      </p:sp>
      <p:pic>
        <p:nvPicPr>
          <p:cNvPr id="8" name="Google Shape;328;p13">
            <a:extLst>
              <a:ext uri="{FF2B5EF4-FFF2-40B4-BE49-F238E27FC236}">
                <a16:creationId xmlns:a16="http://schemas.microsoft.com/office/drawing/2014/main" id="{C42C07F9-1879-736D-2E33-6C1B872C1752}"/>
              </a:ext>
            </a:extLst>
          </p:cNvPr>
          <p:cNvPicPr preferRelativeResize="0"/>
          <p:nvPr/>
        </p:nvPicPr>
        <p:blipFill rotWithShape="1">
          <a:blip r:embed="rId4">
            <a:alphaModFix/>
          </a:blip>
          <a:srcRect/>
          <a:stretch/>
        </p:blipFill>
        <p:spPr>
          <a:xfrm>
            <a:off x="165538" y="2879372"/>
            <a:ext cx="275500" cy="273900"/>
          </a:xfrm>
          <a:prstGeom prst="rect">
            <a:avLst/>
          </a:prstGeom>
          <a:noFill/>
          <a:ln>
            <a:noFill/>
          </a:ln>
        </p:spPr>
      </p:pic>
      <p:sp>
        <p:nvSpPr>
          <p:cNvPr id="9" name="Google Shape;285;g1485b2c508b_0_14">
            <a:extLst>
              <a:ext uri="{FF2B5EF4-FFF2-40B4-BE49-F238E27FC236}">
                <a16:creationId xmlns:a16="http://schemas.microsoft.com/office/drawing/2014/main" id="{AA72A939-2760-0D97-651E-E08F4C888E31}"/>
              </a:ext>
            </a:extLst>
          </p:cNvPr>
          <p:cNvSpPr/>
          <p:nvPr/>
        </p:nvSpPr>
        <p:spPr>
          <a:xfrm>
            <a:off x="6413653" y="2391452"/>
            <a:ext cx="922174" cy="34015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326818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000" b="1" i="0" u="none" strike="noStrike" baseline="0" dirty="0">
                <a:solidFill>
                  <a:srgbClr val="FFFF00"/>
                </a:solidFill>
                <a:latin typeface="宋体"/>
                <a:ea typeface="宋体"/>
                <a:cs typeface="Arial"/>
                <a:sym typeface="Arial"/>
              </a:rPr>
              <a:t>跟踪部署进度</a:t>
            </a:r>
            <a:endParaRPr sz="3000" dirty="0">
              <a:latin typeface="Arial"/>
              <a:ea typeface="Arial"/>
              <a:cs typeface="Arial"/>
              <a:sym typeface="Arial"/>
            </a:endParaRPr>
          </a:p>
        </p:txBody>
      </p:sp>
      <p:sp>
        <p:nvSpPr>
          <p:cNvPr id="312" name="Google Shape;312;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27</a:t>
            </a:r>
            <a:endParaRPr/>
          </a:p>
        </p:txBody>
      </p:sp>
      <p:sp>
        <p:nvSpPr>
          <p:cNvPr id="313" name="Google Shape;313;p13"/>
          <p:cNvSpPr txBox="1">
            <a:spLocks noGrp="1"/>
          </p:cNvSpPr>
          <p:nvPr>
            <p:ph type="body" idx="1"/>
          </p:nvPr>
        </p:nvSpPr>
        <p:spPr>
          <a:xfrm>
            <a:off x="0" y="1189225"/>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ZH-CN" altLang="ZH-CN" sz="1600" b="0" i="0" u="none" strike="noStrike" baseline="0" dirty="0">
                <a:solidFill>
                  <a:srgbClr val="000000"/>
                </a:solidFill>
                <a:latin typeface="宋体"/>
                <a:ea typeface="宋体"/>
                <a:cs typeface="Arial"/>
                <a:sym typeface="Arial"/>
              </a:rPr>
              <a:t>请不时点击【</a:t>
            </a:r>
            <a:r>
              <a:rPr lang="ZH-CN" altLang="ZH-CN" sz="1600" b="1" i="0" u="none" strike="noStrike" baseline="0" dirty="0">
                <a:solidFill>
                  <a:srgbClr val="000000"/>
                </a:solidFill>
                <a:latin typeface="宋体"/>
                <a:ea typeface="宋体"/>
                <a:cs typeface="Arial"/>
                <a:sym typeface="Arial"/>
              </a:rPr>
              <a:t>部署</a:t>
            </a:r>
            <a:r>
              <a:rPr lang="zh-CN" altLang="en-US" sz="1600" b="1" i="0" u="none" strike="noStrike" baseline="0" dirty="0">
                <a:solidFill>
                  <a:srgbClr val="000000"/>
                </a:solidFill>
                <a:latin typeface="宋体"/>
                <a:ea typeface="宋体"/>
                <a:cs typeface="Arial"/>
                <a:sym typeface="Arial"/>
              </a:rPr>
              <a:t>有问必答</a:t>
            </a:r>
            <a:r>
              <a:rPr lang="ZH-CN" altLang="ZH-CN" sz="1600" b="1" i="0" u="none" strike="noStrike" baseline="0" dirty="0">
                <a:solidFill>
                  <a:srgbClr val="000000"/>
                </a:solidFill>
                <a:latin typeface="宋体"/>
                <a:ea typeface="宋体"/>
                <a:cs typeface="Arial"/>
                <a:sym typeface="Arial"/>
              </a:rPr>
              <a:t>工具</a:t>
            </a:r>
            <a:r>
              <a:rPr lang="ZH-CN" altLang="ZH-CN" sz="1600" b="0" i="0" u="none" strike="noStrike" baseline="0" dirty="0">
                <a:solidFill>
                  <a:srgbClr val="000000"/>
                </a:solidFill>
                <a:latin typeface="宋体"/>
                <a:ea typeface="宋体"/>
                <a:cs typeface="Arial"/>
                <a:sym typeface="Arial"/>
              </a:rPr>
              <a:t>】页面，并查看【</a:t>
            </a:r>
            <a:r>
              <a:rPr lang="ZH-CN" altLang="ZH-CN" sz="1600" b="1" i="0" u="none" strike="noStrike" baseline="0" dirty="0">
                <a:solidFill>
                  <a:srgbClr val="000000"/>
                </a:solidFill>
                <a:latin typeface="宋体"/>
                <a:ea typeface="宋体"/>
                <a:cs typeface="Arial"/>
                <a:sym typeface="Arial"/>
              </a:rPr>
              <a:t>部署进度</a:t>
            </a:r>
            <a:r>
              <a:rPr lang="ZH-CN" altLang="ZH-CN" sz="1600" b="0" i="0" u="none" strike="noStrike" baseline="0" dirty="0">
                <a:solidFill>
                  <a:srgbClr val="000000"/>
                </a:solidFill>
                <a:latin typeface="宋体"/>
                <a:ea typeface="宋体"/>
                <a:cs typeface="Arial"/>
                <a:sym typeface="Arial"/>
              </a:rPr>
              <a:t>】。</a:t>
            </a:r>
            <a:endParaRPr sz="1600" b="1" dirty="0">
              <a:latin typeface="Arial"/>
              <a:ea typeface="Arial"/>
              <a:cs typeface="Arial"/>
              <a:sym typeface="Arial"/>
            </a:endParaRPr>
          </a:p>
        </p:txBody>
      </p:sp>
      <p:pic>
        <p:nvPicPr>
          <p:cNvPr id="7" name="Picture 6">
            <a:extLst>
              <a:ext uri="{FF2B5EF4-FFF2-40B4-BE49-F238E27FC236}">
                <a16:creationId xmlns:a16="http://schemas.microsoft.com/office/drawing/2014/main" id="{63B38470-0EDA-1F5C-1EFA-54CB9F9925C0}"/>
              </a:ext>
            </a:extLst>
          </p:cNvPr>
          <p:cNvPicPr>
            <a:picLocks noChangeAspect="1"/>
          </p:cNvPicPr>
          <p:nvPr/>
        </p:nvPicPr>
        <p:blipFill rotWithShape="1">
          <a:blip r:embed="rId3"/>
          <a:srcRect t="15253"/>
          <a:stretch/>
        </p:blipFill>
        <p:spPr>
          <a:xfrm>
            <a:off x="14754" y="1970523"/>
            <a:ext cx="9144000" cy="2719912"/>
          </a:xfrm>
          <a:prstGeom prst="rect">
            <a:avLst/>
          </a:prstGeom>
        </p:spPr>
      </p:pic>
      <p:sp>
        <p:nvSpPr>
          <p:cNvPr id="10" name="Google Shape;285;g1485b2c508b_0_14">
            <a:extLst>
              <a:ext uri="{FF2B5EF4-FFF2-40B4-BE49-F238E27FC236}">
                <a16:creationId xmlns:a16="http://schemas.microsoft.com/office/drawing/2014/main" id="{5FF79020-EF14-4CA0-F5E8-3E69891AC42A}"/>
              </a:ext>
            </a:extLst>
          </p:cNvPr>
          <p:cNvSpPr/>
          <p:nvPr/>
        </p:nvSpPr>
        <p:spPr>
          <a:xfrm>
            <a:off x="7120715" y="2221022"/>
            <a:ext cx="1109352" cy="2447201"/>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2" name="Google Shape;327;p13">
            <a:extLst>
              <a:ext uri="{FF2B5EF4-FFF2-40B4-BE49-F238E27FC236}">
                <a16:creationId xmlns:a16="http://schemas.microsoft.com/office/drawing/2014/main" id="{842FECC3-ACCF-BE93-2514-FF8CB19F25A1}"/>
              </a:ext>
            </a:extLst>
          </p:cNvPr>
          <p:cNvSpPr/>
          <p:nvPr/>
        </p:nvSpPr>
        <p:spPr>
          <a:xfrm>
            <a:off x="1404555" y="2221022"/>
            <a:ext cx="5575355" cy="2469413"/>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ZH-CN" altLang="ZH-CN" sz="1300" b="1" i="0" u="none" strike="noStrike" baseline="0" dirty="0">
                <a:solidFill>
                  <a:srgbClr val="FF0000"/>
                </a:solidFill>
                <a:latin typeface="宋体"/>
                <a:ea typeface="宋体"/>
              </a:rPr>
              <a:t>条款说明</a:t>
            </a:r>
          </a:p>
          <a:p>
            <a:pPr>
              <a:spcBef>
                <a:spcPts val="320"/>
              </a:spcBef>
              <a:buSzPts val="1200"/>
            </a:pPr>
            <a:endParaRPr lang="en-US" sz="1300" b="1"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300" b="1" i="0" u="none" strike="noStrike" baseline="0" dirty="0">
                <a:solidFill>
                  <a:srgbClr val="FF0000"/>
                </a:solidFill>
                <a:latin typeface="宋体"/>
                <a:ea typeface="宋体"/>
              </a:rPr>
              <a:t>未启动：</a:t>
            </a:r>
            <a:r>
              <a:rPr lang="ZH-CN" altLang="ZH-CN" sz="1300" b="0" i="0" u="none" strike="noStrike" baseline="0" dirty="0">
                <a:solidFill>
                  <a:srgbClr val="FF0000"/>
                </a:solidFill>
                <a:latin typeface="宋体"/>
                <a:ea typeface="宋体"/>
              </a:rPr>
              <a:t>会员未向工厂部署二维码</a:t>
            </a:r>
            <a:endParaRPr lang="en-US" sz="1300" b="1" dirty="0">
              <a:solidFill>
                <a:srgbClr val="FF0000"/>
              </a:solidFill>
            </a:endParaRPr>
          </a:p>
          <a:p>
            <a:pPr lvl="0" algn="l" rtl="0">
              <a:lnSpc>
                <a:spcPct val="100000"/>
              </a:lnSpc>
              <a:spcBef>
                <a:spcPts val="0"/>
              </a:spcBef>
              <a:spcAft>
                <a:spcPts val="0"/>
              </a:spcAft>
              <a:buSzPts val="1400"/>
            </a:pPr>
            <a:r>
              <a:rPr lang="ZH-CN" altLang="ZH-CN" sz="1300" b="1" i="0" u="none" strike="noStrike" baseline="0" dirty="0">
                <a:solidFill>
                  <a:srgbClr val="FF0000"/>
                </a:solidFill>
                <a:latin typeface="宋体"/>
                <a:ea typeface="宋体"/>
              </a:rPr>
              <a:t>已创建的帐户：</a:t>
            </a:r>
            <a:r>
              <a:rPr lang="ZH-CN" altLang="ZH-CN" sz="1300" b="0" i="0" u="none" strike="noStrike" baseline="0" dirty="0">
                <a:solidFill>
                  <a:srgbClr val="FF0000"/>
                </a:solidFill>
                <a:latin typeface="宋体"/>
                <a:ea typeface="宋体"/>
              </a:rPr>
              <a:t>激活电子邮件已发送到工厂指定的电子邮件地址。</a:t>
            </a:r>
          </a:p>
          <a:p>
            <a:pPr marL="0" marR="0" lvl="0" indent="0" algn="l" rtl="0">
              <a:lnSpc>
                <a:spcPct val="100000"/>
              </a:lnSpc>
              <a:spcBef>
                <a:spcPts val="320"/>
              </a:spcBef>
              <a:spcAft>
                <a:spcPts val="0"/>
              </a:spcAft>
              <a:buClr>
                <a:srgbClr val="000000"/>
              </a:buClr>
              <a:buSzPts val="1200"/>
              <a:buFont typeface="Arial"/>
              <a:buNone/>
            </a:pPr>
            <a:r>
              <a:rPr lang="ZH-CN" altLang="ZH-CN" sz="1300" b="1" i="0" u="none" strike="noStrike" baseline="0" dirty="0">
                <a:solidFill>
                  <a:srgbClr val="FF0000"/>
                </a:solidFill>
                <a:latin typeface="宋体"/>
                <a:ea typeface="宋体"/>
              </a:rPr>
              <a:t>已下载海报：</a:t>
            </a:r>
            <a:r>
              <a:rPr lang="ZH-CN" altLang="ZH-CN" sz="1300" b="0" i="0" u="none" strike="noStrike" baseline="0" dirty="0">
                <a:solidFill>
                  <a:srgbClr val="FF0000"/>
                </a:solidFill>
                <a:latin typeface="宋体"/>
                <a:ea typeface="宋体"/>
              </a:rPr>
              <a:t>工厂已收到激活电子邮件，并下载了海报进行打印</a:t>
            </a:r>
          </a:p>
          <a:p>
            <a:pPr marL="0" marR="0" lvl="0" indent="0" algn="l" rtl="0">
              <a:lnSpc>
                <a:spcPct val="100000"/>
              </a:lnSpc>
              <a:spcBef>
                <a:spcPts val="320"/>
              </a:spcBef>
              <a:spcAft>
                <a:spcPts val="0"/>
              </a:spcAft>
              <a:buClr>
                <a:srgbClr val="000000"/>
              </a:buClr>
              <a:buSzPts val="1200"/>
              <a:buFont typeface="Arial"/>
              <a:buNone/>
            </a:pPr>
            <a:r>
              <a:rPr lang="ZH-CN" altLang="ZH-CN" sz="1300" b="1" i="0" u="none" strike="noStrike" baseline="0" dirty="0">
                <a:solidFill>
                  <a:srgbClr val="FF0000"/>
                </a:solidFill>
                <a:latin typeface="宋体"/>
                <a:ea typeface="宋体"/>
              </a:rPr>
              <a:t>登录到后端：</a:t>
            </a:r>
            <a:r>
              <a:rPr lang="ZH-CN" altLang="ZH-CN" sz="1300" b="0" i="0" u="none" strike="noStrike" baseline="0" dirty="0">
                <a:solidFill>
                  <a:srgbClr val="FF0000"/>
                </a:solidFill>
                <a:latin typeface="宋体"/>
                <a:ea typeface="宋体"/>
              </a:rPr>
              <a:t>工厂已完成阅读激活快速指南，登录到后端，并启动管理工具</a:t>
            </a:r>
          </a:p>
        </p:txBody>
      </p:sp>
      <p:pic>
        <p:nvPicPr>
          <p:cNvPr id="13" name="Google Shape;328;p13">
            <a:extLst>
              <a:ext uri="{FF2B5EF4-FFF2-40B4-BE49-F238E27FC236}">
                <a16:creationId xmlns:a16="http://schemas.microsoft.com/office/drawing/2014/main" id="{A2E981D5-DCC3-086E-BAEF-A107B62722BB}"/>
              </a:ext>
            </a:extLst>
          </p:cNvPr>
          <p:cNvPicPr preferRelativeResize="0"/>
          <p:nvPr/>
        </p:nvPicPr>
        <p:blipFill rotWithShape="1">
          <a:blip r:embed="rId4">
            <a:alphaModFix/>
          </a:blip>
          <a:srcRect/>
          <a:stretch/>
        </p:blipFill>
        <p:spPr>
          <a:xfrm>
            <a:off x="6553200" y="2344320"/>
            <a:ext cx="275500" cy="273900"/>
          </a:xfrm>
          <a:prstGeom prst="rect">
            <a:avLst/>
          </a:prstGeom>
          <a:noFill/>
          <a:ln>
            <a:noFill/>
          </a:ln>
        </p:spPr>
      </p:pic>
      <p:pic>
        <p:nvPicPr>
          <p:cNvPr id="3" name="Picture 2">
            <a:extLst>
              <a:ext uri="{FF2B5EF4-FFF2-40B4-BE49-F238E27FC236}">
                <a16:creationId xmlns:a16="http://schemas.microsoft.com/office/drawing/2014/main" id="{A1D17D06-81F9-EB8E-EDA1-445B87FC3B91}"/>
              </a:ext>
            </a:extLst>
          </p:cNvPr>
          <p:cNvPicPr>
            <a:picLocks noChangeAspect="1"/>
          </p:cNvPicPr>
          <p:nvPr/>
        </p:nvPicPr>
        <p:blipFill>
          <a:blip r:embed="rId5"/>
          <a:stretch>
            <a:fillRect/>
          </a:stretch>
        </p:blipFill>
        <p:spPr>
          <a:xfrm>
            <a:off x="2288981" y="1893695"/>
            <a:ext cx="2107653" cy="302342"/>
          </a:xfrm>
          <a:prstGeom prst="rect">
            <a:avLst/>
          </a:prstGeom>
        </p:spPr>
      </p:pic>
      <p:pic>
        <p:nvPicPr>
          <p:cNvPr id="4" name="Picture 3">
            <a:extLst>
              <a:ext uri="{FF2B5EF4-FFF2-40B4-BE49-F238E27FC236}">
                <a16:creationId xmlns:a16="http://schemas.microsoft.com/office/drawing/2014/main" id="{D9ECBB33-5D06-0A22-8699-933C1DB94A35}"/>
              </a:ext>
            </a:extLst>
          </p:cNvPr>
          <p:cNvPicPr>
            <a:picLocks noChangeAspect="1"/>
          </p:cNvPicPr>
          <p:nvPr/>
        </p:nvPicPr>
        <p:blipFill rotWithShape="1">
          <a:blip r:embed="rId6"/>
          <a:srcRect t="22255" r="85156" b="17858"/>
          <a:stretch/>
        </p:blipFill>
        <p:spPr>
          <a:xfrm>
            <a:off x="17735" y="1970523"/>
            <a:ext cx="1357312" cy="2719912"/>
          </a:xfrm>
          <a:prstGeom prst="rect">
            <a:avLst/>
          </a:prstGeom>
        </p:spPr>
      </p:pic>
      <p:sp>
        <p:nvSpPr>
          <p:cNvPr id="14" name="Google Shape;285;g1485b2c508b_0_14">
            <a:extLst>
              <a:ext uri="{FF2B5EF4-FFF2-40B4-BE49-F238E27FC236}">
                <a16:creationId xmlns:a16="http://schemas.microsoft.com/office/drawing/2014/main" id="{4DD58B1D-B648-E1B1-1E20-8009E9099C7D}"/>
              </a:ext>
            </a:extLst>
          </p:cNvPr>
          <p:cNvSpPr/>
          <p:nvPr/>
        </p:nvSpPr>
        <p:spPr>
          <a:xfrm>
            <a:off x="47243" y="1999409"/>
            <a:ext cx="1342558" cy="3932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4270681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48e711784a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报告</a:t>
            </a:r>
            <a:endParaRPr>
              <a:latin typeface="+mn-lt"/>
              <a:ea typeface="+mn-ea"/>
              <a:cs typeface="+mn-ea"/>
              <a:sym typeface="+mn-lt"/>
            </a:endParaRPr>
          </a:p>
        </p:txBody>
      </p:sp>
      <p:sp>
        <p:nvSpPr>
          <p:cNvPr id="334" name="Google Shape;334;g148e711784a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a:latin typeface="+mn-lt"/>
                <a:ea typeface="+mn-ea"/>
                <a:cs typeface="+mn-ea"/>
                <a:sym typeface="+mn-lt"/>
              </a:rPr>
              <a:t>28</a:t>
            </a:fld>
            <a:endParaRPr>
              <a:latin typeface="+mn-lt"/>
              <a:ea typeface="+mn-ea"/>
              <a:cs typeface="+mn-ea"/>
              <a:sym typeface="+mn-lt"/>
            </a:endParaRPr>
          </a:p>
        </p:txBody>
      </p:sp>
      <p:sp>
        <p:nvSpPr>
          <p:cNvPr id="335" name="Google Shape;335;g148e711784a_0_0"/>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mn-lt"/>
              <a:ea typeface="+mn-ea"/>
              <a:cs typeface="+mn-ea"/>
              <a:sym typeface="+mn-lt"/>
            </a:endParaRPr>
          </a:p>
        </p:txBody>
      </p:sp>
      <p:grpSp>
        <p:nvGrpSpPr>
          <p:cNvPr id="336" name="Google Shape;336;g148e711784a_0_0"/>
          <p:cNvGrpSpPr/>
          <p:nvPr/>
        </p:nvGrpSpPr>
        <p:grpSpPr>
          <a:xfrm>
            <a:off x="4420" y="4249747"/>
            <a:ext cx="9139580" cy="794700"/>
            <a:chOff x="2232" y="187245"/>
            <a:chExt cx="9139580" cy="794700"/>
          </a:xfrm>
        </p:grpSpPr>
        <p:sp>
          <p:nvSpPr>
            <p:cNvPr id="337" name="Google Shape;337;g148e711784a_0_0"/>
            <p:cNvSpPr/>
            <p:nvPr/>
          </p:nvSpPr>
          <p:spPr>
            <a:xfrm>
              <a:off x="2232" y="187245"/>
              <a:ext cx="1986900" cy="794700"/>
            </a:xfrm>
            <a:prstGeom prst="chevron">
              <a:avLst>
                <a:gd name="adj" fmla="val 50000"/>
              </a:avLst>
            </a:prstGeom>
            <a:gradFill>
              <a:gsLst>
                <a:gs pos="0">
                  <a:srgbClr val="99EAFF"/>
                </a:gs>
                <a:gs pos="35000">
                  <a:srgbClr val="B8F1FF"/>
                </a:gs>
                <a:gs pos="100000">
                  <a:srgbClr val="E2FBFF"/>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338" name="Google Shape;338;g148e711784a_0_0"/>
            <p:cNvSpPr txBox="1"/>
            <p:nvPr/>
          </p:nvSpPr>
          <p:spPr>
            <a:xfrm>
              <a:off x="39960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工厂</a:t>
              </a:r>
              <a:r>
                <a:rPr lang="zh-CN" sz="1200" b="0" i="0" u="none" strike="noStrike" cap="none" baseline="0">
                  <a:solidFill>
                    <a:schemeClr val="dk1"/>
                  </a:solidFill>
                  <a:latin typeface="+mn-lt"/>
                  <a:ea typeface="+mn-ea"/>
                  <a:cs typeface="+mn-ea"/>
                  <a:sym typeface="+mn-lt"/>
                </a:rPr>
                <a:t>将工具部署给</a:t>
              </a:r>
              <a:r>
                <a:rPr lang="zh-CN" sz="1200" b="1" i="0" u="none" strike="noStrike" cap="none" baseline="0">
                  <a:solidFill>
                    <a:schemeClr val="dk1"/>
                  </a:solidFill>
                  <a:latin typeface="+mn-lt"/>
                  <a:ea typeface="+mn-ea"/>
                  <a:cs typeface="+mn-ea"/>
                  <a:sym typeface="+mn-lt"/>
                </a:rPr>
                <a:t>员工</a:t>
              </a:r>
              <a:endParaRPr sz="1200" b="1" i="0" u="none" strike="noStrike" cap="none">
                <a:solidFill>
                  <a:schemeClr val="dk1"/>
                </a:solidFill>
                <a:latin typeface="+mn-lt"/>
                <a:ea typeface="+mn-ea"/>
                <a:cs typeface="+mn-ea"/>
                <a:sym typeface="+mn-lt"/>
              </a:endParaRPr>
            </a:p>
          </p:txBody>
        </p:sp>
        <p:sp>
          <p:nvSpPr>
            <p:cNvPr id="339" name="Google Shape;339;g148e711784a_0_0"/>
            <p:cNvSpPr/>
            <p:nvPr/>
          </p:nvSpPr>
          <p:spPr>
            <a:xfrm>
              <a:off x="1790402" y="187245"/>
              <a:ext cx="1986900" cy="794700"/>
            </a:xfrm>
            <a:prstGeom prst="chevron">
              <a:avLst>
                <a:gd name="adj" fmla="val 50000"/>
              </a:avLst>
            </a:prstGeom>
            <a:gradFill>
              <a:gsLst>
                <a:gs pos="0">
                  <a:srgbClr val="93FFC9"/>
                </a:gs>
                <a:gs pos="35000">
                  <a:srgbClr val="B4FFD8"/>
                </a:gs>
                <a:gs pos="100000">
                  <a:srgbClr val="E0FFEE"/>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340" name="Google Shape;340;g148e711784a_0_0"/>
            <p:cNvSpPr txBox="1"/>
            <p:nvPr/>
          </p:nvSpPr>
          <p:spPr>
            <a:xfrm>
              <a:off x="218777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员工</a:t>
              </a:r>
              <a:r>
                <a:rPr lang="zh-CN" sz="1200" b="0" i="0" u="none" strike="noStrike" cap="none" baseline="0">
                  <a:solidFill>
                    <a:schemeClr val="dk1"/>
                  </a:solidFill>
                  <a:latin typeface="+mn-lt"/>
                  <a:ea typeface="+mn-ea"/>
                  <a:cs typeface="+mn-ea"/>
                  <a:sym typeface="+mn-lt"/>
                </a:rPr>
                <a:t>提交</a:t>
              </a:r>
              <a:r>
                <a:rPr lang="zh-CN" sz="1200" b="1" i="0" u="none" strike="noStrike" cap="none" baseline="0">
                  <a:solidFill>
                    <a:schemeClr val="dk1"/>
                  </a:solidFill>
                  <a:latin typeface="+mn-lt"/>
                  <a:ea typeface="+mn-ea"/>
                  <a:cs typeface="+mn-ea"/>
                  <a:sym typeface="+mn-lt"/>
                </a:rPr>
                <a:t>反馈意见</a:t>
              </a:r>
              <a:endParaRPr sz="1200" b="1" i="0" u="none" strike="noStrike" cap="none">
                <a:solidFill>
                  <a:schemeClr val="dk1"/>
                </a:solidFill>
                <a:latin typeface="+mn-lt"/>
                <a:ea typeface="+mn-ea"/>
                <a:cs typeface="+mn-ea"/>
                <a:sym typeface="+mn-lt"/>
              </a:endParaRPr>
            </a:p>
          </p:txBody>
        </p:sp>
        <p:sp>
          <p:nvSpPr>
            <p:cNvPr id="341" name="Google Shape;341;g148e711784a_0_0"/>
            <p:cNvSpPr/>
            <p:nvPr/>
          </p:nvSpPr>
          <p:spPr>
            <a:xfrm>
              <a:off x="3578572" y="187245"/>
              <a:ext cx="1986900" cy="794700"/>
            </a:xfrm>
            <a:prstGeom prst="chevron">
              <a:avLst>
                <a:gd name="adj" fmla="val 50000"/>
              </a:avLst>
            </a:prstGeom>
            <a:gradFill>
              <a:gsLst>
                <a:gs pos="0">
                  <a:srgbClr val="99FF8D"/>
                </a:gs>
                <a:gs pos="35000">
                  <a:srgbClr val="B9FFB0"/>
                </a:gs>
                <a:gs pos="100000">
                  <a:srgbClr val="E1FFDD"/>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342" name="Google Shape;342;g148e711784a_0_0"/>
            <p:cNvSpPr txBox="1"/>
            <p:nvPr/>
          </p:nvSpPr>
          <p:spPr>
            <a:xfrm>
              <a:off x="397594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工厂</a:t>
              </a:r>
              <a:r>
                <a:rPr lang="zh-CN" sz="1200" b="0" i="0" u="none" strike="noStrike" cap="none" baseline="0">
                  <a:solidFill>
                    <a:schemeClr val="dk1"/>
                  </a:solidFill>
                  <a:latin typeface="+mn-lt"/>
                  <a:ea typeface="+mn-ea"/>
                  <a:cs typeface="+mn-ea"/>
                  <a:sym typeface="+mn-lt"/>
                </a:rPr>
                <a:t>对</a:t>
              </a:r>
              <a:r>
                <a:rPr lang="zh-CN" sz="1200" b="1" i="0" u="none" strike="noStrike" cap="none" baseline="0">
                  <a:solidFill>
                    <a:schemeClr val="dk1"/>
                  </a:solidFill>
                  <a:latin typeface="+mn-lt"/>
                  <a:ea typeface="+mn-ea"/>
                  <a:cs typeface="+mn-ea"/>
                  <a:sym typeface="+mn-lt"/>
                </a:rPr>
                <a:t>反馈意见</a:t>
              </a:r>
              <a:r>
                <a:rPr lang="zh-CN" sz="1200" b="0" i="0" u="none" strike="noStrike" cap="none" baseline="0">
                  <a:solidFill>
                    <a:schemeClr val="dk1"/>
                  </a:solidFill>
                  <a:latin typeface="+mn-lt"/>
                  <a:ea typeface="+mn-ea"/>
                  <a:cs typeface="+mn-ea"/>
                  <a:sym typeface="+mn-lt"/>
                </a:rPr>
                <a:t>进行回应</a:t>
              </a:r>
              <a:endParaRPr sz="1200" b="1" i="0" u="none" strike="noStrike" cap="none">
                <a:solidFill>
                  <a:schemeClr val="dk1"/>
                </a:solidFill>
                <a:latin typeface="+mn-lt"/>
                <a:ea typeface="+mn-ea"/>
                <a:cs typeface="+mn-ea"/>
                <a:sym typeface="+mn-lt"/>
              </a:endParaRPr>
            </a:p>
          </p:txBody>
        </p:sp>
        <p:sp>
          <p:nvSpPr>
            <p:cNvPr id="343" name="Google Shape;343;g148e711784a_0_0"/>
            <p:cNvSpPr/>
            <p:nvPr/>
          </p:nvSpPr>
          <p:spPr>
            <a:xfrm>
              <a:off x="5366742" y="187245"/>
              <a:ext cx="1986900" cy="794700"/>
            </a:xfrm>
            <a:prstGeom prst="chevron">
              <a:avLst>
                <a:gd name="adj" fmla="val 50000"/>
              </a:avLst>
            </a:prstGeom>
            <a:gradFill>
              <a:gsLst>
                <a:gs pos="0">
                  <a:srgbClr val="FFFF88"/>
                </a:gs>
                <a:gs pos="35000">
                  <a:srgbClr val="FFFFAB"/>
                </a:gs>
                <a:gs pos="100000">
                  <a:srgbClr val="FFFFDC"/>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344" name="Google Shape;344;g148e711784a_0_0"/>
            <p:cNvSpPr txBox="1"/>
            <p:nvPr/>
          </p:nvSpPr>
          <p:spPr>
            <a:xfrm>
              <a:off x="576411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0" i="0" u="none" strike="noStrike" cap="none" baseline="0">
                  <a:solidFill>
                    <a:schemeClr val="dk1"/>
                  </a:solidFill>
                  <a:latin typeface="+mn-lt"/>
                  <a:ea typeface="+mn-ea"/>
                  <a:cs typeface="+mn-ea"/>
                  <a:sym typeface="+mn-lt"/>
                </a:rPr>
                <a:t>系统记录所有</a:t>
              </a:r>
              <a:r>
                <a:rPr lang="zh-CN" sz="1200" b="1" i="0" u="none" strike="noStrike" cap="none" baseline="0">
                  <a:solidFill>
                    <a:schemeClr val="dk1"/>
                  </a:solidFill>
                  <a:latin typeface="+mn-lt"/>
                  <a:ea typeface="+mn-ea"/>
                  <a:cs typeface="+mn-ea"/>
                  <a:sym typeface="+mn-lt"/>
                </a:rPr>
                <a:t>反馈对话</a:t>
              </a:r>
              <a:endParaRPr sz="1200" b="1" i="0" u="none" strike="noStrike" cap="none">
                <a:solidFill>
                  <a:schemeClr val="dk1"/>
                </a:solidFill>
                <a:latin typeface="+mn-lt"/>
                <a:ea typeface="+mn-ea"/>
                <a:cs typeface="+mn-ea"/>
                <a:sym typeface="+mn-lt"/>
              </a:endParaRPr>
            </a:p>
          </p:txBody>
        </p:sp>
        <p:sp>
          <p:nvSpPr>
            <p:cNvPr id="345" name="Google Shape;345;g148e711784a_0_0"/>
            <p:cNvSpPr/>
            <p:nvPr/>
          </p:nvSpPr>
          <p:spPr>
            <a:xfrm>
              <a:off x="7154912" y="187245"/>
              <a:ext cx="1986900" cy="794700"/>
            </a:xfrm>
            <a:prstGeom prst="chevron">
              <a:avLst>
                <a:gd name="adj" fmla="val 50000"/>
              </a:avLst>
            </a:prstGeom>
            <a:gradFill>
              <a:gsLst>
                <a:gs pos="0">
                  <a:srgbClr val="FFBB82"/>
                </a:gs>
                <a:gs pos="35000">
                  <a:srgbClr val="FFCFA8"/>
                </a:gs>
                <a:gs pos="100000">
                  <a:srgbClr val="FFEBD9"/>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346" name="Google Shape;346;g148e711784a_0_0"/>
            <p:cNvSpPr txBox="1"/>
            <p:nvPr/>
          </p:nvSpPr>
          <p:spPr>
            <a:xfrm>
              <a:off x="755228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会员</a:t>
              </a:r>
              <a:r>
                <a:rPr lang="zh-CN" sz="1200" b="0" i="0" u="none" strike="noStrike" cap="none" baseline="0">
                  <a:solidFill>
                    <a:schemeClr val="dk1"/>
                  </a:solidFill>
                  <a:latin typeface="+mn-lt"/>
                  <a:ea typeface="+mn-ea"/>
                  <a:cs typeface="+mn-ea"/>
                  <a:sym typeface="+mn-lt"/>
                </a:rPr>
                <a:t>查看</a:t>
              </a:r>
              <a:r>
                <a:rPr lang="zh-CN" sz="1200" b="1" i="0" u="none" strike="noStrike" cap="none" baseline="0">
                  <a:solidFill>
                    <a:schemeClr val="dk1"/>
                  </a:solidFill>
                  <a:latin typeface="+mn-lt"/>
                  <a:ea typeface="+mn-ea"/>
                  <a:cs typeface="+mn-ea"/>
                  <a:sym typeface="+mn-lt"/>
                </a:rPr>
                <a:t>分析记录</a:t>
              </a:r>
              <a:endParaRPr sz="1200" b="1" i="0" u="none" strike="noStrike" cap="none">
                <a:solidFill>
                  <a:schemeClr val="dk1"/>
                </a:solidFill>
                <a:latin typeface="+mn-lt"/>
                <a:ea typeface="+mn-ea"/>
                <a:cs typeface="+mn-ea"/>
                <a:sym typeface="+mn-lt"/>
              </a:endParaRPr>
            </a:p>
          </p:txBody>
        </p:sp>
      </p:grpSp>
      <p:pic>
        <p:nvPicPr>
          <p:cNvPr id="347" name="Google Shape;347;g148e711784a_0_0" descr="747 Helpline Illustrations - Free in SVG, PNG, EPS - IconScout"/>
          <p:cNvPicPr preferRelativeResize="0"/>
          <p:nvPr/>
        </p:nvPicPr>
        <p:blipFill rotWithShape="1">
          <a:blip r:embed="rId3">
            <a:alphaModFix/>
          </a:blip>
          <a:srcRect/>
          <a:stretch/>
        </p:blipFill>
        <p:spPr>
          <a:xfrm flipH="1">
            <a:off x="2737455" y="1596118"/>
            <a:ext cx="2892248" cy="2954970"/>
          </a:xfrm>
          <a:prstGeom prst="rect">
            <a:avLst/>
          </a:prstGeom>
          <a:noFill/>
          <a:ln>
            <a:noFill/>
          </a:ln>
        </p:spPr>
      </p:pic>
      <p:sp>
        <p:nvSpPr>
          <p:cNvPr id="348" name="Google Shape;348;g148e711784a_0_0"/>
          <p:cNvSpPr/>
          <p:nvPr/>
        </p:nvSpPr>
        <p:spPr>
          <a:xfrm>
            <a:off x="1630673" y="2010335"/>
            <a:ext cx="1070100" cy="892500"/>
          </a:xfrm>
          <a:prstGeom prst="wedgeEllipseCallout">
            <a:avLst>
              <a:gd name="adj1" fmla="val 116384"/>
              <a:gd name="adj2" fmla="val 29107"/>
            </a:avLst>
          </a:prstGeom>
          <a:solidFill>
            <a:srgbClr val="DBEF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pic>
        <p:nvPicPr>
          <p:cNvPr id="349" name="Google Shape;349;g148e711784a_0_0" descr="QR code - Wikipedia"/>
          <p:cNvPicPr preferRelativeResize="0"/>
          <p:nvPr/>
        </p:nvPicPr>
        <p:blipFill rotWithShape="1">
          <a:blip r:embed="rId4">
            <a:alphaModFix/>
          </a:blip>
          <a:srcRect/>
          <a:stretch/>
        </p:blipFill>
        <p:spPr>
          <a:xfrm>
            <a:off x="1818704" y="2109566"/>
            <a:ext cx="694038" cy="694038"/>
          </a:xfrm>
          <a:prstGeom prst="rect">
            <a:avLst/>
          </a:prstGeom>
          <a:noFill/>
          <a:ln>
            <a:noFill/>
          </a:ln>
        </p:spPr>
      </p:pic>
      <p:sp>
        <p:nvSpPr>
          <p:cNvPr id="350" name="Google Shape;350;g148e711784a_0_0"/>
          <p:cNvSpPr/>
          <p:nvPr/>
        </p:nvSpPr>
        <p:spPr>
          <a:xfrm>
            <a:off x="5642121" y="1895419"/>
            <a:ext cx="2892248" cy="1538292"/>
          </a:xfrm>
          <a:prstGeom prst="wedgeEllipseCallout">
            <a:avLst>
              <a:gd name="adj1" fmla="val -95312"/>
              <a:gd name="adj2" fmla="val 48790"/>
            </a:avLst>
          </a:prstGeom>
          <a:solidFill>
            <a:srgbClr val="F9D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51" name="Google Shape;351;g148e711784a_0_0"/>
          <p:cNvSpPr/>
          <p:nvPr/>
        </p:nvSpPr>
        <p:spPr>
          <a:xfrm>
            <a:off x="2106874" y="2379749"/>
            <a:ext cx="89400" cy="9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pic>
        <p:nvPicPr>
          <p:cNvPr id="352" name="Google Shape;352;g148e711784a_0_0"/>
          <p:cNvPicPr preferRelativeResize="0"/>
          <p:nvPr/>
        </p:nvPicPr>
        <p:blipFill rotWithShape="1">
          <a:blip r:embed="rId5">
            <a:alphaModFix/>
          </a:blip>
          <a:srcRect/>
          <a:stretch/>
        </p:blipFill>
        <p:spPr>
          <a:xfrm>
            <a:off x="6058994" y="2147658"/>
            <a:ext cx="2058501" cy="1017805"/>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2" name="TextBox 1">
            <a:extLst>
              <a:ext uri="{FF2B5EF4-FFF2-40B4-BE49-F238E27FC236}">
                <a16:creationId xmlns:a16="http://schemas.microsoft.com/office/drawing/2014/main" id="{978FD44F-FAC6-DA68-4C93-2E6AD5C19516}"/>
              </a:ext>
            </a:extLst>
          </p:cNvPr>
          <p:cNvSpPr txBox="1"/>
          <p:nvPr/>
        </p:nvSpPr>
        <p:spPr>
          <a:xfrm>
            <a:off x="0" y="1160654"/>
            <a:ext cx="9144000" cy="815608"/>
          </a:xfrm>
          <a:prstGeom prst="rect">
            <a:avLst/>
          </a:prstGeom>
          <a:noFill/>
        </p:spPr>
        <p:txBody>
          <a:bodyPr wrap="square" rtlCol="0">
            <a:spAutoFit/>
          </a:bodyPr>
          <a:lstStyle/>
          <a:p>
            <a:pPr marL="0" marR="0" lvl="0" indent="0" algn="ctr" rtl="0">
              <a:lnSpc>
                <a:spcPct val="100000"/>
              </a:lnSpc>
              <a:spcBef>
                <a:spcPts val="320"/>
              </a:spcBef>
              <a:spcAft>
                <a:spcPts val="0"/>
              </a:spcAft>
              <a:buClr>
                <a:srgbClr val="000000"/>
              </a:buClr>
              <a:buSzPts val="1200"/>
              <a:buFont typeface="Arial"/>
              <a:buNone/>
            </a:pPr>
            <a:r>
              <a:rPr lang="zh-CN" b="0" i="0" u="none" baseline="0" dirty="0">
                <a:solidFill>
                  <a:schemeClr val="tx1"/>
                </a:solidFill>
                <a:latin typeface="+mn-lt"/>
                <a:ea typeface="+mn-ea"/>
                <a:cs typeface="+mn-ea"/>
                <a:sym typeface="+mn-lt"/>
              </a:rPr>
              <a:t>工厂将</a:t>
            </a:r>
            <a:r>
              <a:rPr lang="zh-CN" altLang="en-US" b="0" i="0" u="none" baseline="0" dirty="0">
                <a:solidFill>
                  <a:schemeClr val="tx1"/>
                </a:solidFill>
                <a:latin typeface="+mn-lt"/>
                <a:ea typeface="+mn-ea"/>
                <a:cs typeface="+mn-ea"/>
                <a:sym typeface="+mn-lt"/>
              </a:rPr>
              <a:t>有问必答</a:t>
            </a:r>
            <a:r>
              <a:rPr lang="zh-CN" b="0" i="0" u="none" baseline="0" dirty="0">
                <a:solidFill>
                  <a:schemeClr val="tx1"/>
                </a:solidFill>
                <a:latin typeface="+mn-lt"/>
                <a:ea typeface="+mn-ea"/>
                <a:cs typeface="+mn-ea"/>
                <a:sym typeface="+mn-lt"/>
              </a:rPr>
              <a:t>工具部署给员工后， </a:t>
            </a:r>
          </a:p>
          <a:p>
            <a:pPr marL="0" marR="0" lvl="0" indent="0" algn="ctr" rtl="0">
              <a:lnSpc>
                <a:spcPct val="100000"/>
              </a:lnSpc>
              <a:spcBef>
                <a:spcPts val="320"/>
              </a:spcBef>
              <a:spcAft>
                <a:spcPts val="0"/>
              </a:spcAft>
              <a:buClr>
                <a:srgbClr val="000000"/>
              </a:buClr>
              <a:buSzPts val="1200"/>
              <a:buFont typeface="Arial"/>
              <a:buNone/>
            </a:pPr>
            <a:r>
              <a:rPr lang="zh-CN" b="0" i="0" u="none" baseline="0" dirty="0">
                <a:latin typeface="+mn-lt"/>
                <a:ea typeface="+mn-ea"/>
                <a:cs typeface="+mn-ea"/>
                <a:sym typeface="+mn-lt"/>
              </a:rPr>
              <a:t>员工扫描海报上的二维码，使用</a:t>
            </a:r>
            <a:r>
              <a:rPr lang="zh-CN" altLang="en-US" b="0" i="0" u="none" baseline="0" dirty="0">
                <a:latin typeface="+mn-lt"/>
                <a:ea typeface="+mn-ea"/>
                <a:cs typeface="+mn-ea"/>
                <a:sym typeface="+mn-lt"/>
              </a:rPr>
              <a:t>有问必答</a:t>
            </a:r>
            <a:r>
              <a:rPr lang="zh-CN" b="0" i="0" u="none" baseline="0" dirty="0">
                <a:latin typeface="+mn-lt"/>
                <a:ea typeface="+mn-ea"/>
                <a:cs typeface="+mn-ea"/>
                <a:sym typeface="+mn-lt"/>
              </a:rPr>
              <a:t>工具，</a:t>
            </a:r>
          </a:p>
          <a:p>
            <a:pPr marL="0" marR="0" lvl="0" indent="0" algn="ctr" rtl="0">
              <a:lnSpc>
                <a:spcPct val="100000"/>
              </a:lnSpc>
              <a:spcBef>
                <a:spcPts val="320"/>
              </a:spcBef>
              <a:spcAft>
                <a:spcPts val="0"/>
              </a:spcAft>
              <a:buClr>
                <a:srgbClr val="000000"/>
              </a:buClr>
              <a:buSzPts val="1200"/>
              <a:buFont typeface="Arial"/>
              <a:buNone/>
            </a:pPr>
            <a:r>
              <a:rPr lang="zh-CN" sz="1400" b="0" i="0" u="none" baseline="0" dirty="0">
                <a:solidFill>
                  <a:schemeClr val="tx1"/>
                </a:solidFill>
                <a:latin typeface="+mn-lt"/>
                <a:ea typeface="+mn-ea"/>
                <a:cs typeface="+mn-ea"/>
                <a:sym typeface="+mn-lt"/>
              </a:rPr>
              <a:t>后台系统将分析收到的反馈总数，并生成会员分析报告。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8e711784a_0_34"/>
          <p:cNvSpPr/>
          <p:nvPr/>
        </p:nvSpPr>
        <p:spPr>
          <a:xfrm>
            <a:off x="0" y="-1"/>
            <a:ext cx="9144000" cy="9450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60" name="Google Shape;360;g148e711784a_0_34"/>
          <p:cNvSpPr txBox="1"/>
          <p:nvPr/>
        </p:nvSpPr>
        <p:spPr>
          <a:xfrm>
            <a:off x="0" y="19131"/>
            <a:ext cx="9144000" cy="92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0" i="0" u="none" baseline="0">
                <a:solidFill>
                  <a:schemeClr val="lt1"/>
                </a:solidFill>
                <a:latin typeface="+mn-lt"/>
                <a:ea typeface="+mn-ea"/>
                <a:cs typeface="+mn-ea"/>
                <a:sym typeface="+mn-lt"/>
              </a:rPr>
              <a:t>如何查看报告：点击左边面板上的【</a:t>
            </a:r>
            <a:r>
              <a:rPr lang="zh-CN" sz="1600" b="1" i="0" u="none" baseline="0">
                <a:solidFill>
                  <a:schemeClr val="lt1"/>
                </a:solidFill>
                <a:latin typeface="+mn-lt"/>
                <a:ea typeface="+mn-ea"/>
                <a:cs typeface="+mn-ea"/>
                <a:sym typeface="+mn-lt"/>
              </a:rPr>
              <a:t>会员概览</a:t>
            </a:r>
            <a:r>
              <a:rPr lang="zh-CN" sz="1600" b="0" i="0" u="none" baseline="0">
                <a:solidFill>
                  <a:schemeClr val="lt1"/>
                </a:solidFill>
                <a:latin typeface="+mn-lt"/>
                <a:ea typeface="+mn-ea"/>
                <a:cs typeface="+mn-ea"/>
                <a:sym typeface="+mn-lt"/>
              </a:rPr>
              <a:t>］</a:t>
            </a:r>
            <a:endParaRPr dirty="0">
              <a:latin typeface="+mn-lt"/>
              <a:ea typeface="+mn-ea"/>
              <a:cs typeface="+mn-ea"/>
              <a:sym typeface="+mn-lt"/>
            </a:endParaRPr>
          </a:p>
          <a:p>
            <a:pPr marL="0" marR="0" lvl="0" indent="0" algn="l" rtl="0">
              <a:lnSpc>
                <a:spcPct val="100000"/>
              </a:lnSpc>
              <a:spcBef>
                <a:spcPts val="320"/>
              </a:spcBef>
              <a:spcAft>
                <a:spcPts val="0"/>
              </a:spcAft>
              <a:buNone/>
            </a:pPr>
            <a:r>
              <a:rPr lang="zh-CN" sz="1600" b="1" i="0" u="none" baseline="0">
                <a:solidFill>
                  <a:schemeClr val="lt1"/>
                </a:solidFill>
                <a:latin typeface="+mn-lt"/>
                <a:ea typeface="+mn-ea"/>
                <a:cs typeface="+mn-ea"/>
                <a:sym typeface="+mn-lt"/>
              </a:rPr>
              <a:t>会员</a:t>
            </a:r>
            <a:r>
              <a:rPr lang="zh-CN" sz="1600" b="0" i="0" u="none" baseline="0">
                <a:solidFill>
                  <a:schemeClr val="lt1"/>
                </a:solidFill>
                <a:latin typeface="+mn-lt"/>
                <a:ea typeface="+mn-ea"/>
                <a:cs typeface="+mn-ea"/>
                <a:sym typeface="+mn-lt"/>
              </a:rPr>
              <a:t>可以在这里查看会员连锁供应工厂的员工所提交的反馈意见总数</a:t>
            </a:r>
            <a:endParaRPr sz="1600" b="1" i="0" u="none" strike="noStrike" cap="none" dirty="0">
              <a:solidFill>
                <a:schemeClr val="lt1"/>
              </a:solidFill>
              <a:latin typeface="+mn-lt"/>
              <a:ea typeface="+mn-ea"/>
              <a:cs typeface="+mn-ea"/>
              <a:sym typeface="+mn-lt"/>
            </a:endParaRPr>
          </a:p>
        </p:txBody>
      </p:sp>
      <p:pic>
        <p:nvPicPr>
          <p:cNvPr id="361" name="Google Shape;361;g148e711784a_0_34"/>
          <p:cNvPicPr preferRelativeResize="0"/>
          <p:nvPr/>
        </p:nvPicPr>
        <p:blipFill rotWithShape="1">
          <a:blip r:embed="rId3">
            <a:alphaModFix/>
          </a:blip>
          <a:srcRect r="11079" b="10176"/>
          <a:stretch/>
        </p:blipFill>
        <p:spPr>
          <a:xfrm>
            <a:off x="336652" y="944880"/>
            <a:ext cx="8470696" cy="4166084"/>
          </a:xfrm>
          <a:prstGeom prst="rect">
            <a:avLst/>
          </a:prstGeom>
          <a:noFill/>
          <a:ln>
            <a:noFill/>
          </a:ln>
          <a:effectLst>
            <a:outerShdw blurRad="292100" dist="139700" dir="2700000" algn="tl" rotWithShape="0">
              <a:srgbClr val="333333">
                <a:alpha val="64709"/>
              </a:srgbClr>
            </a:outerShdw>
          </a:effectLst>
        </p:spPr>
      </p:pic>
      <p:sp>
        <p:nvSpPr>
          <p:cNvPr id="362" name="Google Shape;362;g148e711784a_0_34"/>
          <p:cNvSpPr/>
          <p:nvPr/>
        </p:nvSpPr>
        <p:spPr>
          <a:xfrm>
            <a:off x="336652" y="3896139"/>
            <a:ext cx="1424901" cy="37175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pic>
        <p:nvPicPr>
          <p:cNvPr id="363" name="Google Shape;363;g148e711784a_0_34"/>
          <p:cNvPicPr preferRelativeResize="0"/>
          <p:nvPr/>
        </p:nvPicPr>
        <p:blipFill rotWithShape="1">
          <a:blip r:embed="rId4">
            <a:alphaModFix/>
          </a:blip>
          <a:srcRect/>
          <a:stretch/>
        </p:blipFill>
        <p:spPr>
          <a:xfrm>
            <a:off x="1761554" y="1438835"/>
            <a:ext cx="7045794" cy="3672130"/>
          </a:xfrm>
          <a:prstGeom prst="rect">
            <a:avLst/>
          </a:prstGeom>
          <a:noFill/>
          <a:ln>
            <a:noFill/>
          </a:ln>
        </p:spPr>
      </p:pic>
      <p:sp>
        <p:nvSpPr>
          <p:cNvPr id="364" name="Google Shape;364;g148e711784a_0_34"/>
          <p:cNvSpPr/>
          <p:nvPr/>
        </p:nvSpPr>
        <p:spPr>
          <a:xfrm>
            <a:off x="2039400" y="1534753"/>
            <a:ext cx="998700" cy="2091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65" name="Google Shape;365;g148e711784a_0_34"/>
          <p:cNvSpPr/>
          <p:nvPr/>
        </p:nvSpPr>
        <p:spPr>
          <a:xfrm>
            <a:off x="35071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66" name="Google Shape;366;g148e711784a_0_34"/>
          <p:cNvSpPr/>
          <p:nvPr/>
        </p:nvSpPr>
        <p:spPr>
          <a:xfrm>
            <a:off x="47428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67" name="Google Shape;367;g148e711784a_0_34"/>
          <p:cNvSpPr/>
          <p:nvPr/>
        </p:nvSpPr>
        <p:spPr>
          <a:xfrm>
            <a:off x="59785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5080af767a_5_8"/>
          <p:cNvSpPr/>
          <p:nvPr/>
        </p:nvSpPr>
        <p:spPr>
          <a:xfrm>
            <a:off x="4423025" y="1707675"/>
            <a:ext cx="78900" cy="3365100"/>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rtl="0">
              <a:lnSpc>
                <a:spcPct val="100000"/>
              </a:lnSpc>
              <a:spcBef>
                <a:spcPts val="320"/>
              </a:spcBef>
              <a:spcAft>
                <a:spcPts val="0"/>
              </a:spcAft>
              <a:buClr>
                <a:srgbClr val="000000"/>
              </a:buClr>
              <a:buSzPts val="1400"/>
              <a:buFont typeface="Arial"/>
              <a:buNone/>
            </a:pPr>
            <a:endParaRPr sz="1400" b="1" i="0" u="none" strike="noStrike" cap="none">
              <a:solidFill>
                <a:srgbClr val="FF0000"/>
              </a:solidFill>
              <a:latin typeface="+mn-lt"/>
              <a:ea typeface="+mn-ea"/>
              <a:cs typeface="+mn-ea"/>
              <a:sym typeface="+mn-lt"/>
            </a:endParaRPr>
          </a:p>
        </p:txBody>
      </p:sp>
      <p:sp>
        <p:nvSpPr>
          <p:cNvPr id="99" name="Google Shape;99;g15080af767a_5_8"/>
          <p:cNvSpPr/>
          <p:nvPr/>
        </p:nvSpPr>
        <p:spPr>
          <a:xfrm>
            <a:off x="-25" y="1134125"/>
            <a:ext cx="9144000" cy="656100"/>
          </a:xfrm>
          <a:prstGeom prst="rect">
            <a:avLst/>
          </a:prstGeom>
          <a:solidFill>
            <a:srgbClr val="FF0000"/>
          </a:solidFill>
          <a:ln>
            <a:noFill/>
          </a:ln>
        </p:spPr>
        <p:txBody>
          <a:bodyPr spcFirstLastPara="1" wrap="square" lIns="91425" tIns="45700" rIns="91425" bIns="45700" anchor="ctr" anchorCtr="0">
            <a:noAutofit/>
          </a:bodyPr>
          <a:lstStyle/>
          <a:p>
            <a:pPr marL="0" lvl="0" indent="0" algn="ctr" rtl="0">
              <a:spcBef>
                <a:spcPts val="320"/>
              </a:spcBef>
              <a:spcAft>
                <a:spcPts val="0"/>
              </a:spcAft>
              <a:buSzPts val="1200"/>
              <a:buNone/>
            </a:pPr>
            <a:r>
              <a:rPr lang="zh-CN" sz="1600" b="1" i="0" u="none" baseline="0">
                <a:solidFill>
                  <a:srgbClr val="FFFF00"/>
                </a:solidFill>
                <a:latin typeface="+mn-lt"/>
                <a:ea typeface="+mn-ea"/>
                <a:cs typeface="+mn-ea"/>
                <a:sym typeface="+mn-lt"/>
              </a:rPr>
              <a:t>根据成员决定，部署产品1或2， </a:t>
            </a:r>
            <a:endParaRPr sz="1600" b="1" dirty="0">
              <a:solidFill>
                <a:srgbClr val="FFFF00"/>
              </a:solidFill>
              <a:latin typeface="+mn-lt"/>
              <a:ea typeface="+mn-ea"/>
              <a:cs typeface="+mn-ea"/>
              <a:sym typeface="+mn-lt"/>
            </a:endParaRPr>
          </a:p>
          <a:p>
            <a:pPr marL="0" lvl="0" indent="0" algn="ctr" rtl="0">
              <a:spcBef>
                <a:spcPts val="320"/>
              </a:spcBef>
              <a:spcAft>
                <a:spcPts val="0"/>
              </a:spcAft>
              <a:buSzPts val="1200"/>
              <a:buNone/>
            </a:pPr>
            <a:r>
              <a:rPr lang="zh-CN" sz="1600" b="0" i="0" u="none" baseline="0">
                <a:solidFill>
                  <a:srgbClr val="FFFF00"/>
                </a:solidFill>
                <a:latin typeface="+mn-lt"/>
                <a:ea typeface="+mn-ea"/>
                <a:cs typeface="+mn-ea"/>
                <a:sym typeface="+mn-lt"/>
              </a:rPr>
              <a:t>工厂将收到一个带有相应产品选项的二维码</a:t>
            </a:r>
            <a:endParaRPr sz="1600" b="1" dirty="0">
              <a:solidFill>
                <a:srgbClr val="FFFF00"/>
              </a:solidFill>
              <a:latin typeface="+mn-lt"/>
              <a:ea typeface="+mn-ea"/>
              <a:cs typeface="+mn-ea"/>
              <a:sym typeface="+mn-lt"/>
            </a:endParaRPr>
          </a:p>
        </p:txBody>
      </p:sp>
      <p:sp>
        <p:nvSpPr>
          <p:cNvPr id="100" name="Google Shape;100;g15080af767a_5_8"/>
          <p:cNvSpPr txBox="1">
            <a:spLocks noGrp="1"/>
          </p:cNvSpPr>
          <p:nvPr>
            <p:ph type="body" idx="1"/>
          </p:nvPr>
        </p:nvSpPr>
        <p:spPr>
          <a:xfrm>
            <a:off x="547141" y="4889825"/>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mn-lt"/>
              <a:ea typeface="+mn-ea"/>
              <a:cs typeface="+mn-ea"/>
              <a:sym typeface="+mn-lt"/>
            </a:endParaRPr>
          </a:p>
        </p:txBody>
      </p:sp>
      <p:sp>
        <p:nvSpPr>
          <p:cNvPr id="101" name="Google Shape;101;g15080af767a_5_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b="1" i="0" u="none" baseline="0">
                <a:solidFill>
                  <a:schemeClr val="lt1"/>
                </a:solidFill>
                <a:latin typeface="+mn-lt"/>
                <a:ea typeface="+mn-ea"/>
                <a:cs typeface="+mn-ea"/>
                <a:sym typeface="+mn-lt"/>
              </a:rPr>
              <a:t>查看2个产品选项</a:t>
            </a:r>
            <a:endParaRPr>
              <a:latin typeface="+mn-lt"/>
              <a:ea typeface="+mn-ea"/>
              <a:cs typeface="+mn-ea"/>
              <a:sym typeface="+mn-lt"/>
            </a:endParaRPr>
          </a:p>
        </p:txBody>
      </p:sp>
      <p:sp>
        <p:nvSpPr>
          <p:cNvPr id="103" name="Google Shape;103;g15080af767a_5_8"/>
          <p:cNvSpPr txBox="1"/>
          <p:nvPr/>
        </p:nvSpPr>
        <p:spPr>
          <a:xfrm>
            <a:off x="265351" y="1875200"/>
            <a:ext cx="3663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baseline="0">
                <a:solidFill>
                  <a:srgbClr val="FF0000"/>
                </a:solidFill>
                <a:latin typeface="+mn-lt"/>
                <a:ea typeface="+mn-ea"/>
                <a:cs typeface="+mn-ea"/>
                <a:sym typeface="+mn-lt"/>
              </a:rPr>
              <a:t>产品1：</a:t>
            </a:r>
            <a:r>
              <a:rPr lang="zh-CN" sz="2000" b="0" i="0" u="none" baseline="0">
                <a:solidFill>
                  <a:srgbClr val="FF0000"/>
                </a:solidFill>
                <a:latin typeface="+mn-lt"/>
                <a:ea typeface="+mn-ea"/>
                <a:cs typeface="+mn-ea"/>
                <a:sym typeface="+mn-lt"/>
              </a:rPr>
              <a:t>完整的应用程序</a:t>
            </a:r>
            <a:endParaRPr sz="2000" i="0" u="none" strike="noStrike" cap="none">
              <a:solidFill>
                <a:srgbClr val="FF0000"/>
              </a:solidFill>
              <a:latin typeface="+mn-lt"/>
              <a:ea typeface="+mn-ea"/>
              <a:cs typeface="+mn-ea"/>
              <a:sym typeface="+mn-lt"/>
            </a:endParaRPr>
          </a:p>
        </p:txBody>
      </p:sp>
      <p:sp>
        <p:nvSpPr>
          <p:cNvPr id="104" name="Google Shape;104;g15080af767a_5_8"/>
          <p:cNvSpPr txBox="1"/>
          <p:nvPr/>
        </p:nvSpPr>
        <p:spPr>
          <a:xfrm>
            <a:off x="4602625" y="1875200"/>
            <a:ext cx="45414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zh-CN" sz="2000" b="1" i="0" u="none" baseline="0">
                <a:solidFill>
                  <a:srgbClr val="FF0000"/>
                </a:solidFill>
                <a:latin typeface="+mn-lt"/>
                <a:ea typeface="+mn-ea"/>
                <a:cs typeface="+mn-ea"/>
                <a:sym typeface="+mn-lt"/>
              </a:rPr>
              <a:t>产品2:单一反馈工具</a:t>
            </a:r>
            <a:endParaRPr sz="2000" b="1">
              <a:solidFill>
                <a:srgbClr val="FF0000"/>
              </a:solidFill>
              <a:latin typeface="+mn-lt"/>
              <a:ea typeface="+mn-ea"/>
              <a:cs typeface="+mn-ea"/>
              <a:sym typeface="+mn-lt"/>
            </a:endParaRPr>
          </a:p>
        </p:txBody>
      </p:sp>
      <p:sp>
        <p:nvSpPr>
          <p:cNvPr id="105" name="Google Shape;105;g15080af767a_5_8"/>
          <p:cNvSpPr txBox="1"/>
          <p:nvPr/>
        </p:nvSpPr>
        <p:spPr>
          <a:xfrm>
            <a:off x="400775" y="2305355"/>
            <a:ext cx="40617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b="0" i="0" u="none" baseline="0" dirty="0">
                <a:solidFill>
                  <a:schemeClr val="dk1"/>
                </a:solidFill>
                <a:latin typeface="+mn-lt"/>
                <a:ea typeface="+mn-ea"/>
                <a:cs typeface="+mn-ea"/>
                <a:sym typeface="+mn-lt"/>
              </a:rPr>
              <a:t>扫描二维码后，工人可结合提示安装RBA Voices应用程序</a:t>
            </a:r>
            <a:endParaRPr dirty="0">
              <a:solidFill>
                <a:schemeClr val="dk1"/>
              </a:solidFill>
              <a:latin typeface="+mn-lt"/>
              <a:ea typeface="+mn-ea"/>
              <a:cs typeface="+mn-ea"/>
              <a:sym typeface="+mn-lt"/>
            </a:endParaRPr>
          </a:p>
          <a:p>
            <a:pPr marL="0" lvl="0" indent="0" algn="l" rtl="0">
              <a:spcBef>
                <a:spcPts val="0"/>
              </a:spcBef>
              <a:spcAft>
                <a:spcPts val="0"/>
              </a:spcAft>
              <a:buNone/>
            </a:pPr>
            <a:r>
              <a:rPr lang="zh-CN" b="0" i="0" u="none" baseline="0" dirty="0">
                <a:solidFill>
                  <a:schemeClr val="dk1"/>
                </a:solidFill>
                <a:latin typeface="+mn-lt"/>
                <a:ea typeface="+mn-ea"/>
                <a:cs typeface="+mn-ea"/>
                <a:sym typeface="+mn-lt"/>
              </a:rPr>
              <a:t>其中包括多项功能：</a:t>
            </a:r>
            <a:endParaRPr dirty="0">
              <a:solidFill>
                <a:schemeClr val="dk1"/>
              </a:solidFill>
              <a:latin typeface="+mn-lt"/>
              <a:ea typeface="+mn-ea"/>
              <a:cs typeface="+mn-ea"/>
              <a:sym typeface="+mn-lt"/>
            </a:endParaRPr>
          </a:p>
          <a:p>
            <a:pPr marL="0" lvl="0" indent="0" algn="l" rtl="0">
              <a:spcBef>
                <a:spcPts val="0"/>
              </a:spcBef>
              <a:spcAft>
                <a:spcPts val="0"/>
              </a:spcAft>
              <a:buNone/>
            </a:pPr>
            <a:endParaRPr dirty="0">
              <a:solidFill>
                <a:schemeClr val="dk1"/>
              </a:solidFill>
              <a:latin typeface="+mn-lt"/>
              <a:ea typeface="+mn-ea"/>
              <a:cs typeface="+mn-ea"/>
              <a:sym typeface="+mn-lt"/>
            </a:endParaRPr>
          </a:p>
          <a:p>
            <a:pPr marL="457200" lvl="0" indent="-317500" algn="l" rtl="0">
              <a:spcBef>
                <a:spcPts val="0"/>
              </a:spcBef>
              <a:spcAft>
                <a:spcPts val="0"/>
              </a:spcAft>
              <a:buSzPts val="1400"/>
              <a:buChar char="❏"/>
            </a:pPr>
            <a:r>
              <a:rPr lang="zh-CN" altLang="en-US" dirty="0">
                <a:latin typeface="+mn-lt"/>
                <a:ea typeface="+mn-ea"/>
                <a:cs typeface="+mn-ea"/>
                <a:sym typeface="+mn-lt"/>
              </a:rPr>
              <a:t>有问必答</a:t>
            </a:r>
            <a:r>
              <a:rPr lang="zh-CN" b="0" i="0" u="none" baseline="0" dirty="0">
                <a:latin typeface="+mn-lt"/>
                <a:ea typeface="+mn-ea"/>
                <a:cs typeface="+mn-ea"/>
                <a:sym typeface="+mn-lt"/>
              </a:rPr>
              <a:t>工具</a:t>
            </a:r>
            <a:endParaRPr dirty="0">
              <a:latin typeface="+mn-lt"/>
              <a:ea typeface="+mn-ea"/>
              <a:cs typeface="+mn-ea"/>
              <a:sym typeface="+mn-lt"/>
            </a:endParaRPr>
          </a:p>
          <a:p>
            <a:pPr marL="457200" lvl="0" indent="-317500" algn="l" rtl="0">
              <a:spcBef>
                <a:spcPts val="0"/>
              </a:spcBef>
              <a:spcAft>
                <a:spcPts val="0"/>
              </a:spcAft>
              <a:buSzPts val="1400"/>
              <a:buChar char="❏"/>
            </a:pPr>
            <a:r>
              <a:rPr lang="zh-CN" b="0" i="0" u="none" baseline="0" dirty="0">
                <a:latin typeface="+mn-lt"/>
                <a:ea typeface="+mn-ea"/>
                <a:cs typeface="+mn-ea"/>
                <a:sym typeface="+mn-lt"/>
              </a:rPr>
              <a:t>调研</a:t>
            </a:r>
            <a:endParaRPr dirty="0">
              <a:latin typeface="+mn-lt"/>
              <a:ea typeface="+mn-ea"/>
              <a:cs typeface="+mn-ea"/>
              <a:sym typeface="+mn-lt"/>
            </a:endParaRPr>
          </a:p>
          <a:p>
            <a:pPr marL="457200" lvl="0" indent="-317500" algn="l" rtl="0">
              <a:spcBef>
                <a:spcPts val="0"/>
              </a:spcBef>
              <a:spcAft>
                <a:spcPts val="0"/>
              </a:spcAft>
              <a:buSzPts val="1400"/>
              <a:buChar char="❏"/>
            </a:pPr>
            <a:r>
              <a:rPr lang="zh-CN" b="0" i="0" u="none" baseline="0" dirty="0">
                <a:latin typeface="+mn-lt"/>
                <a:ea typeface="+mn-ea"/>
                <a:cs typeface="+mn-ea"/>
                <a:sym typeface="+mn-lt"/>
              </a:rPr>
              <a:t>工人学习学院</a:t>
            </a:r>
            <a:endParaRPr dirty="0">
              <a:latin typeface="+mn-lt"/>
              <a:ea typeface="+mn-ea"/>
              <a:cs typeface="+mn-ea"/>
              <a:sym typeface="+mn-lt"/>
            </a:endParaRPr>
          </a:p>
          <a:p>
            <a:pPr marL="0" lvl="0" indent="0" algn="l" rtl="0">
              <a:spcBef>
                <a:spcPts val="0"/>
              </a:spcBef>
              <a:spcAft>
                <a:spcPts val="0"/>
              </a:spcAft>
              <a:buNone/>
            </a:pPr>
            <a:endParaRPr dirty="0">
              <a:latin typeface="+mn-lt"/>
              <a:ea typeface="+mn-ea"/>
              <a:cs typeface="+mn-ea"/>
              <a:sym typeface="+mn-lt"/>
            </a:endParaRPr>
          </a:p>
          <a:p>
            <a:pPr marL="0" lvl="0" indent="0" algn="l" rtl="0">
              <a:spcBef>
                <a:spcPts val="0"/>
              </a:spcBef>
              <a:spcAft>
                <a:spcPts val="0"/>
              </a:spcAft>
              <a:buNone/>
            </a:pPr>
            <a:r>
              <a:rPr lang="zh-CN" b="0" i="0" u="none" baseline="0" dirty="0">
                <a:latin typeface="+mn-lt"/>
                <a:ea typeface="+mn-ea"/>
                <a:cs typeface="+mn-ea"/>
                <a:sym typeface="+mn-lt"/>
              </a:rPr>
              <a:t>推荐给工人人数较多的地方</a:t>
            </a:r>
            <a:endParaRPr dirty="0">
              <a:latin typeface="+mn-lt"/>
              <a:ea typeface="+mn-ea"/>
              <a:cs typeface="+mn-ea"/>
              <a:sym typeface="+mn-lt"/>
            </a:endParaRPr>
          </a:p>
          <a:p>
            <a:pPr marL="0" lvl="0" indent="0" algn="l" rtl="0">
              <a:spcBef>
                <a:spcPts val="0"/>
              </a:spcBef>
              <a:spcAft>
                <a:spcPts val="0"/>
              </a:spcAft>
              <a:buNone/>
            </a:pPr>
            <a:r>
              <a:rPr lang="zh-CN" b="0" i="0" u="none" baseline="0" dirty="0">
                <a:latin typeface="+mn-lt"/>
                <a:ea typeface="+mn-ea"/>
                <a:cs typeface="+mn-ea"/>
                <a:sym typeface="+mn-lt"/>
              </a:rPr>
              <a:t>拥有成熟数字化人力资源部门</a:t>
            </a:r>
            <a:endParaRPr dirty="0">
              <a:latin typeface="+mn-lt"/>
              <a:ea typeface="+mn-ea"/>
              <a:cs typeface="+mn-ea"/>
              <a:sym typeface="+mn-lt"/>
            </a:endParaRPr>
          </a:p>
          <a:p>
            <a:pPr marL="0" lvl="0" indent="0" algn="l" rtl="0">
              <a:spcBef>
                <a:spcPts val="0"/>
              </a:spcBef>
              <a:spcAft>
                <a:spcPts val="0"/>
              </a:spcAft>
              <a:buNone/>
            </a:pPr>
            <a:r>
              <a:rPr lang="zh-CN" b="0" i="0" u="none" baseline="0" dirty="0">
                <a:latin typeface="+mn-lt"/>
                <a:ea typeface="+mn-ea"/>
                <a:cs typeface="+mn-ea"/>
                <a:sym typeface="+mn-lt"/>
              </a:rPr>
              <a:t>的供应商。 </a:t>
            </a:r>
            <a:endParaRPr dirty="0">
              <a:latin typeface="+mn-lt"/>
              <a:ea typeface="+mn-ea"/>
              <a:cs typeface="+mn-ea"/>
              <a:sym typeface="+mn-lt"/>
            </a:endParaRPr>
          </a:p>
        </p:txBody>
      </p:sp>
      <p:sp>
        <p:nvSpPr>
          <p:cNvPr id="106" name="Google Shape;106;g15080af767a_5_8"/>
          <p:cNvSpPr txBox="1"/>
          <p:nvPr/>
        </p:nvSpPr>
        <p:spPr>
          <a:xfrm>
            <a:off x="4847387" y="2305355"/>
            <a:ext cx="3951125"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b="0" i="0" u="none" baseline="0" dirty="0">
                <a:solidFill>
                  <a:schemeClr val="dk1"/>
                </a:solidFill>
                <a:latin typeface="+mn-lt"/>
                <a:ea typeface="+mn-ea"/>
                <a:cs typeface="+mn-ea"/>
                <a:sym typeface="+mn-lt"/>
              </a:rPr>
              <a:t>扫描二维码后，工人将被引导进入一个</a:t>
            </a:r>
            <a:r>
              <a:rPr lang="zh-CN" b="1" i="0" u="none" baseline="0" dirty="0">
                <a:solidFill>
                  <a:schemeClr val="dk1"/>
                </a:solidFill>
                <a:latin typeface="+mn-lt"/>
                <a:ea typeface="+mn-ea"/>
                <a:cs typeface="+mn-ea"/>
                <a:sym typeface="+mn-lt"/>
              </a:rPr>
              <a:t>网络浏览器</a:t>
            </a:r>
            <a:r>
              <a:rPr lang="zh-CN" b="0" i="0" u="none" baseline="0" dirty="0">
                <a:solidFill>
                  <a:schemeClr val="dk1"/>
                </a:solidFill>
                <a:latin typeface="+mn-lt"/>
                <a:ea typeface="+mn-ea"/>
                <a:cs typeface="+mn-ea"/>
                <a:sym typeface="+mn-lt"/>
              </a:rPr>
              <a:t>，其中只包括：</a:t>
            </a:r>
            <a:endParaRPr dirty="0">
              <a:solidFill>
                <a:schemeClr val="dk1"/>
              </a:solidFill>
              <a:latin typeface="+mn-lt"/>
              <a:ea typeface="+mn-ea"/>
              <a:cs typeface="+mn-ea"/>
              <a:sym typeface="+mn-lt"/>
            </a:endParaRPr>
          </a:p>
          <a:p>
            <a:pPr marL="0" lvl="0" indent="0" algn="l" rtl="0">
              <a:spcBef>
                <a:spcPts val="0"/>
              </a:spcBef>
              <a:spcAft>
                <a:spcPts val="0"/>
              </a:spcAft>
              <a:buNone/>
            </a:pPr>
            <a:endParaRPr dirty="0">
              <a:solidFill>
                <a:schemeClr val="dk1"/>
              </a:solidFill>
              <a:latin typeface="+mn-lt"/>
              <a:ea typeface="+mn-ea"/>
              <a:cs typeface="+mn-ea"/>
              <a:sym typeface="+mn-lt"/>
            </a:endParaRPr>
          </a:p>
          <a:p>
            <a:pPr marL="457200" lvl="0" indent="-317500">
              <a:buSzPts val="1400"/>
              <a:buChar char="❏"/>
            </a:pPr>
            <a:r>
              <a:rPr lang="zh-CN" b="0" i="0" u="none" baseline="0" dirty="0">
                <a:latin typeface="+mn-lt"/>
                <a:ea typeface="+mn-ea"/>
                <a:cs typeface="+mn-ea"/>
                <a:sym typeface="+mn-lt"/>
              </a:rPr>
              <a:t>只有</a:t>
            </a:r>
            <a:r>
              <a:rPr lang="zh-CN" altLang="en-US" dirty="0">
                <a:cs typeface="+mn-ea"/>
                <a:sym typeface="+mn-lt"/>
              </a:rPr>
              <a:t>有问必答</a:t>
            </a:r>
            <a:r>
              <a:rPr lang="zh-CN" b="0" i="0" u="none" baseline="0" dirty="0">
                <a:latin typeface="+mn-lt"/>
                <a:ea typeface="+mn-ea"/>
                <a:cs typeface="+mn-ea"/>
                <a:sym typeface="+mn-lt"/>
              </a:rPr>
              <a:t>工具</a:t>
            </a:r>
            <a:endParaRPr dirty="0">
              <a:latin typeface="+mn-lt"/>
              <a:ea typeface="+mn-ea"/>
              <a:cs typeface="+mn-ea"/>
              <a:sym typeface="+mn-lt"/>
            </a:endParaRPr>
          </a:p>
          <a:p>
            <a:pPr marL="0" lvl="0" indent="0" algn="l" rtl="0">
              <a:spcBef>
                <a:spcPts val="0"/>
              </a:spcBef>
              <a:spcAft>
                <a:spcPts val="0"/>
              </a:spcAft>
              <a:buNone/>
            </a:pPr>
            <a:endParaRPr dirty="0">
              <a:latin typeface="+mn-lt"/>
              <a:ea typeface="+mn-ea"/>
              <a:cs typeface="+mn-ea"/>
              <a:sym typeface="+mn-lt"/>
            </a:endParaRPr>
          </a:p>
          <a:p>
            <a:pPr marL="0" lvl="0" indent="0" algn="l" rtl="0">
              <a:spcBef>
                <a:spcPts val="0"/>
              </a:spcBef>
              <a:spcAft>
                <a:spcPts val="0"/>
              </a:spcAft>
              <a:buNone/>
            </a:pPr>
            <a:r>
              <a:rPr lang="zh-CN" b="0" i="0" u="none" baseline="0" dirty="0">
                <a:latin typeface="+mn-lt"/>
                <a:ea typeface="+mn-ea"/>
                <a:cs typeface="+mn-ea"/>
                <a:sym typeface="+mn-lt"/>
              </a:rPr>
              <a:t>这种单一功能的二维码为RBA成员</a:t>
            </a:r>
            <a:endParaRPr dirty="0">
              <a:latin typeface="+mn-lt"/>
              <a:ea typeface="+mn-ea"/>
              <a:cs typeface="+mn-ea"/>
              <a:sym typeface="+mn-lt"/>
            </a:endParaRPr>
          </a:p>
          <a:p>
            <a:pPr marL="0" lvl="0" indent="0" algn="l" rtl="0">
              <a:spcBef>
                <a:spcPts val="0"/>
              </a:spcBef>
              <a:spcAft>
                <a:spcPts val="0"/>
              </a:spcAft>
              <a:buNone/>
            </a:pPr>
            <a:r>
              <a:rPr lang="zh-CN" b="0" i="0" u="none" baseline="0" dirty="0">
                <a:latin typeface="+mn-lt"/>
                <a:ea typeface="+mn-ea"/>
                <a:cs typeface="+mn-ea"/>
                <a:sym typeface="+mn-lt"/>
              </a:rPr>
              <a:t>提供了一个可扩展的选择。</a:t>
            </a:r>
            <a:endParaRPr dirty="0">
              <a:latin typeface="+mn-lt"/>
              <a:ea typeface="+mn-ea"/>
              <a:cs typeface="+mn-ea"/>
              <a:sym typeface="+mn-lt"/>
            </a:endParaRPr>
          </a:p>
          <a:p>
            <a:pPr marL="0" lvl="0" indent="0" algn="l" rtl="0">
              <a:spcBef>
                <a:spcPts val="0"/>
              </a:spcBef>
              <a:spcAft>
                <a:spcPts val="0"/>
              </a:spcAft>
              <a:buNone/>
            </a:pPr>
            <a:endParaRPr dirty="0">
              <a:latin typeface="+mn-lt"/>
              <a:ea typeface="+mn-ea"/>
              <a:cs typeface="+mn-ea"/>
              <a:sym typeface="+mn-lt"/>
            </a:endParaRPr>
          </a:p>
          <a:p>
            <a:pPr marL="0" lvl="0" indent="0" algn="l" rtl="0">
              <a:spcBef>
                <a:spcPts val="0"/>
              </a:spcBef>
              <a:spcAft>
                <a:spcPts val="0"/>
              </a:spcAft>
              <a:buNone/>
            </a:pPr>
            <a:r>
              <a:rPr lang="zh-CN" b="0" i="0" u="none" baseline="0" dirty="0">
                <a:latin typeface="+mn-lt"/>
                <a:ea typeface="+mn-ea"/>
                <a:cs typeface="+mn-ea"/>
                <a:sym typeface="+mn-lt"/>
              </a:rPr>
              <a:t>推荐给那些没法添加学习或调研内容的地方。 </a:t>
            </a:r>
            <a:endParaRPr dirty="0">
              <a:latin typeface="+mn-lt"/>
              <a:ea typeface="+mn-ea"/>
              <a:cs typeface="+mn-ea"/>
              <a:sym typeface="+mn-lt"/>
            </a:endParaRPr>
          </a:p>
        </p:txBody>
      </p:sp>
      <p:sp>
        <p:nvSpPr>
          <p:cNvPr id="2" name="Google Shape;112;g15080af767a_5_20">
            <a:extLst>
              <a:ext uri="{FF2B5EF4-FFF2-40B4-BE49-F238E27FC236}">
                <a16:creationId xmlns:a16="http://schemas.microsoft.com/office/drawing/2014/main" id="{4D09BD39-00B9-F9FA-E376-9F22ECDF9999}"/>
              </a:ext>
            </a:extLst>
          </p:cNvPr>
          <p:cNvSpPr txBox="1">
            <a:spLocks noGrp="1"/>
          </p:cNvSpPr>
          <p:nvPr>
            <p:ph type="sldNum" idx="12"/>
          </p:nvPr>
        </p:nvSpPr>
        <p:spPr>
          <a:xfrm>
            <a:off x="6899974" y="47644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3</a:t>
            </a:fld>
            <a:endParaRPr dirty="0">
              <a:latin typeface="+mn-lt"/>
              <a:ea typeface="+mn-ea"/>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g148e711784a_0_46"/>
          <p:cNvSpPr/>
          <p:nvPr/>
        </p:nvSpPr>
        <p:spPr>
          <a:xfrm>
            <a:off x="0" y="0"/>
            <a:ext cx="9144000" cy="533106"/>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72" name="Google Shape;372;g148e711784a_0_46"/>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mn-lt"/>
              <a:ea typeface="+mn-ea"/>
              <a:cs typeface="+mn-ea"/>
              <a:sym typeface="+mn-lt"/>
            </a:endParaRPr>
          </a:p>
        </p:txBody>
      </p:sp>
      <p:sp>
        <p:nvSpPr>
          <p:cNvPr id="373" name="Google Shape;373;g148e711784a_0_46"/>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mn-lt"/>
              <a:ea typeface="+mn-ea"/>
              <a:cs typeface="+mn-ea"/>
              <a:sym typeface="+mn-lt"/>
            </a:endParaRPr>
          </a:p>
        </p:txBody>
      </p:sp>
      <p:sp>
        <p:nvSpPr>
          <p:cNvPr id="375" name="Google Shape;375;g148e711784a_0_46"/>
          <p:cNvSpPr txBox="1"/>
          <p:nvPr/>
        </p:nvSpPr>
        <p:spPr>
          <a:xfrm>
            <a:off x="65343" y="19920"/>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0" i="0" u="none" baseline="0">
                <a:solidFill>
                  <a:schemeClr val="lt1"/>
                </a:solidFill>
                <a:latin typeface="+mn-lt"/>
                <a:ea typeface="+mn-ea"/>
                <a:cs typeface="+mn-ea"/>
                <a:sym typeface="+mn-lt"/>
              </a:rPr>
              <a:t>通过选择</a:t>
            </a:r>
            <a:r>
              <a:rPr lang="zh-CN" sz="1600" b="1" i="0" u="none" baseline="0">
                <a:solidFill>
                  <a:schemeClr val="lt1"/>
                </a:solidFill>
                <a:latin typeface="+mn-lt"/>
                <a:ea typeface="+mn-ea"/>
                <a:cs typeface="+mn-ea"/>
                <a:sym typeface="+mn-lt"/>
              </a:rPr>
              <a:t>工厂名称、国家</a:t>
            </a:r>
            <a:r>
              <a:rPr lang="zh-CN" sz="1600" b="0" i="0" u="none" baseline="0">
                <a:solidFill>
                  <a:schemeClr val="lt1"/>
                </a:solidFill>
                <a:latin typeface="+mn-lt"/>
                <a:ea typeface="+mn-ea"/>
                <a:cs typeface="+mn-ea"/>
                <a:sym typeface="+mn-lt"/>
              </a:rPr>
              <a:t>和</a:t>
            </a:r>
            <a:r>
              <a:rPr lang="zh-CN" sz="1600" b="1" i="0" u="none" baseline="0">
                <a:solidFill>
                  <a:schemeClr val="lt1"/>
                </a:solidFill>
                <a:latin typeface="+mn-lt"/>
                <a:ea typeface="+mn-ea"/>
                <a:cs typeface="+mn-ea"/>
                <a:sym typeface="+mn-lt"/>
              </a:rPr>
              <a:t>时段</a:t>
            </a:r>
            <a:r>
              <a:rPr lang="zh-CN" sz="1600" b="0" i="0" u="none" baseline="0">
                <a:solidFill>
                  <a:schemeClr val="lt1"/>
                </a:solidFill>
                <a:latin typeface="+mn-lt"/>
                <a:ea typeface="+mn-ea"/>
                <a:cs typeface="+mn-ea"/>
                <a:sym typeface="+mn-lt"/>
              </a:rPr>
              <a:t>，选择查看特定的报告。</a:t>
            </a:r>
            <a:endParaRPr dirty="0">
              <a:latin typeface="+mn-lt"/>
              <a:ea typeface="+mn-ea"/>
              <a:cs typeface="+mn-ea"/>
              <a:sym typeface="+mn-lt"/>
            </a:endParaRPr>
          </a:p>
        </p:txBody>
      </p:sp>
      <p:pic>
        <p:nvPicPr>
          <p:cNvPr id="376" name="Google Shape;376;g148e711784a_0_46"/>
          <p:cNvPicPr preferRelativeResize="0"/>
          <p:nvPr/>
        </p:nvPicPr>
        <p:blipFill rotWithShape="1">
          <a:blip r:embed="rId3">
            <a:alphaModFix/>
          </a:blip>
          <a:srcRect l="709" t="505"/>
          <a:stretch/>
        </p:blipFill>
        <p:spPr>
          <a:xfrm>
            <a:off x="0" y="476496"/>
            <a:ext cx="9144000" cy="4667004"/>
          </a:xfrm>
          <a:prstGeom prst="rect">
            <a:avLst/>
          </a:prstGeom>
          <a:noFill/>
          <a:ln>
            <a:noFill/>
          </a:ln>
        </p:spPr>
      </p:pic>
      <p:sp>
        <p:nvSpPr>
          <p:cNvPr id="377" name="Google Shape;377;g148e711784a_0_46"/>
          <p:cNvSpPr/>
          <p:nvPr/>
        </p:nvSpPr>
        <p:spPr>
          <a:xfrm>
            <a:off x="2165358" y="472506"/>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378" name="Google Shape;378;g148e711784a_0_46"/>
          <p:cNvSpPr/>
          <p:nvPr/>
        </p:nvSpPr>
        <p:spPr>
          <a:xfrm>
            <a:off x="3778398" y="476495"/>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379" name="Google Shape;379;g148e711784a_0_46"/>
          <p:cNvSpPr/>
          <p:nvPr/>
        </p:nvSpPr>
        <p:spPr>
          <a:xfrm>
            <a:off x="5391438" y="469869"/>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380" name="Google Shape;380;g148e711784a_0_46"/>
          <p:cNvSpPr/>
          <p:nvPr/>
        </p:nvSpPr>
        <p:spPr>
          <a:xfrm>
            <a:off x="433295" y="555107"/>
            <a:ext cx="998700" cy="2271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81" name="Google Shape;381;g148e711784a_0_46"/>
          <p:cNvSpPr/>
          <p:nvPr/>
        </p:nvSpPr>
        <p:spPr>
          <a:xfrm>
            <a:off x="2277202" y="618796"/>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82" name="Google Shape;382;g148e711784a_0_46"/>
          <p:cNvSpPr/>
          <p:nvPr/>
        </p:nvSpPr>
        <p:spPr>
          <a:xfrm>
            <a:off x="3860514" y="614590"/>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83" name="Google Shape;383;g148e711784a_0_46"/>
          <p:cNvSpPr/>
          <p:nvPr/>
        </p:nvSpPr>
        <p:spPr>
          <a:xfrm>
            <a:off x="5480209" y="644916"/>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48e711784a_0_6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mn-lt"/>
              <a:ea typeface="+mn-ea"/>
              <a:cs typeface="+mn-ea"/>
              <a:sym typeface="+mn-lt"/>
            </a:endParaRPr>
          </a:p>
        </p:txBody>
      </p:sp>
      <p:sp>
        <p:nvSpPr>
          <p:cNvPr id="389" name="Google Shape;389;g148e711784a_0_6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mn-lt"/>
              <a:ea typeface="+mn-ea"/>
              <a:cs typeface="+mn-ea"/>
              <a:sym typeface="+mn-lt"/>
            </a:endParaRPr>
          </a:p>
        </p:txBody>
      </p:sp>
      <p:sp>
        <p:nvSpPr>
          <p:cNvPr id="390" name="Google Shape;390;g148e711784a_0_6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91" name="Google Shape;391;g148e711784a_0_6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1" i="0" u="none" strike="noStrike" cap="none" baseline="0">
                <a:solidFill>
                  <a:srgbClr val="FFFF00"/>
                </a:solidFill>
                <a:latin typeface="+mn-lt"/>
                <a:ea typeface="+mn-ea"/>
                <a:cs typeface="+mn-ea"/>
                <a:sym typeface="+mn-lt"/>
              </a:rPr>
              <a:t>条款 1.1说明</a:t>
            </a:r>
            <a:endParaRPr dirty="0">
              <a:solidFill>
                <a:srgbClr val="FFFF00"/>
              </a:solidFill>
              <a:latin typeface="+mn-lt"/>
              <a:ea typeface="+mn-ea"/>
              <a:cs typeface="+mn-ea"/>
              <a:sym typeface="+mn-lt"/>
            </a:endParaRPr>
          </a:p>
        </p:txBody>
      </p:sp>
      <p:sp>
        <p:nvSpPr>
          <p:cNvPr id="392" name="Google Shape;392;g148e711784a_0_61"/>
          <p:cNvSpPr/>
          <p:nvPr/>
        </p:nvSpPr>
        <p:spPr>
          <a:xfrm>
            <a:off x="4504662" y="964391"/>
            <a:ext cx="4116182" cy="3640368"/>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zh-CN" sz="1500" b="1" i="0" u="none" strike="noStrike" cap="none" baseline="0">
                <a:solidFill>
                  <a:srgbClr val="FF0000"/>
                </a:solidFill>
                <a:latin typeface="+mn-lt"/>
                <a:ea typeface="+mn-ea"/>
                <a:cs typeface="+mn-ea"/>
                <a:sym typeface="+mn-lt"/>
              </a:rPr>
              <a:t>总记录：</a:t>
            </a:r>
            <a:r>
              <a:rPr lang="zh-CN" sz="1500" b="0" i="0" u="none" strike="noStrike" cap="none" baseline="0">
                <a:solidFill>
                  <a:srgbClr val="FF0000"/>
                </a:solidFill>
                <a:latin typeface="+mn-lt"/>
                <a:ea typeface="+mn-ea"/>
                <a:cs typeface="+mn-ea"/>
                <a:sym typeface="+mn-lt"/>
              </a:rPr>
              <a:t>一段时间内提交的反馈意见总数。</a:t>
            </a:r>
            <a:endParaRPr sz="1500"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sz="1500" i="0" u="none" strike="noStrike" cap="none" dirty="0">
              <a:solidFill>
                <a:srgbClr val="FF0000"/>
              </a:solidFill>
              <a:latin typeface="+mn-lt"/>
              <a:ea typeface="+mn-ea"/>
              <a:cs typeface="+mn-ea"/>
              <a:sym typeface="+mn-lt"/>
            </a:endParaRPr>
          </a:p>
          <a:p>
            <a:pPr marL="0" marR="0" lvl="0" indent="0" algn="ctr" rtl="0">
              <a:lnSpc>
                <a:spcPct val="100000"/>
              </a:lnSpc>
              <a:spcBef>
                <a:spcPts val="320"/>
              </a:spcBef>
              <a:spcAft>
                <a:spcPts val="0"/>
              </a:spcAft>
              <a:buClr>
                <a:srgbClr val="000000"/>
              </a:buClr>
              <a:buSzPts val="1200"/>
              <a:buFont typeface="Arial"/>
              <a:buNone/>
            </a:pPr>
            <a:r>
              <a:rPr lang="zh-CN" sz="1500" b="1" i="0" u="none" baseline="0">
                <a:solidFill>
                  <a:srgbClr val="FF0000"/>
                </a:solidFill>
                <a:latin typeface="+mn-lt"/>
                <a:ea typeface="+mn-ea"/>
                <a:cs typeface="+mn-ea"/>
                <a:sym typeface="+mn-lt"/>
              </a:rPr>
              <a:t>紧急程度是什么？</a:t>
            </a:r>
            <a:endParaRPr sz="1500"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sz="1500" b="1" i="0" u="none" strike="noStrike" cap="none" dirty="0">
              <a:solidFill>
                <a:srgbClr val="FF0000"/>
              </a:solidFill>
              <a:latin typeface="+mn-lt"/>
              <a:ea typeface="+mn-ea"/>
              <a:cs typeface="+mn-ea"/>
              <a:sym typeface="+mn-lt"/>
            </a:endParaRPr>
          </a:p>
          <a:p>
            <a:pPr marL="0" marR="0" lvl="8" indent="0" algn="l" rtl="0">
              <a:lnSpc>
                <a:spcPct val="100000"/>
              </a:lnSpc>
              <a:spcBef>
                <a:spcPts val="320"/>
              </a:spcBef>
              <a:spcAft>
                <a:spcPts val="0"/>
              </a:spcAft>
              <a:buNone/>
            </a:pPr>
            <a:r>
              <a:rPr lang="zh-CN" sz="1500" b="1" i="0" u="none" strike="noStrike" cap="none" baseline="0">
                <a:solidFill>
                  <a:srgbClr val="FF0000"/>
                </a:solidFill>
                <a:latin typeface="+mn-lt"/>
                <a:ea typeface="+mn-ea"/>
                <a:cs typeface="+mn-ea"/>
                <a:sym typeface="+mn-lt"/>
              </a:rPr>
              <a:t>普通（标准）：</a:t>
            </a:r>
            <a:r>
              <a:rPr lang="zh-CN" sz="1500" b="0" i="0" u="none" strike="noStrike" cap="none" baseline="0">
                <a:solidFill>
                  <a:srgbClr val="FF0000"/>
                </a:solidFill>
                <a:latin typeface="+mn-lt"/>
                <a:ea typeface="+mn-ea"/>
                <a:cs typeface="+mn-ea"/>
                <a:sym typeface="+mn-lt"/>
              </a:rPr>
              <a:t>低紧急反馈，需要在</a:t>
            </a:r>
            <a:r>
              <a:rPr lang="zh-CN" sz="1500" b="1" i="0" u="none" strike="noStrike" cap="none" baseline="0">
                <a:solidFill>
                  <a:srgbClr val="FF0000"/>
                </a:solidFill>
                <a:latin typeface="+mn-lt"/>
                <a:ea typeface="+mn-ea"/>
                <a:cs typeface="+mn-ea"/>
                <a:sym typeface="+mn-lt"/>
              </a:rPr>
              <a:t>72小时</a:t>
            </a:r>
            <a:r>
              <a:rPr lang="zh-CN" sz="1500" b="0" i="0" u="none" strike="noStrike" cap="none" baseline="0">
                <a:solidFill>
                  <a:srgbClr val="FF0000"/>
                </a:solidFill>
                <a:latin typeface="+mn-lt"/>
                <a:ea typeface="+mn-ea"/>
                <a:cs typeface="+mn-ea"/>
                <a:sym typeface="+mn-lt"/>
              </a:rPr>
              <a:t>内作出回应 </a:t>
            </a:r>
            <a:endParaRPr sz="1500" b="1" dirty="0">
              <a:latin typeface="+mn-lt"/>
              <a:ea typeface="+mn-ea"/>
              <a:cs typeface="+mn-ea"/>
              <a:sym typeface="+mn-lt"/>
            </a:endParaRPr>
          </a:p>
          <a:p>
            <a:pPr marL="0" marR="0" lvl="8" indent="0" algn="l" rtl="0">
              <a:lnSpc>
                <a:spcPct val="100000"/>
              </a:lnSpc>
              <a:spcBef>
                <a:spcPts val="320"/>
              </a:spcBef>
              <a:spcAft>
                <a:spcPts val="0"/>
              </a:spcAft>
              <a:buNone/>
            </a:pPr>
            <a:endParaRPr sz="1500" i="0" u="none" strike="noStrike" cap="none" dirty="0">
              <a:solidFill>
                <a:srgbClr val="FF0000"/>
              </a:solidFill>
              <a:latin typeface="+mn-lt"/>
              <a:ea typeface="+mn-ea"/>
              <a:cs typeface="+mn-ea"/>
              <a:sym typeface="+mn-lt"/>
            </a:endParaRPr>
          </a:p>
          <a:p>
            <a:pPr marL="0" marR="0" lvl="8" indent="0" algn="l" rtl="0">
              <a:lnSpc>
                <a:spcPct val="100000"/>
              </a:lnSpc>
              <a:spcBef>
                <a:spcPts val="320"/>
              </a:spcBef>
              <a:spcAft>
                <a:spcPts val="0"/>
              </a:spcAft>
              <a:buNone/>
            </a:pPr>
            <a:r>
              <a:rPr lang="zh-CN" sz="1500" b="1" i="0" u="none" strike="noStrike" cap="none" baseline="0">
                <a:solidFill>
                  <a:srgbClr val="FF0000"/>
                </a:solidFill>
                <a:latin typeface="+mn-lt"/>
                <a:ea typeface="+mn-ea"/>
                <a:cs typeface="+mn-ea"/>
                <a:sym typeface="+mn-lt"/>
              </a:rPr>
              <a:t>高（紧急）：</a:t>
            </a:r>
            <a:r>
              <a:rPr lang="zh-CN" sz="1500" b="0" i="0" u="none" strike="noStrike" cap="none" baseline="0">
                <a:solidFill>
                  <a:srgbClr val="FF0000"/>
                </a:solidFill>
                <a:latin typeface="+mn-lt"/>
                <a:ea typeface="+mn-ea"/>
                <a:cs typeface="+mn-ea"/>
                <a:sym typeface="+mn-lt"/>
              </a:rPr>
              <a:t>高紧急反馈，需要在</a:t>
            </a:r>
            <a:r>
              <a:rPr lang="zh-CN" sz="1500" b="1" i="0" u="none" strike="noStrike" cap="none" baseline="0">
                <a:solidFill>
                  <a:srgbClr val="FF0000"/>
                </a:solidFill>
                <a:latin typeface="+mn-lt"/>
                <a:ea typeface="+mn-ea"/>
                <a:cs typeface="+mn-ea"/>
                <a:sym typeface="+mn-lt"/>
              </a:rPr>
              <a:t>48小时</a:t>
            </a:r>
            <a:r>
              <a:rPr lang="zh-CN" sz="1500" b="0" i="0" u="none" strike="noStrike" cap="none" baseline="0">
                <a:solidFill>
                  <a:srgbClr val="FF0000"/>
                </a:solidFill>
                <a:latin typeface="+mn-lt"/>
                <a:ea typeface="+mn-ea"/>
                <a:cs typeface="+mn-ea"/>
                <a:sym typeface="+mn-lt"/>
              </a:rPr>
              <a:t>内作出回应 </a:t>
            </a:r>
            <a:endParaRPr sz="1500" b="1" dirty="0">
              <a:latin typeface="+mn-lt"/>
              <a:ea typeface="+mn-ea"/>
              <a:cs typeface="+mn-ea"/>
              <a:sym typeface="+mn-lt"/>
            </a:endParaRPr>
          </a:p>
          <a:p>
            <a:pPr marL="0" marR="0" lvl="8" indent="0" algn="l" rtl="0">
              <a:lnSpc>
                <a:spcPct val="100000"/>
              </a:lnSpc>
              <a:spcBef>
                <a:spcPts val="320"/>
              </a:spcBef>
              <a:spcAft>
                <a:spcPts val="0"/>
              </a:spcAft>
              <a:buNone/>
            </a:pPr>
            <a:endParaRPr sz="1500" i="0" u="none" strike="noStrike" cap="none" dirty="0">
              <a:solidFill>
                <a:srgbClr val="FF0000"/>
              </a:solidFill>
              <a:latin typeface="+mn-lt"/>
              <a:ea typeface="+mn-ea"/>
              <a:cs typeface="+mn-ea"/>
              <a:sym typeface="+mn-lt"/>
            </a:endParaRPr>
          </a:p>
          <a:p>
            <a:pPr marL="0" marR="0" lvl="8" indent="0" algn="l" rtl="0">
              <a:lnSpc>
                <a:spcPct val="100000"/>
              </a:lnSpc>
              <a:spcBef>
                <a:spcPts val="320"/>
              </a:spcBef>
              <a:spcAft>
                <a:spcPts val="0"/>
              </a:spcAft>
              <a:buNone/>
            </a:pPr>
            <a:r>
              <a:rPr lang="zh-CN" sz="1500" b="1" i="0" u="none" strike="noStrike" cap="none" baseline="0">
                <a:solidFill>
                  <a:srgbClr val="FF0000"/>
                </a:solidFill>
                <a:latin typeface="+mn-lt"/>
                <a:ea typeface="+mn-ea"/>
                <a:cs typeface="+mn-ea"/>
                <a:sym typeface="+mn-lt"/>
              </a:rPr>
              <a:t>高（关键）：</a:t>
            </a:r>
            <a:r>
              <a:rPr lang="zh-CN" sz="1500" b="0" i="0" u="none" strike="noStrike" cap="none" baseline="0">
                <a:solidFill>
                  <a:srgbClr val="FF0000"/>
                </a:solidFill>
                <a:latin typeface="+mn-lt"/>
                <a:ea typeface="+mn-ea"/>
                <a:cs typeface="+mn-ea"/>
                <a:sym typeface="+mn-lt"/>
              </a:rPr>
              <a:t>非常紧急的反馈，需要在</a:t>
            </a:r>
            <a:r>
              <a:rPr lang="zh-CN" sz="1500" b="1" i="0" u="none" strike="noStrike" cap="none" baseline="0">
                <a:solidFill>
                  <a:srgbClr val="FF0000"/>
                </a:solidFill>
                <a:latin typeface="+mn-lt"/>
                <a:ea typeface="+mn-ea"/>
                <a:cs typeface="+mn-ea"/>
                <a:sym typeface="+mn-lt"/>
              </a:rPr>
              <a:t>24小时</a:t>
            </a:r>
            <a:r>
              <a:rPr lang="zh-CN" sz="1500" b="0" i="0" u="none" strike="noStrike" cap="none" baseline="0">
                <a:solidFill>
                  <a:srgbClr val="FF0000"/>
                </a:solidFill>
                <a:latin typeface="+mn-lt"/>
                <a:ea typeface="+mn-ea"/>
                <a:cs typeface="+mn-ea"/>
                <a:sym typeface="+mn-lt"/>
              </a:rPr>
              <a:t>内作出回应。</a:t>
            </a:r>
            <a:endParaRPr sz="1500" b="1" i="0" u="none" strike="noStrike" cap="none" dirty="0">
              <a:solidFill>
                <a:srgbClr val="FF0000"/>
              </a:solidFill>
              <a:latin typeface="+mn-lt"/>
              <a:ea typeface="+mn-ea"/>
              <a:cs typeface="+mn-ea"/>
              <a:sym typeface="+mn-lt"/>
            </a:endParaRPr>
          </a:p>
        </p:txBody>
      </p:sp>
      <p:pic>
        <p:nvPicPr>
          <p:cNvPr id="394" name="Google Shape;394;g148e711784a_0_61"/>
          <p:cNvPicPr preferRelativeResize="0"/>
          <p:nvPr/>
        </p:nvPicPr>
        <p:blipFill rotWithShape="1">
          <a:blip r:embed="rId3">
            <a:alphaModFix/>
          </a:blip>
          <a:srcRect/>
          <a:stretch/>
        </p:blipFill>
        <p:spPr>
          <a:xfrm>
            <a:off x="839358" y="482637"/>
            <a:ext cx="3405628" cy="460387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48e711784a_0_7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mn-lt"/>
              <a:ea typeface="+mn-ea"/>
              <a:cs typeface="+mn-ea"/>
              <a:sym typeface="+mn-lt"/>
            </a:endParaRPr>
          </a:p>
        </p:txBody>
      </p:sp>
      <p:sp>
        <p:nvSpPr>
          <p:cNvPr id="400" name="Google Shape;400;g148e711784a_0_7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mn-lt"/>
              <a:ea typeface="+mn-ea"/>
              <a:cs typeface="+mn-ea"/>
              <a:sym typeface="+mn-lt"/>
            </a:endParaRPr>
          </a:p>
        </p:txBody>
      </p:sp>
      <p:sp>
        <p:nvSpPr>
          <p:cNvPr id="401" name="Google Shape;401;g148e711784a_0_7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402" name="Google Shape;402;g148e711784a_0_7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1" i="0" u="none" strike="noStrike" cap="none" baseline="0">
                <a:solidFill>
                  <a:srgbClr val="FFFF00"/>
                </a:solidFill>
                <a:latin typeface="+mn-lt"/>
                <a:ea typeface="+mn-ea"/>
                <a:cs typeface="+mn-ea"/>
                <a:sym typeface="+mn-lt"/>
              </a:rPr>
              <a:t>条款 1.2说明</a:t>
            </a:r>
            <a:endParaRPr dirty="0">
              <a:solidFill>
                <a:srgbClr val="FFFF00"/>
              </a:solidFill>
              <a:latin typeface="+mn-lt"/>
              <a:ea typeface="+mn-ea"/>
              <a:cs typeface="+mn-ea"/>
              <a:sym typeface="+mn-lt"/>
            </a:endParaRPr>
          </a:p>
        </p:txBody>
      </p:sp>
      <p:sp>
        <p:nvSpPr>
          <p:cNvPr id="403" name="Google Shape;403;g148e711784a_0_71"/>
          <p:cNvSpPr/>
          <p:nvPr/>
        </p:nvSpPr>
        <p:spPr>
          <a:xfrm>
            <a:off x="3756660" y="567831"/>
            <a:ext cx="5258700" cy="4425458"/>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None/>
            </a:pPr>
            <a:r>
              <a:rPr lang="zh-CN" sz="1200" b="1" i="0" u="none" baseline="0">
                <a:solidFill>
                  <a:srgbClr val="FF0000"/>
                </a:solidFill>
                <a:latin typeface="+mn-lt"/>
                <a:ea typeface="+mn-ea"/>
                <a:cs typeface="+mn-ea"/>
                <a:sym typeface="+mn-lt"/>
              </a:rPr>
              <a:t>评级：</a:t>
            </a:r>
            <a:r>
              <a:rPr lang="zh-CN" sz="1200" b="0" i="0" u="none" baseline="0">
                <a:solidFill>
                  <a:srgbClr val="FF0000"/>
                </a:solidFill>
                <a:latin typeface="+mn-lt"/>
                <a:ea typeface="+mn-ea"/>
                <a:cs typeface="+mn-ea"/>
                <a:sym typeface="+mn-lt"/>
              </a:rPr>
              <a:t>员工可以通过打分表明其对管理员答复的满意程度（评分数据只有在工厂启用评分功能并且用户选择给予评分时才可用）</a:t>
            </a:r>
            <a:endParaRPr lang="zh-CN"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lang="zh-CN" sz="1200"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sz="1200" b="1" i="0" u="none" strike="noStrike" cap="none" baseline="0">
                <a:solidFill>
                  <a:srgbClr val="FF0000"/>
                </a:solidFill>
                <a:latin typeface="+mn-lt"/>
                <a:ea typeface="+mn-ea"/>
                <a:cs typeface="+mn-ea"/>
                <a:sym typeface="+mn-lt"/>
              </a:rPr>
              <a:t>低总评分：</a:t>
            </a:r>
            <a:r>
              <a:rPr lang="zh-CN" sz="1200" b="0" i="0" u="none" strike="noStrike" cap="none" baseline="0">
                <a:solidFill>
                  <a:srgbClr val="FF0000"/>
                </a:solidFill>
                <a:latin typeface="+mn-lt"/>
                <a:ea typeface="+mn-ea"/>
                <a:cs typeface="+mn-ea"/>
                <a:sym typeface="+mn-lt"/>
              </a:rPr>
              <a:t>员工满意度评分低于2.5的反馈问题的总数</a:t>
            </a:r>
            <a:endParaRPr lang="zh-CN" b="1"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lang="zh-CN" sz="1200"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sz="1200" b="1" i="0" u="none" baseline="0">
                <a:solidFill>
                  <a:srgbClr val="FF0000"/>
                </a:solidFill>
                <a:latin typeface="+mn-lt"/>
                <a:ea typeface="+mn-ea"/>
                <a:cs typeface="+mn-ea"/>
                <a:sym typeface="+mn-lt"/>
              </a:rPr>
              <a:t>按紧急程度划分的低评级响应时间：</a:t>
            </a:r>
            <a:r>
              <a:rPr lang="zh-CN" sz="1200" b="0" i="0" u="none" baseline="0">
                <a:solidFill>
                  <a:srgbClr val="FF0000"/>
                </a:solidFill>
                <a:latin typeface="+mn-lt"/>
                <a:ea typeface="+mn-ea"/>
                <a:cs typeface="+mn-ea"/>
                <a:sym typeface="+mn-lt"/>
              </a:rPr>
              <a:t>根据响应状态和反馈紧急程度划分的低评级问题</a:t>
            </a:r>
            <a:endParaRPr lang="zh-CN"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lang="zh-CN" sz="1200"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None/>
            </a:pPr>
            <a:r>
              <a:rPr lang="zh-CN" sz="1200" b="1" i="0" u="none" baseline="0">
                <a:solidFill>
                  <a:srgbClr val="FF0000"/>
                </a:solidFill>
                <a:latin typeface="+mn-lt"/>
                <a:ea typeface="+mn-ea"/>
                <a:cs typeface="+mn-ea"/>
                <a:sym typeface="+mn-lt"/>
              </a:rPr>
              <a:t>按紧急程度划分的响应时间：</a:t>
            </a:r>
            <a:r>
              <a:rPr lang="zh-CN" sz="1200" b="0" i="0" u="none" baseline="0">
                <a:solidFill>
                  <a:srgbClr val="FF0000"/>
                </a:solidFill>
                <a:latin typeface="+mn-lt"/>
                <a:ea typeface="+mn-ea"/>
                <a:cs typeface="+mn-ea"/>
                <a:sym typeface="+mn-lt"/>
              </a:rPr>
              <a:t>所有反馈信息按照回复状态和问题紧急性划分</a:t>
            </a:r>
            <a:endParaRPr lang="zh-CN"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lang="zh-CN" sz="1200"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sz="1200" b="1" i="0" u="none" strike="noStrike" cap="none" baseline="0">
                <a:solidFill>
                  <a:srgbClr val="FF0000"/>
                </a:solidFill>
                <a:latin typeface="+mn-lt"/>
                <a:ea typeface="+mn-ea"/>
                <a:cs typeface="+mn-ea"/>
                <a:sym typeface="+mn-lt"/>
              </a:rPr>
              <a:t>及时回复：</a:t>
            </a:r>
            <a:r>
              <a:rPr lang="zh-CN" sz="1200" b="0" i="0" u="none" strike="noStrike" cap="none" baseline="0">
                <a:solidFill>
                  <a:srgbClr val="FF0000"/>
                </a:solidFill>
                <a:latin typeface="+mn-lt"/>
                <a:ea typeface="+mn-ea"/>
                <a:cs typeface="+mn-ea"/>
                <a:sym typeface="+mn-lt"/>
              </a:rPr>
              <a:t>工厂已在</a:t>
            </a:r>
            <a:r>
              <a:rPr lang="zh-CN" sz="1200" b="0" i="0" u="sng" strike="noStrike" cap="none" baseline="0">
                <a:solidFill>
                  <a:srgbClr val="FF0000"/>
                </a:solidFill>
                <a:latin typeface="+mn-lt"/>
                <a:ea typeface="+mn-ea"/>
                <a:cs typeface="+mn-ea"/>
                <a:sym typeface="+mn-lt"/>
              </a:rPr>
              <a:t>回复时限内</a:t>
            </a:r>
            <a:r>
              <a:rPr lang="zh-CN" sz="1200" b="0" i="0" u="none" strike="noStrike" cap="none" baseline="0">
                <a:solidFill>
                  <a:srgbClr val="FF0000"/>
                </a:solidFill>
                <a:latin typeface="+mn-lt"/>
                <a:ea typeface="+mn-ea"/>
                <a:cs typeface="+mn-ea"/>
                <a:sym typeface="+mn-lt"/>
              </a:rPr>
              <a:t>回复了反馈意见</a:t>
            </a:r>
            <a:r>
              <a:rPr lang="zh-CN" sz="1200" b="0" i="0" u="sng" strike="noStrike" cap="none" baseline="0">
                <a:solidFill>
                  <a:srgbClr val="FF0000"/>
                </a:solidFill>
                <a:latin typeface="+mn-lt"/>
                <a:ea typeface="+mn-ea"/>
                <a:cs typeface="+mn-ea"/>
                <a:sym typeface="+mn-lt"/>
              </a:rPr>
              <a:t> </a:t>
            </a:r>
          </a:p>
          <a:p>
            <a:pPr marL="0" marR="0" lvl="0" indent="0" algn="l" rtl="0">
              <a:lnSpc>
                <a:spcPct val="100000"/>
              </a:lnSpc>
              <a:spcBef>
                <a:spcPts val="320"/>
              </a:spcBef>
              <a:spcAft>
                <a:spcPts val="0"/>
              </a:spcAft>
              <a:buClr>
                <a:srgbClr val="000000"/>
              </a:buClr>
              <a:buSzPts val="1200"/>
              <a:buFont typeface="Arial"/>
              <a:buNone/>
            </a:pPr>
            <a:endParaRPr lang="zh-CN"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sz="1200" b="1" i="0" u="none" strike="noStrike" cap="none" baseline="0">
                <a:solidFill>
                  <a:srgbClr val="FF0000"/>
                </a:solidFill>
                <a:latin typeface="+mn-lt"/>
                <a:ea typeface="+mn-ea"/>
                <a:cs typeface="+mn-ea"/>
                <a:sym typeface="+mn-lt"/>
              </a:rPr>
              <a:t>逾期未回复：</a:t>
            </a:r>
            <a:r>
              <a:rPr lang="zh-CN" sz="1200" b="0" i="0" u="none" strike="noStrike" cap="none" baseline="0">
                <a:solidFill>
                  <a:srgbClr val="FF0000"/>
                </a:solidFill>
                <a:latin typeface="+mn-lt"/>
                <a:ea typeface="+mn-ea"/>
                <a:cs typeface="+mn-ea"/>
                <a:sym typeface="+mn-lt"/>
              </a:rPr>
              <a:t>工厂已在</a:t>
            </a:r>
            <a:r>
              <a:rPr lang="zh-CN" sz="1200" b="0" i="0" u="sng" strike="noStrike" cap="none" baseline="0">
                <a:solidFill>
                  <a:srgbClr val="FF0000"/>
                </a:solidFill>
                <a:latin typeface="+mn-lt"/>
                <a:ea typeface="+mn-ea"/>
                <a:cs typeface="+mn-ea"/>
                <a:sym typeface="+mn-lt"/>
              </a:rPr>
              <a:t>回复时限外</a:t>
            </a:r>
            <a:r>
              <a:rPr lang="zh-CN" sz="1200" b="0" i="0" u="none" strike="noStrike" cap="none" baseline="0">
                <a:solidFill>
                  <a:srgbClr val="FF0000"/>
                </a:solidFill>
                <a:latin typeface="+mn-lt"/>
                <a:ea typeface="+mn-ea"/>
                <a:cs typeface="+mn-ea"/>
                <a:sym typeface="+mn-lt"/>
              </a:rPr>
              <a:t>回复了反馈意见</a:t>
            </a:r>
          </a:p>
          <a:p>
            <a:pPr marL="0" marR="0" lvl="0" indent="0" algn="l" rtl="0">
              <a:lnSpc>
                <a:spcPct val="100000"/>
              </a:lnSpc>
              <a:spcBef>
                <a:spcPts val="320"/>
              </a:spcBef>
              <a:spcAft>
                <a:spcPts val="0"/>
              </a:spcAft>
              <a:buClr>
                <a:srgbClr val="000000"/>
              </a:buClr>
              <a:buSzPts val="1200"/>
              <a:buFont typeface="Arial"/>
              <a:buNone/>
            </a:pPr>
            <a:endParaRPr lang="zh-CN"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sz="1200" b="1" i="0" u="none" baseline="0">
                <a:solidFill>
                  <a:srgbClr val="FF0000"/>
                </a:solidFill>
                <a:latin typeface="+mn-lt"/>
                <a:ea typeface="+mn-ea"/>
                <a:cs typeface="+mn-ea"/>
                <a:sym typeface="+mn-lt"/>
              </a:rPr>
              <a:t>未回复：</a:t>
            </a:r>
            <a:r>
              <a:rPr lang="zh-CN" sz="1200" b="0" i="0" u="none" baseline="0">
                <a:solidFill>
                  <a:srgbClr val="FF0000"/>
                </a:solidFill>
                <a:latin typeface="+mn-lt"/>
                <a:ea typeface="+mn-ea"/>
                <a:cs typeface="+mn-ea"/>
                <a:sym typeface="+mn-lt"/>
              </a:rPr>
              <a:t>工厂</a:t>
            </a:r>
            <a:r>
              <a:rPr lang="zh-CN" sz="1200" b="0" i="0" u="sng" baseline="0">
                <a:solidFill>
                  <a:srgbClr val="FF0000"/>
                </a:solidFill>
                <a:latin typeface="+mn-lt"/>
                <a:ea typeface="+mn-ea"/>
                <a:cs typeface="+mn-ea"/>
                <a:sym typeface="+mn-lt"/>
              </a:rPr>
              <a:t>没有</a:t>
            </a:r>
            <a:r>
              <a:rPr lang="zh-CN" sz="1200" b="0" i="0" u="none" baseline="0">
                <a:solidFill>
                  <a:srgbClr val="FF0000"/>
                </a:solidFill>
                <a:latin typeface="+mn-lt"/>
                <a:ea typeface="+mn-ea"/>
                <a:cs typeface="+mn-ea"/>
                <a:sym typeface="+mn-lt"/>
              </a:rPr>
              <a:t>对反馈意见进行回复</a:t>
            </a:r>
            <a:endParaRPr lang="zh-CN" dirty="0">
              <a:latin typeface="+mn-lt"/>
              <a:ea typeface="+mn-ea"/>
              <a:cs typeface="+mn-ea"/>
              <a:sym typeface="+mn-lt"/>
            </a:endParaRPr>
          </a:p>
        </p:txBody>
      </p:sp>
      <p:pic>
        <p:nvPicPr>
          <p:cNvPr id="405" name="Google Shape;405;g148e711784a_0_71"/>
          <p:cNvPicPr preferRelativeResize="0"/>
          <p:nvPr/>
        </p:nvPicPr>
        <p:blipFill rotWithShape="1">
          <a:blip r:embed="rId3">
            <a:alphaModFix/>
          </a:blip>
          <a:srcRect/>
          <a:stretch/>
        </p:blipFill>
        <p:spPr>
          <a:xfrm>
            <a:off x="128640" y="370200"/>
            <a:ext cx="3496163" cy="4745234"/>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48e711784a_0_8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mn-lt"/>
              <a:ea typeface="+mn-ea"/>
              <a:cs typeface="+mn-ea"/>
              <a:sym typeface="+mn-lt"/>
            </a:endParaRPr>
          </a:p>
        </p:txBody>
      </p:sp>
      <p:sp>
        <p:nvSpPr>
          <p:cNvPr id="411" name="Google Shape;411;g148e711784a_0_8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mn-lt"/>
              <a:ea typeface="+mn-ea"/>
              <a:cs typeface="+mn-ea"/>
              <a:sym typeface="+mn-lt"/>
            </a:endParaRPr>
          </a:p>
        </p:txBody>
      </p:sp>
      <p:sp>
        <p:nvSpPr>
          <p:cNvPr id="412" name="Google Shape;412;g148e711784a_0_8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413" name="Google Shape;413;g148e711784a_0_8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1" i="0" u="none" strike="noStrike" cap="none" baseline="0">
                <a:solidFill>
                  <a:srgbClr val="FFFF00"/>
                </a:solidFill>
                <a:latin typeface="+mn-lt"/>
                <a:ea typeface="+mn-ea"/>
                <a:cs typeface="+mn-ea"/>
                <a:sym typeface="+mn-lt"/>
              </a:rPr>
              <a:t>条款 1.3说明</a:t>
            </a:r>
            <a:endParaRPr dirty="0">
              <a:solidFill>
                <a:srgbClr val="FFFF00"/>
              </a:solidFill>
              <a:latin typeface="+mn-lt"/>
              <a:ea typeface="+mn-ea"/>
              <a:cs typeface="+mn-ea"/>
              <a:sym typeface="+mn-lt"/>
            </a:endParaRPr>
          </a:p>
        </p:txBody>
      </p:sp>
      <p:sp>
        <p:nvSpPr>
          <p:cNvPr id="414" name="Google Shape;414;g148e711784a_0_81"/>
          <p:cNvSpPr/>
          <p:nvPr/>
        </p:nvSpPr>
        <p:spPr>
          <a:xfrm>
            <a:off x="4572000" y="1435646"/>
            <a:ext cx="4066748" cy="2735317"/>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b="0" i="0" u="none" baseline="0">
                <a:solidFill>
                  <a:srgbClr val="FF0000"/>
                </a:solidFill>
                <a:latin typeface="+mn-lt"/>
                <a:ea typeface="+mn-ea"/>
                <a:cs typeface="+mn-ea"/>
                <a:sym typeface="+mn-lt"/>
              </a:rPr>
              <a:t>升级总数：升级的反馈意见总数，需要更高级别的管理层关注</a:t>
            </a:r>
            <a:endParaRPr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None/>
            </a:pPr>
            <a:r>
              <a:rPr lang="zh-CN" b="1" i="0" u="none" baseline="0" dirty="0">
                <a:solidFill>
                  <a:srgbClr val="FF0000"/>
                </a:solidFill>
                <a:latin typeface="+mn-lt"/>
                <a:ea typeface="+mn-ea"/>
                <a:cs typeface="+mn-ea"/>
                <a:sym typeface="+mn-lt"/>
              </a:rPr>
              <a:t>按紧急程度的升级记录：</a:t>
            </a:r>
            <a:r>
              <a:rPr lang="zh-CN" b="0" i="0" u="none" baseline="0" dirty="0">
                <a:solidFill>
                  <a:srgbClr val="FF0000"/>
                </a:solidFill>
                <a:latin typeface="+mn-lt"/>
                <a:ea typeface="+mn-ea"/>
                <a:cs typeface="+mn-ea"/>
                <a:sym typeface="+mn-lt"/>
              </a:rPr>
              <a:t>根据问题紧急程度划分的升级问题总数</a:t>
            </a:r>
            <a:endParaRPr dirty="0">
              <a:latin typeface="+mn-lt"/>
              <a:ea typeface="+mn-ea"/>
              <a:cs typeface="+mn-ea"/>
              <a:sym typeface="+mn-lt"/>
            </a:endParaRPr>
          </a:p>
          <a:p>
            <a:pPr marL="0" marR="0" lvl="8" indent="0" algn="l" rtl="0">
              <a:lnSpc>
                <a:spcPct val="100000"/>
              </a:lnSpc>
              <a:spcBef>
                <a:spcPts val="320"/>
              </a:spcBef>
              <a:spcAft>
                <a:spcPts val="0"/>
              </a:spcAft>
              <a:buNone/>
            </a:pPr>
            <a:endParaRPr b="1" i="0" u="none" strike="noStrike" cap="none" dirty="0">
              <a:solidFill>
                <a:srgbClr val="FF0000"/>
              </a:solidFill>
              <a:latin typeface="+mn-lt"/>
              <a:ea typeface="+mn-ea"/>
              <a:cs typeface="+mn-ea"/>
              <a:sym typeface="+mn-lt"/>
            </a:endParaRPr>
          </a:p>
          <a:p>
            <a:pPr marL="0" marR="0" lvl="8" indent="0" algn="l" rtl="0">
              <a:lnSpc>
                <a:spcPct val="100000"/>
              </a:lnSpc>
              <a:spcBef>
                <a:spcPts val="320"/>
              </a:spcBef>
              <a:spcAft>
                <a:spcPts val="0"/>
              </a:spcAft>
              <a:buNone/>
            </a:pPr>
            <a:r>
              <a:rPr lang="zh-CN" b="0" i="0" u="none" baseline="0" dirty="0">
                <a:solidFill>
                  <a:srgbClr val="FF0000"/>
                </a:solidFill>
                <a:latin typeface="+mn-lt"/>
                <a:ea typeface="+mn-ea"/>
                <a:cs typeface="+mn-ea"/>
                <a:sym typeface="+mn-lt"/>
              </a:rPr>
              <a:t>按紧急程度划分的未解决的升级问题。根据问题紧急程度，对仍未解决的升级问题进行细分。</a:t>
            </a:r>
            <a:endParaRPr b="1" i="0" u="none" strike="noStrike" cap="none" dirty="0">
              <a:solidFill>
                <a:srgbClr val="FF0000"/>
              </a:solidFill>
              <a:latin typeface="+mn-lt"/>
              <a:ea typeface="+mn-ea"/>
              <a:cs typeface="+mn-ea"/>
              <a:sym typeface="+mn-lt"/>
            </a:endParaRPr>
          </a:p>
        </p:txBody>
      </p:sp>
      <p:pic>
        <p:nvPicPr>
          <p:cNvPr id="416" name="Google Shape;416;g148e711784a_0_81"/>
          <p:cNvPicPr preferRelativeResize="0"/>
          <p:nvPr/>
        </p:nvPicPr>
        <p:blipFill rotWithShape="1">
          <a:blip r:embed="rId3">
            <a:alphaModFix/>
          </a:blip>
          <a:srcRect/>
          <a:stretch/>
        </p:blipFill>
        <p:spPr>
          <a:xfrm>
            <a:off x="613734" y="491761"/>
            <a:ext cx="3695938" cy="4623089"/>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080af767a_5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20"/>
              </a:spcBef>
              <a:spcAft>
                <a:spcPts val="0"/>
              </a:spcAft>
              <a:buClr>
                <a:schemeClr val="dk1"/>
              </a:buClr>
              <a:buSzPts val="1600"/>
              <a:buFont typeface="Helvetica Neue"/>
              <a:buNone/>
            </a:pPr>
            <a:r>
              <a:rPr lang="zh-CN" b="1" i="0" u="none" baseline="0">
                <a:latin typeface="+mn-lt"/>
                <a:ea typeface="+mn-ea"/>
                <a:cs typeface="+mn-ea"/>
                <a:sym typeface="+mn-lt"/>
              </a:rPr>
              <a:t>产品选项1:完整的应用程序(强烈推荐)</a:t>
            </a:r>
            <a:endParaRPr sz="1200" dirty="0">
              <a:solidFill>
                <a:srgbClr val="FFFF00"/>
              </a:solidFill>
              <a:latin typeface="+mn-lt"/>
              <a:ea typeface="+mn-ea"/>
              <a:cs typeface="+mn-ea"/>
              <a:sym typeface="+mn-lt"/>
            </a:endParaRPr>
          </a:p>
        </p:txBody>
      </p:sp>
      <p:sp>
        <p:nvSpPr>
          <p:cNvPr id="112" name="Google Shape;112;g15080af767a_5_20"/>
          <p:cNvSpPr txBox="1">
            <a:spLocks noGrp="1"/>
          </p:cNvSpPr>
          <p:nvPr>
            <p:ph type="sldNum" idx="12"/>
          </p:nvPr>
        </p:nvSpPr>
        <p:spPr>
          <a:xfrm>
            <a:off x="6899974" y="47644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4</a:t>
            </a:fld>
            <a:endParaRPr dirty="0">
              <a:latin typeface="+mn-lt"/>
              <a:ea typeface="+mn-ea"/>
              <a:cs typeface="+mn-ea"/>
              <a:sym typeface="+mn-lt"/>
            </a:endParaRPr>
          </a:p>
        </p:txBody>
      </p:sp>
      <p:sp>
        <p:nvSpPr>
          <p:cNvPr id="113" name="Google Shape;113;g15080af767a_5_20"/>
          <p:cNvSpPr txBox="1"/>
          <p:nvPr/>
        </p:nvSpPr>
        <p:spPr>
          <a:xfrm>
            <a:off x="4398500" y="12498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mn-lt"/>
              <a:ea typeface="+mn-ea"/>
              <a:cs typeface="+mn-ea"/>
              <a:sym typeface="+mn-lt"/>
            </a:endParaRPr>
          </a:p>
        </p:txBody>
      </p:sp>
      <p:sp>
        <p:nvSpPr>
          <p:cNvPr id="114" name="Google Shape;114;g15080af767a_5_20"/>
          <p:cNvSpPr txBox="1"/>
          <p:nvPr/>
        </p:nvSpPr>
        <p:spPr>
          <a:xfrm>
            <a:off x="21497" y="1193940"/>
            <a:ext cx="909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b="1" i="0" u="none" baseline="0">
                <a:latin typeface="+mn-lt"/>
                <a:ea typeface="+mn-ea"/>
                <a:cs typeface="+mn-ea"/>
                <a:sym typeface="+mn-lt"/>
              </a:rPr>
              <a:t>扫描二维码后，工人将结合提示安装RBA应用程序</a:t>
            </a:r>
            <a:endParaRPr sz="1400" i="0" u="none" strike="noStrike" cap="none" dirty="0">
              <a:solidFill>
                <a:srgbClr val="FF0000"/>
              </a:solidFill>
              <a:latin typeface="+mn-lt"/>
              <a:ea typeface="+mn-ea"/>
              <a:cs typeface="+mn-ea"/>
              <a:sym typeface="+mn-lt"/>
            </a:endParaRPr>
          </a:p>
        </p:txBody>
      </p:sp>
      <p:grpSp>
        <p:nvGrpSpPr>
          <p:cNvPr id="115" name="Google Shape;115;g15080af767a_5_20"/>
          <p:cNvGrpSpPr/>
          <p:nvPr/>
        </p:nvGrpSpPr>
        <p:grpSpPr>
          <a:xfrm>
            <a:off x="-135365" y="1103960"/>
            <a:ext cx="2374984" cy="3986532"/>
            <a:chOff x="3312454" y="0"/>
            <a:chExt cx="4274889" cy="6966856"/>
          </a:xfrm>
        </p:grpSpPr>
        <p:pic>
          <p:nvPicPr>
            <p:cNvPr id="116" name="Google Shape;116;g15080af767a_5_20"/>
            <p:cNvPicPr preferRelativeResize="0"/>
            <p:nvPr/>
          </p:nvPicPr>
          <p:blipFill rotWithShape="1">
            <a:blip r:embed="rId3">
              <a:alphaModFix/>
            </a:blip>
            <a:srcRect l="4470" t="-3640" r="-4470" b="3639"/>
            <a:stretch/>
          </p:blipFill>
          <p:spPr>
            <a:xfrm>
              <a:off x="3312454" y="0"/>
              <a:ext cx="4274889" cy="6966856"/>
            </a:xfrm>
            <a:prstGeom prst="rect">
              <a:avLst/>
            </a:prstGeom>
            <a:noFill/>
            <a:ln>
              <a:noFill/>
            </a:ln>
          </p:spPr>
        </p:pic>
        <p:sp>
          <p:nvSpPr>
            <p:cNvPr id="117" name="Google Shape;117;g15080af767a_5_20"/>
            <p:cNvSpPr/>
            <p:nvPr/>
          </p:nvSpPr>
          <p:spPr>
            <a:xfrm>
              <a:off x="4054504" y="3305437"/>
              <a:ext cx="2459400" cy="1190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pic>
          <p:nvPicPr>
            <p:cNvPr id="118" name="Google Shape;118;g15080af767a_5_20"/>
            <p:cNvPicPr preferRelativeResize="0"/>
            <p:nvPr/>
          </p:nvPicPr>
          <p:blipFill rotWithShape="1">
            <a:blip r:embed="rId4">
              <a:alphaModFix/>
            </a:blip>
            <a:srcRect/>
            <a:stretch/>
          </p:blipFill>
          <p:spPr>
            <a:xfrm>
              <a:off x="4108712" y="3523570"/>
              <a:ext cx="2350645" cy="754096"/>
            </a:xfrm>
            <a:prstGeom prst="rect">
              <a:avLst/>
            </a:prstGeom>
            <a:noFill/>
            <a:ln>
              <a:noFill/>
            </a:ln>
          </p:spPr>
        </p:pic>
      </p:grpSp>
      <p:sp>
        <p:nvSpPr>
          <p:cNvPr id="119" name="Google Shape;119;g15080af767a_5_20"/>
          <p:cNvSpPr/>
          <p:nvPr/>
        </p:nvSpPr>
        <p:spPr>
          <a:xfrm>
            <a:off x="6374352" y="1807886"/>
            <a:ext cx="2636100" cy="938719"/>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latin typeface="+mn-lt"/>
              <a:ea typeface="+mn-ea"/>
              <a:cs typeface="+mn-ea"/>
              <a:sym typeface="+mn-lt"/>
            </a:endParaRPr>
          </a:p>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latin typeface="+mn-lt"/>
              <a:ea typeface="+mn-ea"/>
              <a:cs typeface="+mn-ea"/>
              <a:sym typeface="+mn-lt"/>
            </a:endParaRPr>
          </a:p>
        </p:txBody>
      </p:sp>
      <p:pic>
        <p:nvPicPr>
          <p:cNvPr id="123" name="Google Shape;123;g15080af767a_5_20"/>
          <p:cNvPicPr preferRelativeResize="0"/>
          <p:nvPr/>
        </p:nvPicPr>
        <p:blipFill rotWithShape="1">
          <a:blip r:embed="rId5">
            <a:alphaModFix/>
          </a:blip>
          <a:srcRect/>
          <a:stretch/>
        </p:blipFill>
        <p:spPr>
          <a:xfrm>
            <a:off x="4111550" y="1646106"/>
            <a:ext cx="2127439" cy="3295745"/>
          </a:xfrm>
          <a:prstGeom prst="rect">
            <a:avLst/>
          </a:prstGeom>
          <a:noFill/>
          <a:ln>
            <a:noFill/>
          </a:ln>
          <a:effectLst>
            <a:outerShdw blurRad="292100" dist="139700" dir="2700000" algn="tl" rotWithShape="0">
              <a:srgbClr val="333333">
                <a:alpha val="64709"/>
              </a:srgbClr>
            </a:outerShdw>
          </a:effectLst>
        </p:spPr>
      </p:pic>
      <p:pic>
        <p:nvPicPr>
          <p:cNvPr id="125" name="Google Shape;125;g15080af767a_5_20"/>
          <p:cNvPicPr preferRelativeResize="0"/>
          <p:nvPr/>
        </p:nvPicPr>
        <p:blipFill rotWithShape="1">
          <a:blip r:embed="rId6">
            <a:alphaModFix/>
          </a:blip>
          <a:srcRect t="4000" b="11782"/>
          <a:stretch/>
        </p:blipFill>
        <p:spPr>
          <a:xfrm>
            <a:off x="1998461" y="1638087"/>
            <a:ext cx="1873074" cy="3295743"/>
          </a:xfrm>
          <a:prstGeom prst="rect">
            <a:avLst/>
          </a:prstGeom>
          <a:noFill/>
          <a:ln>
            <a:noFill/>
          </a:ln>
          <a:effectLst>
            <a:outerShdw blurRad="292100" dist="139700" dir="2700000" algn="tl" rotWithShape="0">
              <a:srgbClr val="333333">
                <a:alpha val="64709"/>
              </a:srgbClr>
            </a:outerShdw>
          </a:effectLst>
        </p:spPr>
      </p:pic>
      <p:sp>
        <p:nvSpPr>
          <p:cNvPr id="126" name="Google Shape;126;g15080af767a_5_20"/>
          <p:cNvSpPr/>
          <p:nvPr/>
        </p:nvSpPr>
        <p:spPr>
          <a:xfrm rot="10800000">
            <a:off x="1804355" y="3075998"/>
            <a:ext cx="400833"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2" name="Google Shape;119;g15080af767a_5_20">
            <a:extLst>
              <a:ext uri="{FF2B5EF4-FFF2-40B4-BE49-F238E27FC236}">
                <a16:creationId xmlns:a16="http://schemas.microsoft.com/office/drawing/2014/main" id="{3A55505E-A418-1AE7-B4D5-6CCC9D3C6C92}"/>
              </a:ext>
            </a:extLst>
          </p:cNvPr>
          <p:cNvSpPr/>
          <p:nvPr/>
        </p:nvSpPr>
        <p:spPr>
          <a:xfrm>
            <a:off x="6374352" y="2835427"/>
            <a:ext cx="2636100" cy="1414802"/>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None/>
            </a:pPr>
            <a:endParaRPr lang="zh-CN" sz="1100"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None/>
            </a:pPr>
            <a:endParaRPr lang="zh-CN" sz="1100" b="1" dirty="0">
              <a:solidFill>
                <a:srgbClr val="FF0000"/>
              </a:solidFill>
              <a:latin typeface="+mn-lt"/>
              <a:ea typeface="+mn-ea"/>
              <a:cs typeface="+mn-ea"/>
              <a:sym typeface="+mn-lt"/>
            </a:endParaRPr>
          </a:p>
          <a:p>
            <a:pPr marL="0" marR="0" lvl="0" indent="0" algn="l" rtl="0">
              <a:lnSpc>
                <a:spcPct val="100000"/>
              </a:lnSpc>
              <a:spcBef>
                <a:spcPts val="320"/>
              </a:spcBef>
              <a:spcAft>
                <a:spcPts val="0"/>
              </a:spcAft>
              <a:buNone/>
            </a:pPr>
            <a:endParaRPr lang="zh-CN" sz="1100" b="1" i="0" u="none" strike="noStrike" cap="none" dirty="0">
              <a:solidFill>
                <a:srgbClr val="FF0000"/>
              </a:solidFill>
              <a:latin typeface="+mn-lt"/>
              <a:ea typeface="+mn-ea"/>
              <a:cs typeface="+mn-ea"/>
              <a:sym typeface="+mn-lt"/>
            </a:endParaRPr>
          </a:p>
          <a:p>
            <a:pPr marL="0" marR="0" lvl="0" indent="0" algn="l" rtl="0">
              <a:lnSpc>
                <a:spcPct val="100000"/>
              </a:lnSpc>
              <a:spcBef>
                <a:spcPts val="320"/>
              </a:spcBef>
              <a:spcAft>
                <a:spcPts val="0"/>
              </a:spcAft>
              <a:buNone/>
            </a:pPr>
            <a:endParaRPr lang="zh-CN" sz="1100" b="1" dirty="0">
              <a:solidFill>
                <a:srgbClr val="FF0000"/>
              </a:solidFill>
              <a:latin typeface="+mn-lt"/>
              <a:ea typeface="+mn-ea"/>
              <a:cs typeface="+mn-ea"/>
              <a:sym typeface="+mn-lt"/>
            </a:endParaRPr>
          </a:p>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latin typeface="+mn-lt"/>
              <a:ea typeface="+mn-ea"/>
              <a:cs typeface="+mn-ea"/>
              <a:sym typeface="+mn-lt"/>
            </a:endParaRPr>
          </a:p>
        </p:txBody>
      </p:sp>
      <p:sp>
        <p:nvSpPr>
          <p:cNvPr id="3" name="TextBox 2">
            <a:extLst>
              <a:ext uri="{FF2B5EF4-FFF2-40B4-BE49-F238E27FC236}">
                <a16:creationId xmlns:a16="http://schemas.microsoft.com/office/drawing/2014/main" id="{FDBB6E54-7FE9-6DC4-4121-3F26E84EBEF0}"/>
              </a:ext>
            </a:extLst>
          </p:cNvPr>
          <p:cNvSpPr txBox="1"/>
          <p:nvPr/>
        </p:nvSpPr>
        <p:spPr>
          <a:xfrm>
            <a:off x="6370563" y="1896708"/>
            <a:ext cx="2713766" cy="769441"/>
          </a:xfrm>
          <a:prstGeom prst="rect">
            <a:avLst/>
          </a:prstGeom>
          <a:noFill/>
        </p:spPr>
        <p:txBody>
          <a:bodyPr wrap="square" rtlCol="0">
            <a:spAutoFit/>
          </a:bodyPr>
          <a:lstStyle/>
          <a:p>
            <a:pPr algn="l" rtl="0"/>
            <a:r>
              <a:rPr lang="zh-CN" sz="1100" b="0" i="0" u="none" strike="noStrike" cap="none" baseline="0" dirty="0">
                <a:solidFill>
                  <a:srgbClr val="FF0000"/>
                </a:solidFill>
                <a:latin typeface="+mn-lt"/>
                <a:ea typeface="+mn-ea"/>
                <a:cs typeface="+mn-ea"/>
                <a:sym typeface="+mn-lt"/>
              </a:rPr>
              <a:t>允许工人安装</a:t>
            </a:r>
            <a:r>
              <a:rPr lang="zh-CN" sz="1100" b="1" i="0" u="none" strike="noStrike" cap="none" baseline="0" dirty="0">
                <a:solidFill>
                  <a:srgbClr val="FF0000"/>
                </a:solidFill>
                <a:latin typeface="+mn-lt"/>
                <a:ea typeface="+mn-ea"/>
                <a:cs typeface="+mn-ea"/>
                <a:sym typeface="+mn-lt"/>
              </a:rPr>
              <a:t>RBA Voices应用程序</a:t>
            </a:r>
            <a:r>
              <a:rPr lang="zh-CN" sz="1100" b="0" i="0" u="none" strike="noStrike" cap="none" baseline="0" dirty="0">
                <a:solidFill>
                  <a:srgbClr val="FF0000"/>
                </a:solidFill>
                <a:latin typeface="+mn-lt"/>
                <a:ea typeface="+mn-ea"/>
                <a:cs typeface="+mn-ea"/>
                <a:sym typeface="+mn-lt"/>
              </a:rPr>
              <a:t>，享受完全集成的：</a:t>
            </a:r>
            <a:r>
              <a:rPr lang="zh-CN" altLang="en-US" sz="1100" b="1" dirty="0">
                <a:solidFill>
                  <a:srgbClr val="FF0000"/>
                </a:solidFill>
                <a:latin typeface="+mn-lt"/>
                <a:ea typeface="+mn-ea"/>
                <a:cs typeface="+mn-ea"/>
                <a:sym typeface="+mn-lt"/>
              </a:rPr>
              <a:t>有问必答</a:t>
            </a:r>
            <a:r>
              <a:rPr lang="zh-CN" sz="1100" b="1" i="0" u="none" strike="noStrike" cap="none" baseline="0" dirty="0">
                <a:solidFill>
                  <a:srgbClr val="FF0000"/>
                </a:solidFill>
                <a:latin typeface="+mn-lt"/>
                <a:ea typeface="+mn-ea"/>
                <a:cs typeface="+mn-ea"/>
                <a:sym typeface="+mn-lt"/>
              </a:rPr>
              <a:t>工具、调研工具和工人学习学院。</a:t>
            </a:r>
            <a:endParaRPr lang="zh-CN" sz="1100" dirty="0">
              <a:latin typeface="+mn-lt"/>
              <a:ea typeface="+mn-ea"/>
              <a:cs typeface="+mn-ea"/>
              <a:sym typeface="+mn-lt"/>
            </a:endParaRPr>
          </a:p>
          <a:p>
            <a:endParaRPr lang="zh-CN" sz="1100" dirty="0">
              <a:latin typeface="+mn-lt"/>
              <a:ea typeface="+mn-ea"/>
              <a:cs typeface="+mn-ea"/>
              <a:sym typeface="+mn-lt"/>
            </a:endParaRPr>
          </a:p>
        </p:txBody>
      </p:sp>
      <p:sp>
        <p:nvSpPr>
          <p:cNvPr id="4" name="TextBox 3">
            <a:extLst>
              <a:ext uri="{FF2B5EF4-FFF2-40B4-BE49-F238E27FC236}">
                <a16:creationId xmlns:a16="http://schemas.microsoft.com/office/drawing/2014/main" id="{BE5F06DD-F527-34FA-1FB9-F25C5AD3694E}"/>
              </a:ext>
            </a:extLst>
          </p:cNvPr>
          <p:cNvSpPr txBox="1"/>
          <p:nvPr/>
        </p:nvSpPr>
        <p:spPr>
          <a:xfrm>
            <a:off x="6409396" y="2857540"/>
            <a:ext cx="2636100" cy="1054135"/>
          </a:xfrm>
          <a:prstGeom prst="rect">
            <a:avLst/>
          </a:prstGeom>
          <a:noFill/>
        </p:spPr>
        <p:txBody>
          <a:bodyPr wrap="square" rtlCol="0">
            <a:spAutoFit/>
          </a:bodyPr>
          <a:lstStyle/>
          <a:p>
            <a:pPr marL="0" marR="0" lvl="0" indent="0" algn="ctr" rtl="0">
              <a:lnSpc>
                <a:spcPct val="100000"/>
              </a:lnSpc>
              <a:spcBef>
                <a:spcPts val="320"/>
              </a:spcBef>
              <a:spcAft>
                <a:spcPts val="0"/>
              </a:spcAft>
              <a:buNone/>
            </a:pPr>
            <a:r>
              <a:rPr lang="zh-CN" sz="1100" b="1" i="0" u="none" strike="noStrike" cap="none" baseline="0">
                <a:solidFill>
                  <a:srgbClr val="FF0000"/>
                </a:solidFill>
                <a:latin typeface="+mn-lt"/>
                <a:ea typeface="+mn-ea"/>
                <a:cs typeface="+mn-ea"/>
                <a:sym typeface="+mn-lt"/>
              </a:rPr>
              <a:t>关键功能：</a:t>
            </a:r>
            <a:endParaRPr lang="zh-CN" sz="11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strike="noStrike" cap="none" baseline="0">
                <a:solidFill>
                  <a:srgbClr val="FF0000"/>
                </a:solidFill>
                <a:latin typeface="+mn-lt"/>
                <a:ea typeface="+mn-ea"/>
                <a:cs typeface="+mn-ea"/>
                <a:sym typeface="+mn-lt"/>
              </a:rPr>
              <a:t>多种功能</a:t>
            </a:r>
            <a:endParaRPr lang="zh-CN" sz="11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strike="noStrike" cap="none" baseline="0">
                <a:solidFill>
                  <a:srgbClr val="FF0000"/>
                </a:solidFill>
                <a:latin typeface="+mn-lt"/>
                <a:ea typeface="+mn-ea"/>
                <a:cs typeface="+mn-ea"/>
                <a:sym typeface="+mn-lt"/>
              </a:rPr>
              <a:t>使用员工号或手机号轻松登录/注册</a:t>
            </a:r>
            <a:endParaRPr lang="zh-CN" sz="11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baseline="0">
                <a:solidFill>
                  <a:srgbClr val="FF0000"/>
                </a:solidFill>
                <a:latin typeface="+mn-lt"/>
                <a:ea typeface="+mn-ea"/>
                <a:cs typeface="+mn-ea"/>
                <a:sym typeface="+mn-lt"/>
              </a:rPr>
              <a:t>快速、方便地检查反馈状态和查看工厂回复</a:t>
            </a:r>
            <a:endParaRPr lang="zh-CN" sz="1100" dirty="0">
              <a:latin typeface="+mn-lt"/>
              <a:ea typeface="+mn-ea"/>
              <a:cs typeface="+mn-ea"/>
              <a:sym typeface="+mn-lt"/>
            </a:endParaRPr>
          </a:p>
        </p:txBody>
      </p:sp>
      <p:sp>
        <p:nvSpPr>
          <p:cNvPr id="6" name="Google Shape;126;g15080af767a_5_20">
            <a:extLst>
              <a:ext uri="{FF2B5EF4-FFF2-40B4-BE49-F238E27FC236}">
                <a16:creationId xmlns:a16="http://schemas.microsoft.com/office/drawing/2014/main" id="{25DE6D7A-4165-7206-F2E9-6B296D1FC1D9}"/>
              </a:ext>
            </a:extLst>
          </p:cNvPr>
          <p:cNvSpPr/>
          <p:nvPr/>
        </p:nvSpPr>
        <p:spPr>
          <a:xfrm rot="10800000">
            <a:off x="3736906" y="3075998"/>
            <a:ext cx="400833"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5080af767a_5_3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zh-CN" b="1" i="0" u="none" baseline="0" dirty="0">
                <a:latin typeface="+mn-lt"/>
                <a:ea typeface="+mn-ea"/>
                <a:cs typeface="+mn-ea"/>
                <a:sym typeface="+mn-lt"/>
              </a:rPr>
              <a:t>产品选项2:单一</a:t>
            </a:r>
            <a:r>
              <a:rPr lang="zh-CN" altLang="en-US" dirty="0">
                <a:latin typeface="+mn-lt"/>
                <a:ea typeface="+mn-ea"/>
                <a:cs typeface="+mn-ea"/>
                <a:sym typeface="+mn-lt"/>
              </a:rPr>
              <a:t>有问必答</a:t>
            </a:r>
            <a:r>
              <a:rPr lang="zh-CN" b="1" i="0" u="none" baseline="0" dirty="0">
                <a:latin typeface="+mn-lt"/>
                <a:ea typeface="+mn-ea"/>
                <a:cs typeface="+mn-ea"/>
                <a:sym typeface="+mn-lt"/>
              </a:rPr>
              <a:t>工具(可选)</a:t>
            </a:r>
            <a:endParaRPr sz="1400" dirty="0">
              <a:solidFill>
                <a:srgbClr val="FFFF00"/>
              </a:solidFill>
              <a:latin typeface="+mn-lt"/>
              <a:ea typeface="+mn-ea"/>
              <a:cs typeface="+mn-ea"/>
              <a:sym typeface="+mn-lt"/>
            </a:endParaRPr>
          </a:p>
        </p:txBody>
      </p:sp>
      <p:sp>
        <p:nvSpPr>
          <p:cNvPr id="132" name="Google Shape;132;g15080af767a_5_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5</a:t>
            </a:fld>
            <a:endParaRPr>
              <a:latin typeface="+mn-lt"/>
              <a:ea typeface="+mn-ea"/>
              <a:cs typeface="+mn-ea"/>
              <a:sym typeface="+mn-lt"/>
            </a:endParaRPr>
          </a:p>
        </p:txBody>
      </p:sp>
      <p:sp>
        <p:nvSpPr>
          <p:cNvPr id="135" name="Google Shape;135;g15080af767a_5_39"/>
          <p:cNvSpPr txBox="1"/>
          <p:nvPr/>
        </p:nvSpPr>
        <p:spPr>
          <a:xfrm>
            <a:off x="-3572" y="1206755"/>
            <a:ext cx="90966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zh-CN" b="1" i="0" u="none" baseline="0" dirty="0">
                <a:latin typeface="+mn-lt"/>
                <a:ea typeface="+mn-ea"/>
                <a:cs typeface="+mn-ea"/>
                <a:sym typeface="+mn-lt"/>
              </a:rPr>
              <a:t>扫描二维码后，工人将被引导到</a:t>
            </a:r>
            <a:r>
              <a:rPr lang="zh-CN" altLang="en-US" b="1" dirty="0">
                <a:latin typeface="+mn-lt"/>
                <a:ea typeface="+mn-ea"/>
                <a:cs typeface="+mn-ea"/>
                <a:sym typeface="+mn-lt"/>
              </a:rPr>
              <a:t>有问必答</a:t>
            </a:r>
            <a:r>
              <a:rPr lang="zh-CN" b="1" i="0" u="none" baseline="0" dirty="0">
                <a:latin typeface="+mn-lt"/>
                <a:ea typeface="+mn-ea"/>
                <a:cs typeface="+mn-ea"/>
                <a:sym typeface="+mn-lt"/>
              </a:rPr>
              <a:t>工具网页</a:t>
            </a:r>
          </a:p>
        </p:txBody>
      </p:sp>
      <p:sp>
        <p:nvSpPr>
          <p:cNvPr id="136" name="Google Shape;136;g15080af767a_5_39"/>
          <p:cNvSpPr/>
          <p:nvPr/>
        </p:nvSpPr>
        <p:spPr>
          <a:xfrm>
            <a:off x="5600183" y="1835694"/>
            <a:ext cx="2848078" cy="1523494"/>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latin typeface="+mn-lt"/>
              <a:ea typeface="+mn-ea"/>
              <a:cs typeface="+mn-ea"/>
              <a:sym typeface="+mn-lt"/>
            </a:endParaRPr>
          </a:p>
        </p:txBody>
      </p:sp>
      <p:pic>
        <p:nvPicPr>
          <p:cNvPr id="138" name="Google Shape;138;g15080af767a_5_39"/>
          <p:cNvPicPr preferRelativeResize="0"/>
          <p:nvPr/>
        </p:nvPicPr>
        <p:blipFill rotWithShape="1">
          <a:blip r:embed="rId3">
            <a:alphaModFix/>
          </a:blip>
          <a:srcRect/>
          <a:stretch/>
        </p:blipFill>
        <p:spPr>
          <a:xfrm>
            <a:off x="3509381" y="1604926"/>
            <a:ext cx="1853617" cy="3319165"/>
          </a:xfrm>
          <a:prstGeom prst="rect">
            <a:avLst/>
          </a:prstGeom>
          <a:noFill/>
          <a:ln>
            <a:noFill/>
          </a:ln>
          <a:effectLst>
            <a:outerShdw blurRad="292100" dist="139700" dir="2700000" algn="tl" rotWithShape="0">
              <a:srgbClr val="333333">
                <a:alpha val="64709"/>
              </a:srgbClr>
            </a:outerShdw>
          </a:effectLst>
        </p:spPr>
      </p:pic>
      <p:pic>
        <p:nvPicPr>
          <p:cNvPr id="139" name="Google Shape;139;g15080af767a_5_39"/>
          <p:cNvPicPr preferRelativeResize="0"/>
          <p:nvPr/>
        </p:nvPicPr>
        <p:blipFill rotWithShape="1">
          <a:blip r:embed="rId4">
            <a:alphaModFix/>
          </a:blip>
          <a:srcRect/>
          <a:stretch/>
        </p:blipFill>
        <p:spPr>
          <a:xfrm>
            <a:off x="859841" y="1608468"/>
            <a:ext cx="2127439" cy="3295745"/>
          </a:xfrm>
          <a:prstGeom prst="rect">
            <a:avLst/>
          </a:prstGeom>
          <a:noFill/>
          <a:ln>
            <a:noFill/>
          </a:ln>
          <a:effectLst>
            <a:outerShdw blurRad="292100" dist="139700" dir="2700000" algn="tl" rotWithShape="0">
              <a:srgbClr val="333333">
                <a:alpha val="64709"/>
              </a:srgbClr>
            </a:outerShdw>
          </a:effectLst>
        </p:spPr>
      </p:pic>
      <p:sp>
        <p:nvSpPr>
          <p:cNvPr id="140" name="Google Shape;140;g15080af767a_5_39"/>
          <p:cNvSpPr/>
          <p:nvPr/>
        </p:nvSpPr>
        <p:spPr>
          <a:xfrm rot="10800000">
            <a:off x="3056631" y="3004559"/>
            <a:ext cx="383400"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2" name="Google Shape;136;g15080af767a_5_39">
            <a:extLst>
              <a:ext uri="{FF2B5EF4-FFF2-40B4-BE49-F238E27FC236}">
                <a16:creationId xmlns:a16="http://schemas.microsoft.com/office/drawing/2014/main" id="{C43FEAE9-2642-0C6B-2635-C38A523ED744}"/>
              </a:ext>
            </a:extLst>
          </p:cNvPr>
          <p:cNvSpPr/>
          <p:nvPr/>
        </p:nvSpPr>
        <p:spPr>
          <a:xfrm>
            <a:off x="5600182" y="3440613"/>
            <a:ext cx="2848077" cy="722264"/>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latin typeface="+mn-lt"/>
              <a:ea typeface="+mn-ea"/>
              <a:cs typeface="+mn-ea"/>
              <a:sym typeface="+mn-lt"/>
            </a:endParaRPr>
          </a:p>
          <a:p>
            <a:pPr marL="0" marR="0" lvl="0" indent="0" algn="ctr" rtl="0">
              <a:lnSpc>
                <a:spcPct val="100000"/>
              </a:lnSpc>
              <a:spcBef>
                <a:spcPts val="320"/>
              </a:spcBef>
              <a:spcAft>
                <a:spcPts val="0"/>
              </a:spcAft>
              <a:buNone/>
            </a:pPr>
            <a:r>
              <a:rPr lang="zh-CN" sz="1100" b="1" i="0" u="none" strike="noStrike" cap="none" baseline="0">
                <a:solidFill>
                  <a:srgbClr val="FF0000"/>
                </a:solidFill>
                <a:latin typeface="+mn-lt"/>
                <a:ea typeface="+mn-ea"/>
                <a:cs typeface="+mn-ea"/>
                <a:sym typeface="+mn-lt"/>
              </a:rPr>
              <a:t>关键功能：</a:t>
            </a:r>
            <a:endParaRPr sz="17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strike="noStrike" cap="none" baseline="0">
                <a:solidFill>
                  <a:srgbClr val="FF0000"/>
                </a:solidFill>
                <a:latin typeface="+mn-lt"/>
                <a:ea typeface="+mn-ea"/>
                <a:cs typeface="+mn-ea"/>
                <a:sym typeface="+mn-lt"/>
              </a:rPr>
              <a:t>无需安装应用程序</a:t>
            </a:r>
            <a:endParaRPr sz="17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strike="noStrike" cap="none" baseline="0">
                <a:solidFill>
                  <a:srgbClr val="FF0000"/>
                </a:solidFill>
                <a:latin typeface="+mn-lt"/>
                <a:ea typeface="+mn-ea"/>
                <a:cs typeface="+mn-ea"/>
                <a:sym typeface="+mn-lt"/>
              </a:rPr>
              <a:t>快速、简单提交反馈内容</a:t>
            </a:r>
            <a:endParaRPr sz="1700" dirty="0">
              <a:latin typeface="+mn-lt"/>
              <a:ea typeface="+mn-ea"/>
              <a:cs typeface="+mn-ea"/>
              <a:sym typeface="+mn-lt"/>
            </a:endParaRPr>
          </a:p>
        </p:txBody>
      </p:sp>
      <p:sp>
        <p:nvSpPr>
          <p:cNvPr id="3" name="TextBox 2">
            <a:extLst>
              <a:ext uri="{FF2B5EF4-FFF2-40B4-BE49-F238E27FC236}">
                <a16:creationId xmlns:a16="http://schemas.microsoft.com/office/drawing/2014/main" id="{8CB9DD97-614E-055A-A34D-9129EF92B490}"/>
              </a:ext>
            </a:extLst>
          </p:cNvPr>
          <p:cNvSpPr txBox="1"/>
          <p:nvPr/>
        </p:nvSpPr>
        <p:spPr>
          <a:xfrm>
            <a:off x="5600182" y="1917119"/>
            <a:ext cx="2848077" cy="1184940"/>
          </a:xfrm>
          <a:prstGeom prst="rect">
            <a:avLst/>
          </a:prstGeom>
          <a:noFill/>
        </p:spPr>
        <p:txBody>
          <a:bodyPr wrap="square" rtlCol="0">
            <a:spAutoFit/>
          </a:bodyPr>
          <a:lstStyle/>
          <a:p>
            <a:pPr marL="0" marR="0" lvl="0" indent="0" algn="l" rtl="0">
              <a:lnSpc>
                <a:spcPct val="100000"/>
              </a:lnSpc>
              <a:spcBef>
                <a:spcPts val="320"/>
              </a:spcBef>
              <a:spcAft>
                <a:spcPts val="0"/>
              </a:spcAft>
              <a:buClr>
                <a:srgbClr val="000000"/>
              </a:buClr>
              <a:buSzPts val="800"/>
              <a:buFont typeface="Arial"/>
              <a:buNone/>
            </a:pPr>
            <a:r>
              <a:rPr lang="zh-CN" sz="1100" b="0" i="0" u="none" strike="noStrike" cap="none" baseline="0" dirty="0">
                <a:solidFill>
                  <a:srgbClr val="FF0000"/>
                </a:solidFill>
                <a:latin typeface="+mn-lt"/>
                <a:ea typeface="+mn-ea"/>
                <a:cs typeface="+mn-ea"/>
                <a:sym typeface="+mn-lt"/>
              </a:rPr>
              <a:t>允许工人快速访问</a:t>
            </a:r>
            <a:r>
              <a:rPr lang="zh-CN" altLang="en-US" sz="1100" b="1" dirty="0">
                <a:solidFill>
                  <a:srgbClr val="FF0000"/>
                </a:solidFill>
                <a:latin typeface="+mn-lt"/>
                <a:ea typeface="+mn-ea"/>
                <a:cs typeface="+mn-ea"/>
                <a:sym typeface="+mn-lt"/>
              </a:rPr>
              <a:t>有问必答</a:t>
            </a:r>
            <a:r>
              <a:rPr lang="zh-CN" sz="1100" b="1" i="0" u="none" strike="noStrike" cap="none" baseline="0" dirty="0">
                <a:solidFill>
                  <a:srgbClr val="FF0000"/>
                </a:solidFill>
                <a:latin typeface="+mn-lt"/>
                <a:ea typeface="+mn-ea"/>
                <a:cs typeface="+mn-ea"/>
                <a:sym typeface="+mn-lt"/>
              </a:rPr>
              <a:t>工具</a:t>
            </a:r>
            <a:endParaRPr lang="zh-CN" sz="11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strike="noStrike" cap="none" baseline="0" dirty="0">
                <a:solidFill>
                  <a:srgbClr val="FF0000"/>
                </a:solidFill>
                <a:latin typeface="+mn-lt"/>
                <a:ea typeface="+mn-ea"/>
                <a:cs typeface="+mn-ea"/>
                <a:sym typeface="+mn-lt"/>
              </a:rPr>
              <a:t>要求工人提供电话号码，以便在工厂作出答复时收到短信通知</a:t>
            </a:r>
            <a:endParaRPr lang="zh-CN" sz="1100" dirty="0">
              <a:latin typeface="+mn-lt"/>
              <a:ea typeface="+mn-ea"/>
              <a:cs typeface="+mn-ea"/>
              <a:sym typeface="+mn-lt"/>
            </a:endParaRPr>
          </a:p>
          <a:p>
            <a:pPr marL="171450" marR="0" lvl="0" indent="-190500" algn="l" rtl="0">
              <a:lnSpc>
                <a:spcPct val="100000"/>
              </a:lnSpc>
              <a:spcBef>
                <a:spcPts val="320"/>
              </a:spcBef>
              <a:spcAft>
                <a:spcPts val="0"/>
              </a:spcAft>
              <a:buClr>
                <a:srgbClr val="000000"/>
              </a:buClr>
              <a:buSzPts val="1100"/>
              <a:buChar char="•"/>
            </a:pPr>
            <a:r>
              <a:rPr lang="zh-CN" sz="1100" b="0" i="0" u="none" strike="noStrike" cap="none" baseline="0" dirty="0">
                <a:solidFill>
                  <a:srgbClr val="FF0000"/>
                </a:solidFill>
                <a:latin typeface="+mn-lt"/>
                <a:ea typeface="+mn-ea"/>
                <a:cs typeface="+mn-ea"/>
                <a:sym typeface="+mn-lt"/>
              </a:rPr>
              <a:t>要求工人扫描一个新的二维码，检查/查看工厂答复内容</a:t>
            </a:r>
            <a:endParaRPr lang="zh-CN" sz="1100" dirty="0">
              <a:latin typeface="+mn-lt"/>
              <a:ea typeface="+mn-ea"/>
              <a:cs typeface="+mn-ea"/>
              <a:sym typeface="+mn-lt"/>
            </a:endParaRPr>
          </a:p>
          <a:p>
            <a:endParaRPr lang="zh-CN" sz="1100" dirty="0">
              <a:latin typeface="+mn-lt"/>
              <a:ea typeface="+mn-ea"/>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5080af767a_5_52"/>
          <p:cNvSpPr txBox="1">
            <a:spLocks noGrp="1"/>
          </p:cNvSpPr>
          <p:nvPr>
            <p:ph type="ctrTitle"/>
          </p:nvPr>
        </p:nvSpPr>
        <p:spPr>
          <a:xfrm>
            <a:off x="0" y="2354317"/>
            <a:ext cx="9049800" cy="11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zh-CN" b="1" i="0" u="none" baseline="0">
                <a:solidFill>
                  <a:srgbClr val="FFFFFF"/>
                </a:solidFill>
                <a:latin typeface="+mn-lt"/>
                <a:ea typeface="+mn-ea"/>
                <a:cs typeface="+mn-ea"/>
                <a:sym typeface="+mn-lt"/>
              </a:rPr>
              <a:t>后台导航</a:t>
            </a:r>
            <a:endParaRPr>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14574e6bfac_0_14"/>
          <p:cNvPicPr preferRelativeResize="0"/>
          <p:nvPr/>
        </p:nvPicPr>
        <p:blipFill rotWithShape="1">
          <a:blip r:embed="rId3">
            <a:alphaModFix/>
          </a:blip>
          <a:srcRect b="22815"/>
          <a:stretch/>
        </p:blipFill>
        <p:spPr>
          <a:xfrm>
            <a:off x="6903824" y="1173626"/>
            <a:ext cx="2122201" cy="3867537"/>
          </a:xfrm>
          <a:prstGeom prst="rect">
            <a:avLst/>
          </a:prstGeom>
          <a:noFill/>
          <a:ln>
            <a:noFill/>
          </a:ln>
          <a:effectLst>
            <a:outerShdw blurRad="57150" dist="19050" dir="5400000" algn="bl" rotWithShape="0">
              <a:srgbClr val="000000">
                <a:alpha val="49800"/>
              </a:srgbClr>
            </a:outerShdw>
          </a:effectLst>
        </p:spPr>
      </p:pic>
      <p:sp>
        <p:nvSpPr>
          <p:cNvPr id="151" name="Google Shape;151;g14574e6bfac_0_14"/>
          <p:cNvSpPr txBox="1">
            <a:spLocks noGrp="1"/>
          </p:cNvSpPr>
          <p:nvPr>
            <p:ph type="body" idx="1"/>
          </p:nvPr>
        </p:nvSpPr>
        <p:spPr>
          <a:xfrm>
            <a:off x="51100" y="924000"/>
            <a:ext cx="75565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r>
              <a:rPr lang="zh-CN" sz="1500" b="1" i="0" u="none" baseline="0" dirty="0">
                <a:latin typeface="+mn-lt"/>
                <a:ea typeface="+mn-ea"/>
                <a:cs typeface="+mn-ea"/>
                <a:sym typeface="+mn-lt"/>
              </a:rPr>
              <a:t>第1步：</a:t>
            </a:r>
            <a:r>
              <a:rPr lang="zh-CN" sz="1500" b="0" i="0" u="none" baseline="0" dirty="0">
                <a:latin typeface="+mn-lt"/>
                <a:ea typeface="+mn-ea"/>
                <a:cs typeface="+mn-ea"/>
                <a:sym typeface="+mn-lt"/>
              </a:rPr>
              <a:t>访问</a:t>
            </a:r>
            <a:r>
              <a:rPr lang="zh-CN" sz="1500" b="1" i="0" u="none" baseline="0" dirty="0">
                <a:latin typeface="+mn-lt"/>
                <a:ea typeface="+mn-ea"/>
                <a:cs typeface="+mn-ea"/>
                <a:sym typeface="+mn-lt"/>
              </a:rPr>
              <a:t>后台</a:t>
            </a:r>
            <a:r>
              <a:rPr lang="zh-CN" sz="1500" b="0" i="0" u="none" baseline="0" dirty="0">
                <a:latin typeface="+mn-lt"/>
                <a:ea typeface="+mn-ea"/>
                <a:cs typeface="+mn-ea"/>
                <a:sym typeface="+mn-lt"/>
              </a:rPr>
              <a:t>并通过</a:t>
            </a:r>
            <a:r>
              <a:rPr lang="zh-CN" sz="1500" b="1" i="0" u="none" baseline="0" dirty="0">
                <a:latin typeface="+mn-lt"/>
                <a:ea typeface="+mn-ea"/>
                <a:cs typeface="+mn-ea"/>
                <a:sym typeface="+mn-lt"/>
              </a:rPr>
              <a:t>登录账号</a:t>
            </a:r>
            <a:r>
              <a:rPr lang="zh-CN" sz="1500" b="0" i="0" u="none" baseline="0" dirty="0">
                <a:latin typeface="+mn-lt"/>
                <a:ea typeface="+mn-ea"/>
                <a:cs typeface="+mn-ea"/>
                <a:sym typeface="+mn-lt"/>
              </a:rPr>
              <a:t>登录</a:t>
            </a:r>
            <a:endParaRPr sz="1500" b="1"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mn-lt"/>
              <a:ea typeface="+mn-ea"/>
              <a:cs typeface="+mn-ea"/>
              <a:sym typeface="+mn-lt"/>
            </a:endParaRPr>
          </a:p>
        </p:txBody>
      </p:sp>
      <p:sp>
        <p:nvSpPr>
          <p:cNvPr id="152" name="Google Shape;152;g14574e6bfac_0_1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后台登录</a:t>
            </a:r>
            <a:endParaRPr>
              <a:latin typeface="+mn-lt"/>
              <a:ea typeface="+mn-ea"/>
              <a:cs typeface="+mn-ea"/>
              <a:sym typeface="+mn-lt"/>
            </a:endParaRPr>
          </a:p>
        </p:txBody>
      </p:sp>
      <p:sp>
        <p:nvSpPr>
          <p:cNvPr id="153" name="Google Shape;153;g14574e6bfac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7</a:t>
            </a:fld>
            <a:endParaRPr>
              <a:latin typeface="+mn-lt"/>
              <a:ea typeface="+mn-ea"/>
              <a:cs typeface="+mn-ea"/>
              <a:sym typeface="+mn-lt"/>
            </a:endParaRPr>
          </a:p>
        </p:txBody>
      </p:sp>
      <p:sp>
        <p:nvSpPr>
          <p:cNvPr id="154" name="Google Shape;154;g14574e6bfac_0_14"/>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mn-lt"/>
              <a:ea typeface="+mn-ea"/>
              <a:cs typeface="+mn-ea"/>
              <a:sym typeface="+mn-lt"/>
            </a:endParaRPr>
          </a:p>
        </p:txBody>
      </p:sp>
      <p:pic>
        <p:nvPicPr>
          <p:cNvPr id="155" name="Google Shape;155;g14574e6bfac_0_14" descr="Graphical user interface, website  Description automatically generated"/>
          <p:cNvPicPr preferRelativeResize="0">
            <a:picLocks noGrp="1"/>
          </p:cNvPicPr>
          <p:nvPr>
            <p:ph type="body" idx="1"/>
          </p:nvPr>
        </p:nvPicPr>
        <p:blipFill rotWithShape="1">
          <a:blip r:embed="rId4">
            <a:alphaModFix/>
          </a:blip>
          <a:srcRect/>
          <a:stretch/>
        </p:blipFill>
        <p:spPr>
          <a:xfrm>
            <a:off x="117974" y="1622576"/>
            <a:ext cx="6691275" cy="3418588"/>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156" name="Google Shape;156;g14574e6bfac_0_14"/>
          <p:cNvSpPr/>
          <p:nvPr/>
        </p:nvSpPr>
        <p:spPr>
          <a:xfrm>
            <a:off x="4870174" y="2960134"/>
            <a:ext cx="1868796" cy="928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57" name="Google Shape;157;g14574e6bfac_0_14"/>
          <p:cNvSpPr/>
          <p:nvPr/>
        </p:nvSpPr>
        <p:spPr>
          <a:xfrm>
            <a:off x="7103165" y="4109688"/>
            <a:ext cx="1696278" cy="530841"/>
          </a:xfrm>
          <a:prstGeom prst="roundRect">
            <a:avLst>
              <a:gd name="adj" fmla="val 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58" name="Google Shape;158;g14574e6bfac_0_14"/>
          <p:cNvSpPr/>
          <p:nvPr/>
        </p:nvSpPr>
        <p:spPr>
          <a:xfrm>
            <a:off x="7078754" y="3391663"/>
            <a:ext cx="1745100" cy="681161"/>
          </a:xfrm>
          <a:prstGeom prst="downArrowCallout">
            <a:avLst>
              <a:gd name="adj1" fmla="val 15391"/>
              <a:gd name="adj2" fmla="val 16484"/>
              <a:gd name="adj3" fmla="val 25000"/>
              <a:gd name="adj4" fmla="val 64977"/>
            </a:avLst>
          </a:prstGeom>
          <a:solidFill>
            <a:srgbClr val="FFFF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zh-CN" sz="1200" b="0" i="0" u="none" strike="noStrike" cap="none" baseline="0">
                <a:solidFill>
                  <a:srgbClr val="FF0000"/>
                </a:solidFill>
                <a:latin typeface="+mn-lt"/>
                <a:ea typeface="+mn-ea"/>
                <a:cs typeface="+mn-ea"/>
                <a:sym typeface="+mn-lt"/>
              </a:rPr>
              <a:t>    </a:t>
            </a:r>
            <a:endParaRPr sz="1400" i="0" u="none" strike="noStrike" cap="none" dirty="0">
              <a:solidFill>
                <a:srgbClr val="FF0000"/>
              </a:solidFill>
              <a:latin typeface="+mn-lt"/>
              <a:ea typeface="+mn-ea"/>
              <a:cs typeface="+mn-ea"/>
              <a:sym typeface="+mn-lt"/>
            </a:endParaRPr>
          </a:p>
        </p:txBody>
      </p:sp>
      <p:sp>
        <p:nvSpPr>
          <p:cNvPr id="2" name="TextBox 1">
            <a:extLst>
              <a:ext uri="{FF2B5EF4-FFF2-40B4-BE49-F238E27FC236}">
                <a16:creationId xmlns:a16="http://schemas.microsoft.com/office/drawing/2014/main" id="{0256AC2F-691A-75B3-6FF0-AFF2A0816498}"/>
              </a:ext>
            </a:extLst>
          </p:cNvPr>
          <p:cNvSpPr txBox="1"/>
          <p:nvPr/>
        </p:nvSpPr>
        <p:spPr>
          <a:xfrm>
            <a:off x="7078754" y="3383872"/>
            <a:ext cx="1947271" cy="830997"/>
          </a:xfrm>
          <a:prstGeom prst="rect">
            <a:avLst/>
          </a:prstGeom>
          <a:noFill/>
        </p:spPr>
        <p:txBody>
          <a:bodyPr wrap="square" rtlCol="0">
            <a:spAutoFit/>
          </a:bodyPr>
          <a:lstStyle/>
          <a:p>
            <a:pPr marL="0" marR="0" lvl="0" indent="0" algn="ctr" rtl="0">
              <a:lnSpc>
                <a:spcPct val="100000"/>
              </a:lnSpc>
              <a:spcAft>
                <a:spcPts val="0"/>
              </a:spcAft>
              <a:buClr>
                <a:srgbClr val="000000"/>
              </a:buClr>
              <a:buSzPts val="1200"/>
              <a:buFont typeface="Arial"/>
              <a:buNone/>
            </a:pPr>
            <a:r>
              <a:rPr lang="zh-CN" sz="1200" b="1" i="0" u="none" strike="noStrike" cap="none" baseline="0">
                <a:solidFill>
                  <a:srgbClr val="FF0000"/>
                </a:solidFill>
                <a:latin typeface="+mn-lt"/>
                <a:ea typeface="+mn-ea"/>
                <a:cs typeface="+mn-ea"/>
                <a:sym typeface="+mn-lt"/>
              </a:rPr>
              <a:t>登录账号 </a:t>
            </a:r>
          </a:p>
          <a:p>
            <a:pPr marL="0" marR="0" lvl="0" indent="0" algn="ctr" rtl="0">
              <a:lnSpc>
                <a:spcPct val="100000"/>
              </a:lnSpc>
              <a:spcAft>
                <a:spcPts val="0"/>
              </a:spcAft>
              <a:buClr>
                <a:srgbClr val="000000"/>
              </a:buClr>
              <a:buSzPts val="1200"/>
              <a:buFont typeface="Arial"/>
              <a:buNone/>
            </a:pPr>
            <a:r>
              <a:rPr lang="zh-CN" sz="1200" b="1" i="0" u="none" baseline="0">
                <a:solidFill>
                  <a:srgbClr val="FF0000"/>
                </a:solidFill>
                <a:latin typeface="+mn-lt"/>
                <a:ea typeface="+mn-ea"/>
                <a:cs typeface="+mn-ea"/>
                <a:sym typeface="+mn-lt"/>
              </a:rPr>
              <a:t>登录账号通过电子邮件发送给您</a:t>
            </a:r>
            <a:endParaRPr lang="zh-CN" sz="1200" i="0" u="none" strike="noStrike" cap="none" dirty="0">
              <a:solidFill>
                <a:srgbClr val="FF0000"/>
              </a:solidFill>
              <a:latin typeface="+mn-lt"/>
              <a:ea typeface="+mn-ea"/>
              <a:cs typeface="+mn-ea"/>
              <a:sym typeface="+mn-lt"/>
            </a:endParaRPr>
          </a:p>
          <a:p>
            <a:endParaRPr lang="zh-CN" sz="1200" dirty="0">
              <a:latin typeface="+mn-lt"/>
              <a:ea typeface="+mn-ea"/>
              <a:cs typeface="+mn-ea"/>
              <a:sym typeface="+mn-lt"/>
            </a:endParaRPr>
          </a:p>
        </p:txBody>
      </p:sp>
      <p:pic>
        <p:nvPicPr>
          <p:cNvPr id="3" name="Google Shape;128;g14574e6bfac_0_14">
            <a:extLst>
              <a:ext uri="{FF2B5EF4-FFF2-40B4-BE49-F238E27FC236}">
                <a16:creationId xmlns:a16="http://schemas.microsoft.com/office/drawing/2014/main" id="{E0518CF8-BDB0-8CB0-C89C-91626BC501B2}"/>
              </a:ext>
            </a:extLst>
          </p:cNvPr>
          <p:cNvPicPr preferRelativeResize="0"/>
          <p:nvPr/>
        </p:nvPicPr>
        <p:blipFill rotWithShape="1">
          <a:blip r:embed="rId5">
            <a:alphaModFix/>
          </a:blip>
          <a:srcRect/>
          <a:stretch/>
        </p:blipFill>
        <p:spPr>
          <a:xfrm>
            <a:off x="7129669" y="3469808"/>
            <a:ext cx="204099" cy="204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14574e6bfac_1_20"/>
          <p:cNvPicPr preferRelativeResize="0"/>
          <p:nvPr/>
        </p:nvPicPr>
        <p:blipFill>
          <a:blip r:embed="rId3">
            <a:alphaModFix/>
          </a:blip>
          <a:stretch>
            <a:fillRect/>
          </a:stretch>
        </p:blipFill>
        <p:spPr>
          <a:xfrm>
            <a:off x="101074" y="1512325"/>
            <a:ext cx="6906575" cy="3341485"/>
          </a:xfrm>
          <a:prstGeom prst="rect">
            <a:avLst/>
          </a:prstGeom>
          <a:noFill/>
          <a:ln>
            <a:noFill/>
          </a:ln>
        </p:spPr>
      </p:pic>
      <p:sp>
        <p:nvSpPr>
          <p:cNvPr id="165" name="Google Shape;165;g14574e6bfac_1_20"/>
          <p:cNvSpPr txBox="1">
            <a:spLocks noGrp="1"/>
          </p:cNvSpPr>
          <p:nvPr>
            <p:ph type="body" idx="1"/>
          </p:nvPr>
        </p:nvSpPr>
        <p:spPr>
          <a:xfrm>
            <a:off x="20785" y="907463"/>
            <a:ext cx="7132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r>
              <a:rPr lang="zh-CN" sz="1600" b="1" i="0" u="none" baseline="0" dirty="0">
                <a:latin typeface="+mn-lt"/>
                <a:ea typeface="+mn-ea"/>
                <a:cs typeface="+mn-ea"/>
                <a:sym typeface="+mn-lt"/>
              </a:rPr>
              <a:t>第2步：</a:t>
            </a:r>
            <a:r>
              <a:rPr lang="zh-CN" sz="1600" b="0" i="0" u="none" baseline="0" dirty="0">
                <a:latin typeface="+mn-lt"/>
                <a:ea typeface="+mn-ea"/>
                <a:cs typeface="+mn-ea"/>
                <a:sym typeface="+mn-lt"/>
              </a:rPr>
              <a:t>在【</a:t>
            </a:r>
            <a:r>
              <a:rPr lang="zh-CN" altLang="en-US" sz="1600" b="1" dirty="0">
                <a:latin typeface="+mn-lt"/>
                <a:ea typeface="+mn-ea"/>
                <a:cs typeface="+mn-ea"/>
                <a:sym typeface="+mn-lt"/>
              </a:rPr>
              <a:t>有问必答</a:t>
            </a:r>
            <a:r>
              <a:rPr lang="zh-CN" sz="1600" b="0" i="0" u="none" baseline="0" dirty="0">
                <a:latin typeface="+mn-lt"/>
                <a:ea typeface="+mn-ea"/>
                <a:cs typeface="+mn-ea"/>
                <a:sym typeface="+mn-lt"/>
              </a:rPr>
              <a:t>】部分-&gt;点击【</a:t>
            </a:r>
            <a:r>
              <a:rPr lang="zh-CN" sz="1600" b="1" i="0" u="none" baseline="0" dirty="0">
                <a:latin typeface="+mn-lt"/>
                <a:ea typeface="+mn-ea"/>
                <a:cs typeface="+mn-ea"/>
                <a:sym typeface="+mn-lt"/>
              </a:rPr>
              <a:t>开始</a:t>
            </a:r>
            <a:r>
              <a:rPr lang="zh-CN" sz="1600" b="0" i="0" u="none" baseline="0" dirty="0">
                <a:latin typeface="+mn-lt"/>
                <a:ea typeface="+mn-ea"/>
                <a:cs typeface="+mn-ea"/>
                <a:sym typeface="+mn-lt"/>
              </a:rPr>
              <a:t>】</a:t>
            </a:r>
            <a:endParaRPr sz="1600" b="1"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mn-lt"/>
              <a:ea typeface="+mn-ea"/>
              <a:cs typeface="+mn-ea"/>
              <a:sym typeface="+mn-lt"/>
            </a:endParaRPr>
          </a:p>
        </p:txBody>
      </p:sp>
      <p:sp>
        <p:nvSpPr>
          <p:cNvPr id="166" name="Google Shape;166;g14574e6bfac_1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后台登录</a:t>
            </a:r>
            <a:endParaRPr sz="3600">
              <a:solidFill>
                <a:schemeClr val="lt1"/>
              </a:solidFill>
              <a:latin typeface="+mn-lt"/>
              <a:ea typeface="+mn-ea"/>
              <a:cs typeface="+mn-ea"/>
              <a:sym typeface="+mn-lt"/>
            </a:endParaRPr>
          </a:p>
        </p:txBody>
      </p:sp>
      <p:sp>
        <p:nvSpPr>
          <p:cNvPr id="167" name="Google Shape;167;g14574e6bfac_1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8</a:t>
            </a:fld>
            <a:endParaRPr>
              <a:latin typeface="+mn-lt"/>
              <a:ea typeface="+mn-ea"/>
              <a:cs typeface="+mn-ea"/>
              <a:sym typeface="+mn-lt"/>
            </a:endParaRPr>
          </a:p>
        </p:txBody>
      </p:sp>
      <p:sp>
        <p:nvSpPr>
          <p:cNvPr id="168" name="Google Shape;168;g14574e6bfac_1_20"/>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mn-lt"/>
              <a:ea typeface="+mn-ea"/>
              <a:cs typeface="+mn-ea"/>
              <a:sym typeface="+mn-lt"/>
            </a:endParaRPr>
          </a:p>
        </p:txBody>
      </p:sp>
      <p:sp>
        <p:nvSpPr>
          <p:cNvPr id="169" name="Google Shape;169;g14574e6bfac_1_20"/>
          <p:cNvSpPr/>
          <p:nvPr/>
        </p:nvSpPr>
        <p:spPr>
          <a:xfrm>
            <a:off x="5274365" y="2536869"/>
            <a:ext cx="1378226" cy="19778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70" name="Google Shape;170;g14574e6bfac_1_20"/>
          <p:cNvSpPr/>
          <p:nvPr/>
        </p:nvSpPr>
        <p:spPr>
          <a:xfrm>
            <a:off x="6480312" y="1545472"/>
            <a:ext cx="527337" cy="21939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71" name="Google Shape;171;g14574e6bfac_1_20"/>
          <p:cNvSpPr/>
          <p:nvPr/>
        </p:nvSpPr>
        <p:spPr>
          <a:xfrm>
            <a:off x="7206292" y="1303203"/>
            <a:ext cx="1814087" cy="704922"/>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latin typeface="+mn-lt"/>
              <a:ea typeface="+mn-ea"/>
              <a:cs typeface="+mn-ea"/>
              <a:sym typeface="+mn-lt"/>
            </a:endParaRPr>
          </a:p>
        </p:txBody>
      </p:sp>
      <p:sp>
        <p:nvSpPr>
          <p:cNvPr id="172" name="Google Shape;172;g14574e6bfac_1_20"/>
          <p:cNvSpPr/>
          <p:nvPr/>
        </p:nvSpPr>
        <p:spPr>
          <a:xfrm>
            <a:off x="7041078" y="1532260"/>
            <a:ext cx="255300" cy="193800"/>
          </a:xfrm>
          <a:prstGeom prst="lef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pic>
        <p:nvPicPr>
          <p:cNvPr id="173" name="Google Shape;173;g14574e6bfac_1_20"/>
          <p:cNvPicPr preferRelativeResize="0"/>
          <p:nvPr/>
        </p:nvPicPr>
        <p:blipFill rotWithShape="1">
          <a:blip r:embed="rId4">
            <a:alphaModFix/>
          </a:blip>
          <a:srcRect/>
          <a:stretch/>
        </p:blipFill>
        <p:spPr>
          <a:xfrm>
            <a:off x="7303965" y="2557323"/>
            <a:ext cx="1632290" cy="1745730"/>
          </a:xfrm>
          <a:prstGeom prst="rect">
            <a:avLst/>
          </a:prstGeom>
          <a:noFill/>
          <a:ln>
            <a:noFill/>
          </a:ln>
          <a:effectLst>
            <a:outerShdw blurRad="57150" dist="19050" dir="5400000" algn="bl" rotWithShape="0">
              <a:srgbClr val="000000">
                <a:alpha val="49803"/>
              </a:srgbClr>
            </a:outerShdw>
          </a:effectLst>
        </p:spPr>
      </p:pic>
      <p:sp>
        <p:nvSpPr>
          <p:cNvPr id="174" name="Google Shape;174;g14574e6bfac_1_20"/>
          <p:cNvSpPr/>
          <p:nvPr/>
        </p:nvSpPr>
        <p:spPr>
          <a:xfrm>
            <a:off x="7303965" y="2241022"/>
            <a:ext cx="1632290" cy="330096"/>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endParaRPr sz="900" b="1" i="0" u="none" strike="noStrike" cap="none" dirty="0">
              <a:solidFill>
                <a:srgbClr val="FF0000"/>
              </a:solidFill>
              <a:latin typeface="+mn-lt"/>
              <a:ea typeface="+mn-ea"/>
              <a:cs typeface="+mn-ea"/>
              <a:sym typeface="+mn-lt"/>
            </a:endParaRPr>
          </a:p>
        </p:txBody>
      </p:sp>
      <p:sp>
        <p:nvSpPr>
          <p:cNvPr id="2" name="TextBox 1">
            <a:extLst>
              <a:ext uri="{FF2B5EF4-FFF2-40B4-BE49-F238E27FC236}">
                <a16:creationId xmlns:a16="http://schemas.microsoft.com/office/drawing/2014/main" id="{4660484B-D804-2B28-D0A2-D5F42E6420E5}"/>
              </a:ext>
            </a:extLst>
          </p:cNvPr>
          <p:cNvSpPr txBox="1"/>
          <p:nvPr/>
        </p:nvSpPr>
        <p:spPr>
          <a:xfrm>
            <a:off x="7186414" y="1348272"/>
            <a:ext cx="1867393" cy="615553"/>
          </a:xfrm>
          <a:prstGeom prst="rect">
            <a:avLst/>
          </a:prstGeom>
          <a:noFill/>
        </p:spPr>
        <p:txBody>
          <a:bodyPr wrap="square" rtlCol="0">
            <a:spAutoFit/>
          </a:bodyPr>
          <a:lstStyle/>
          <a:p>
            <a:pPr algn="ctr" rtl="0"/>
            <a:r>
              <a:rPr lang="zh-CN" sz="1100" b="1" i="0" u="none" strike="noStrike" cap="none" baseline="0">
                <a:solidFill>
                  <a:srgbClr val="FF0000"/>
                </a:solidFill>
                <a:latin typeface="+mn-lt"/>
                <a:ea typeface="+mn-ea"/>
                <a:cs typeface="+mn-ea"/>
                <a:sym typeface="+mn-lt"/>
              </a:rPr>
              <a:t>如果您希望以不同的语言查看后台，请点击这里</a:t>
            </a:r>
          </a:p>
          <a:p>
            <a:endParaRPr lang="zh-CN" sz="1200" dirty="0">
              <a:latin typeface="+mn-lt"/>
              <a:ea typeface="+mn-ea"/>
              <a:cs typeface="+mn-ea"/>
              <a:sym typeface="+mn-lt"/>
            </a:endParaRPr>
          </a:p>
        </p:txBody>
      </p:sp>
      <p:sp>
        <p:nvSpPr>
          <p:cNvPr id="3" name="TextBox 2">
            <a:extLst>
              <a:ext uri="{FF2B5EF4-FFF2-40B4-BE49-F238E27FC236}">
                <a16:creationId xmlns:a16="http://schemas.microsoft.com/office/drawing/2014/main" id="{EAF1B8DC-CC36-AD66-5328-61908DB9F4BE}"/>
              </a:ext>
            </a:extLst>
          </p:cNvPr>
          <p:cNvSpPr txBox="1"/>
          <p:nvPr/>
        </p:nvSpPr>
        <p:spPr>
          <a:xfrm>
            <a:off x="7192338" y="2287194"/>
            <a:ext cx="1867393" cy="261610"/>
          </a:xfrm>
          <a:prstGeom prst="rect">
            <a:avLst/>
          </a:prstGeom>
          <a:noFill/>
        </p:spPr>
        <p:txBody>
          <a:bodyPr wrap="square" rtlCol="0">
            <a:spAutoFit/>
          </a:bodyPr>
          <a:lstStyle/>
          <a:p>
            <a:pPr algn="ctr" rtl="0"/>
            <a:r>
              <a:rPr lang="zh-CN" sz="1100" b="1" i="0" u="none" strike="noStrike" cap="none" baseline="0">
                <a:solidFill>
                  <a:srgbClr val="FF0000"/>
                </a:solidFill>
                <a:latin typeface="+mn-lt"/>
                <a:ea typeface="+mn-ea"/>
                <a:cs typeface="+mn-ea"/>
                <a:sym typeface="+mn-lt"/>
              </a:rPr>
              <a:t>可用语言</a:t>
            </a:r>
            <a:endParaRPr lang="zh-CN" sz="1200" dirty="0">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Picture 2">
            <a:extLst>
              <a:ext uri="{FF2B5EF4-FFF2-40B4-BE49-F238E27FC236}">
                <a16:creationId xmlns:a16="http://schemas.microsoft.com/office/drawing/2014/main" id="{34CE5C66-8246-A2BA-20FF-215F6B4C2EE7}"/>
              </a:ext>
            </a:extLst>
          </p:cNvPr>
          <p:cNvPicPr>
            <a:picLocks noChangeAspect="1"/>
          </p:cNvPicPr>
          <p:nvPr/>
        </p:nvPicPr>
        <p:blipFill rotWithShape="1">
          <a:blip r:embed="rId3"/>
          <a:srcRect t="22255"/>
          <a:stretch/>
        </p:blipFill>
        <p:spPr>
          <a:xfrm>
            <a:off x="-1" y="1601567"/>
            <a:ext cx="9144000" cy="3530997"/>
          </a:xfrm>
          <a:prstGeom prst="rect">
            <a:avLst/>
          </a:prstGeom>
        </p:spPr>
      </p:pic>
      <p:sp>
        <p:nvSpPr>
          <p:cNvPr id="180" name="Google Shape;180;g14574e6bfac_0_70"/>
          <p:cNvSpPr txBox="1">
            <a:spLocks noGrp="1"/>
          </p:cNvSpPr>
          <p:nvPr>
            <p:ph type="body" idx="1"/>
          </p:nvPr>
        </p:nvSpPr>
        <p:spPr>
          <a:xfrm>
            <a:off x="0" y="919035"/>
            <a:ext cx="89939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ZH-CN" altLang="ZH-CN" sz="1600" b="0" i="0" u="none" strike="noStrike" baseline="0" dirty="0">
                <a:solidFill>
                  <a:srgbClr val="000000"/>
                </a:solidFill>
                <a:latin typeface="宋体"/>
                <a:ea typeface="宋体"/>
                <a:cs typeface="Arial"/>
                <a:sym typeface="Arial"/>
              </a:rPr>
              <a:t>在左边一栏，可看到与</a:t>
            </a:r>
            <a:r>
              <a:rPr lang="zh-CN" altLang="en-US" sz="1600" b="0" i="0" u="none" strike="noStrike" baseline="0" dirty="0">
                <a:solidFill>
                  <a:srgbClr val="000000"/>
                </a:solidFill>
                <a:latin typeface="宋体"/>
                <a:ea typeface="宋体"/>
                <a:cs typeface="Arial"/>
                <a:sym typeface="Arial"/>
              </a:rPr>
              <a:t>有问必答</a:t>
            </a:r>
            <a:r>
              <a:rPr lang="ZH-CN" altLang="ZH-CN" sz="1600" b="0" i="0" u="none" strike="noStrike" baseline="0" dirty="0">
                <a:solidFill>
                  <a:srgbClr val="000000"/>
                </a:solidFill>
                <a:latin typeface="宋体"/>
                <a:ea typeface="宋体"/>
                <a:cs typeface="Arial"/>
                <a:sym typeface="Arial"/>
              </a:rPr>
              <a:t>工具使用相关的多个功能：</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81" name="Google Shape;181;g14574e6bfac_0_70"/>
          <p:cNvSpPr txBox="1">
            <a:spLocks noGrp="1"/>
          </p:cNvSpPr>
          <p:nvPr>
            <p:ph type="title"/>
          </p:nvPr>
        </p:nvSpPr>
        <p:spPr>
          <a:xfrm>
            <a:off x="1638599" y="175781"/>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altLang="ZH-CN" sz="3600" b="1" i="0" u="none" strike="noStrike" baseline="0">
                <a:solidFill>
                  <a:srgbClr val="000000"/>
                </a:solidFill>
                <a:latin typeface="宋体"/>
                <a:ea typeface="宋体"/>
                <a:cs typeface="Arial"/>
                <a:sym typeface="Arial"/>
              </a:rPr>
              <a:t>后端功能</a:t>
            </a:r>
            <a:endParaRPr>
              <a:latin typeface="Arial"/>
              <a:ea typeface="Arial"/>
              <a:cs typeface="Arial"/>
              <a:sym typeface="Arial"/>
            </a:endParaRPr>
          </a:p>
        </p:txBody>
      </p:sp>
      <p:sp>
        <p:nvSpPr>
          <p:cNvPr id="182" name="Google Shape;182;g14574e6bfac_0_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r>
              <a:rPr lang="ZH-CN" altLang="ZH-CN" sz="900" b="0" i="0" u="none" strike="noStrike" baseline="0">
                <a:solidFill>
                  <a:srgbClr val="000000"/>
                </a:solidFill>
                <a:latin typeface="宋体"/>
                <a:ea typeface="宋体"/>
              </a:rPr>
              <a:t>9</a:t>
            </a:r>
            <a:endParaRPr/>
          </a:p>
        </p:txBody>
      </p:sp>
      <p:sp>
        <p:nvSpPr>
          <p:cNvPr id="183" name="Google Shape;183;g14574e6bfac_0_70"/>
          <p:cNvSpPr/>
          <p:nvPr/>
        </p:nvSpPr>
        <p:spPr>
          <a:xfrm>
            <a:off x="1638599" y="1597588"/>
            <a:ext cx="6278707" cy="3169675"/>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ZH-CN" altLang="ZH-CN" sz="1600" b="1" i="0" u="none" strike="noStrike" cap="none" baseline="0" dirty="0">
                <a:solidFill>
                  <a:srgbClr val="FF0000"/>
                </a:solidFill>
                <a:latin typeface="宋体"/>
                <a:ea typeface="宋体"/>
              </a:rPr>
              <a:t>条款说明：</a:t>
            </a:r>
          </a:p>
          <a:p>
            <a:pPr>
              <a:spcBef>
                <a:spcPts val="320"/>
              </a:spcBef>
              <a:buSzPts val="1200"/>
            </a:pPr>
            <a:endParaRPr lang="en-US" sz="1200" b="1" i="0" u="none" strike="noStrike" cap="none" dirty="0">
              <a:solidFill>
                <a:srgbClr val="FF0000"/>
              </a:solidFill>
            </a:endParaRPr>
          </a:p>
          <a:p>
            <a:pPr>
              <a:spcBef>
                <a:spcPts val="320"/>
              </a:spcBef>
              <a:buSzPts val="1200"/>
            </a:pPr>
            <a:r>
              <a:rPr lang="ZH-CN" altLang="ZH-CN" sz="1200" b="1" i="0" u="none" strike="noStrike" cap="none" baseline="0" dirty="0">
                <a:solidFill>
                  <a:srgbClr val="000000"/>
                </a:solidFill>
                <a:latin typeface="宋体"/>
                <a:ea typeface="宋体"/>
              </a:rPr>
              <a:t>部署</a:t>
            </a:r>
            <a:r>
              <a:rPr lang="zh-CN" altLang="en-US" sz="1200" b="1" i="0" u="none" strike="noStrike" cap="none" baseline="0" dirty="0">
                <a:solidFill>
                  <a:srgbClr val="000000"/>
                </a:solidFill>
                <a:latin typeface="宋体"/>
                <a:ea typeface="宋体"/>
              </a:rPr>
              <a:t>有问必答</a:t>
            </a:r>
            <a:r>
              <a:rPr lang="ZH-CN" altLang="ZH-CN" sz="1200" b="1" i="0" u="none" strike="noStrike" cap="none" baseline="0" dirty="0">
                <a:solidFill>
                  <a:srgbClr val="000000"/>
                </a:solidFill>
                <a:latin typeface="宋体"/>
                <a:ea typeface="宋体"/>
              </a:rPr>
              <a:t>工具：</a:t>
            </a:r>
            <a:r>
              <a:rPr lang="ZH-CN" altLang="ZH-CN" sz="1200" b="0" i="0" u="none" strike="noStrike" cap="none" baseline="0" dirty="0">
                <a:solidFill>
                  <a:srgbClr val="000000"/>
                </a:solidFill>
                <a:latin typeface="宋体"/>
                <a:ea typeface="宋体"/>
              </a:rPr>
              <a:t>可将</a:t>
            </a:r>
            <a:r>
              <a:rPr lang="zh-CN" altLang="en-US" sz="1200" b="0" i="0" u="none" strike="noStrike" cap="none" baseline="0" dirty="0">
                <a:solidFill>
                  <a:srgbClr val="000000"/>
                </a:solidFill>
                <a:latin typeface="宋体"/>
                <a:ea typeface="宋体"/>
              </a:rPr>
              <a:t>有问必答</a:t>
            </a:r>
            <a:r>
              <a:rPr lang="ZH-CN" altLang="ZH-CN" sz="1200" b="0" i="0" u="none" strike="noStrike" cap="none" baseline="0" dirty="0">
                <a:solidFill>
                  <a:srgbClr val="000000"/>
                </a:solidFill>
                <a:latin typeface="宋体"/>
                <a:ea typeface="宋体"/>
              </a:rPr>
              <a:t>工具部署到特定的工厂。</a:t>
            </a: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cap="none" baseline="0" dirty="0">
                <a:solidFill>
                  <a:srgbClr val="000000"/>
                </a:solidFill>
                <a:latin typeface="宋体"/>
                <a:ea typeface="宋体"/>
              </a:rPr>
              <a:t>会员反馈管理：</a:t>
            </a:r>
            <a:r>
              <a:rPr lang="ZH-CN" altLang="ZH-CN" sz="1200" b="0" i="0" u="none" strike="noStrike" cap="none" baseline="0" dirty="0">
                <a:solidFill>
                  <a:srgbClr val="000000"/>
                </a:solidFill>
                <a:latin typeface="宋体"/>
                <a:ea typeface="宋体"/>
              </a:rPr>
              <a:t>工厂工人提交的反馈的详细信息。</a:t>
            </a:r>
            <a:endParaRPr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cap="none" baseline="0" dirty="0">
                <a:solidFill>
                  <a:srgbClr val="000000"/>
                </a:solidFill>
                <a:latin typeface="宋体"/>
                <a:ea typeface="宋体"/>
              </a:rPr>
              <a:t>会员：低评级：</a:t>
            </a:r>
            <a:r>
              <a:rPr lang="ZH-CN" altLang="ZH-CN" sz="1200" b="0" i="0" u="none" strike="noStrike" cap="none" baseline="0" dirty="0">
                <a:solidFill>
                  <a:srgbClr val="000000"/>
                </a:solidFill>
                <a:latin typeface="宋体"/>
                <a:ea typeface="宋体"/>
              </a:rPr>
              <a:t>低评级反馈的细节。</a:t>
            </a:r>
            <a:r>
              <a:rPr lang="ZH-CN" altLang="ZH-CN" sz="1200" b="0" i="0" u="none" strike="noStrike" baseline="0" dirty="0">
                <a:solidFill>
                  <a:srgbClr val="FF0000"/>
                </a:solidFill>
                <a:latin typeface="宋体"/>
                <a:ea typeface="宋体"/>
              </a:rPr>
              <a:t>这是为了衡量工人在收到工厂的反馈后的满意度。</a:t>
            </a:r>
          </a:p>
          <a:p>
            <a:pPr marL="0" marR="0" lvl="0" indent="0" algn="l" rtl="0">
              <a:lnSpc>
                <a:spcPct val="100000"/>
              </a:lnSpc>
              <a:spcBef>
                <a:spcPts val="320"/>
              </a:spcBef>
              <a:spcAft>
                <a:spcPts val="0"/>
              </a:spcAft>
              <a:buClr>
                <a:srgbClr val="000000"/>
              </a:buClr>
              <a:buSzPts val="1200"/>
              <a:buFont typeface="Arial"/>
              <a:buNone/>
            </a:pPr>
            <a:endParaRPr lang="en-US"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cap="none" baseline="0" dirty="0">
                <a:solidFill>
                  <a:srgbClr val="000000"/>
                </a:solidFill>
                <a:latin typeface="宋体"/>
                <a:ea typeface="宋体"/>
              </a:rPr>
              <a:t>导出数据：</a:t>
            </a:r>
            <a:r>
              <a:rPr lang="ZH-CN" altLang="ZH-CN" sz="1200" b="0" i="0" u="none" strike="noStrike" cap="none" baseline="0" dirty="0">
                <a:solidFill>
                  <a:srgbClr val="000000"/>
                </a:solidFill>
                <a:latin typeface="宋体"/>
                <a:ea typeface="宋体"/>
              </a:rPr>
              <a:t>下载反馈的详细信息的位置</a:t>
            </a:r>
            <a:endParaRPr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lvl="0" indent="0" algn="l" rtl="0">
              <a:spcBef>
                <a:spcPts val="320"/>
              </a:spcBef>
              <a:spcAft>
                <a:spcPts val="0"/>
              </a:spcAft>
              <a:buClr>
                <a:schemeClr val="dk1"/>
              </a:buClr>
              <a:buSzPts val="1200"/>
              <a:buFont typeface="Arial"/>
              <a:buNone/>
            </a:pPr>
            <a:r>
              <a:rPr lang="ZH-CN" altLang="ZH-CN" sz="1200" b="1" i="0" u="none" strike="noStrike" baseline="0" dirty="0">
                <a:solidFill>
                  <a:srgbClr val="000000"/>
                </a:solidFill>
                <a:latin typeface="宋体"/>
                <a:ea typeface="宋体"/>
              </a:rPr>
              <a:t>升级：</a:t>
            </a:r>
            <a:r>
              <a:rPr lang="ZH-CN" altLang="ZH-CN" sz="1200" b="0" i="0" u="none" strike="noStrike" baseline="0" dirty="0">
                <a:solidFill>
                  <a:srgbClr val="000000"/>
                </a:solidFill>
                <a:latin typeface="宋体"/>
                <a:ea typeface="宋体"/>
              </a:rPr>
              <a:t>由工人上报的反馈的细节</a:t>
            </a: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ZH-CN" altLang="ZH-CN" sz="1200" b="1" i="0" u="none" strike="noStrike" baseline="0" dirty="0">
                <a:solidFill>
                  <a:srgbClr val="000000"/>
                </a:solidFill>
                <a:latin typeface="宋体"/>
                <a:ea typeface="宋体"/>
              </a:rPr>
              <a:t>会员概述：</a:t>
            </a:r>
            <a:r>
              <a:rPr lang="ZH-CN" altLang="ZH-CN" sz="1200" b="0" i="0" u="none" strike="noStrike" cap="none" baseline="0" dirty="0">
                <a:solidFill>
                  <a:srgbClr val="000000"/>
                </a:solidFill>
                <a:latin typeface="宋体"/>
                <a:ea typeface="宋体"/>
              </a:rPr>
              <a:t>按工厂或国家划分的反馈分析报告</a:t>
            </a:r>
            <a:endParaRPr sz="1200" dirty="0">
              <a:solidFill>
                <a:srgbClr val="FF0000"/>
              </a:solidFill>
            </a:endParaRPr>
          </a:p>
        </p:txBody>
      </p:sp>
      <p:sp>
        <p:nvSpPr>
          <p:cNvPr id="185" name="Google Shape;185;g14574e6bfac_0_70"/>
          <p:cNvSpPr/>
          <p:nvPr/>
        </p:nvSpPr>
        <p:spPr>
          <a:xfrm>
            <a:off x="0" y="1625252"/>
            <a:ext cx="1364105" cy="2599213"/>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783261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05t2nu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3988</Words>
  <Application>Microsoft Macintosh PowerPoint</Application>
  <PresentationFormat>全屏显示(16:9)</PresentationFormat>
  <Paragraphs>394</Paragraphs>
  <Slides>33</Slides>
  <Notes>33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Helvetica Neue</vt:lpstr>
      <vt:lpstr>Calibri</vt:lpstr>
      <vt:lpstr>Arial</vt:lpstr>
      <vt:lpstr>宋体</vt:lpstr>
      <vt:lpstr>Office Theme</vt:lpstr>
      <vt:lpstr>会员快速指南： 后台导航和如何将有问必答部署到工厂 </vt:lpstr>
      <vt:lpstr>必要的准备工作 </vt:lpstr>
      <vt:lpstr>查看2个产品选项</vt:lpstr>
      <vt:lpstr>产品选项1:完整的应用程序(强烈推荐)</vt:lpstr>
      <vt:lpstr>产品选项2:单一有问必答工具(可选)</vt:lpstr>
      <vt:lpstr>后台导航</vt:lpstr>
      <vt:lpstr>后台登录</vt:lpstr>
      <vt:lpstr>后台登录</vt:lpstr>
      <vt:lpstr>后端功能</vt:lpstr>
      <vt:lpstr>如何向工厂部署有问必答工具</vt:lpstr>
      <vt:lpstr>快速流程</vt:lpstr>
      <vt:lpstr>PowerPoint 演示文稿</vt:lpstr>
      <vt:lpstr>PowerPoint 演示文稿</vt:lpstr>
      <vt:lpstr>第1步：点击【部署有问必答工具】</vt:lpstr>
      <vt:lpstr>第2步：编写邀请函电子邮件</vt:lpstr>
      <vt:lpstr>邀请函</vt:lpstr>
      <vt:lpstr>邀请函问卷</vt:lpstr>
      <vt:lpstr>第3步：选择产品类型</vt:lpstr>
      <vt:lpstr>第4步：选择工厂</vt:lpstr>
      <vt:lpstr>第5步：上传徽标和发送邀请函</vt:lpstr>
      <vt:lpstr>PowerPoint 演示文稿</vt:lpstr>
      <vt:lpstr>第1步：添加工厂</vt:lpstr>
      <vt:lpstr>第2步：选择要部署的工厂</vt:lpstr>
      <vt:lpstr>第3步：审核工厂联系人的邮箱（POC）</vt:lpstr>
      <vt:lpstr>第4步：选择产品类型并确认发送</vt:lpstr>
      <vt:lpstr>跟踪激活进度</vt:lpstr>
      <vt:lpstr>跟踪部署进度</vt:lpstr>
      <vt:lpstr>报告</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Quick Guide: Backend Navigation  Deploy Feedback Tool to Factory</dc:title>
  <dc:creator>Deborah Albers</dc:creator>
  <cp:lastModifiedBy>Microsoft Office User</cp:lastModifiedBy>
  <cp:revision>148</cp:revision>
  <dcterms:created xsi:type="dcterms:W3CDTF">2020-10-19T19:35:05Z</dcterms:created>
  <dcterms:modified xsi:type="dcterms:W3CDTF">2023-01-16T07:57:41Z</dcterms:modified>
</cp:coreProperties>
</file>