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 Neue" panose="02000503000000020004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8">
          <p15:clr>
            <a:srgbClr val="A4A3A4"/>
          </p15:clr>
        </p15:guide>
        <p15:guide id="2" pos="429">
          <p15:clr>
            <a:srgbClr val="A4A3A4"/>
          </p15:clr>
        </p15:guide>
        <p15:guide id="3" pos="5326">
          <p15:clr>
            <a:srgbClr val="A4A3A4"/>
          </p15:clr>
        </p15:guide>
        <p15:guide id="4" pos="2811">
          <p15:clr>
            <a:srgbClr val="A4A3A4"/>
          </p15:clr>
        </p15:guide>
        <p15:guide id="5" pos="2952">
          <p15:clr>
            <a:srgbClr val="A4A3A4"/>
          </p15:clr>
        </p15:guide>
        <p15:guide id="6" pos="2734">
          <p15:clr>
            <a:srgbClr val="A4A3A4"/>
          </p15:clr>
        </p15:guide>
        <p15:guide id="7" pos="3023">
          <p15:clr>
            <a:srgbClr val="A4A3A4"/>
          </p15:clr>
        </p15:guide>
        <p15:guide id="8" pos="561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ysyhWSrA8fnAPz4wg9LpR2A7p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159" d="100"/>
          <a:sy n="159" d="100"/>
        </p:scale>
        <p:origin x="280" y="184"/>
      </p:cViewPr>
      <p:guideLst>
        <p:guide orient="horz" pos="3128"/>
        <p:guide pos="429"/>
        <p:guide pos="5326"/>
        <p:guide pos="2811"/>
        <p:guide pos="2952"/>
        <p:guide pos="2734"/>
        <p:guide pos="3023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317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Welcome to Feedback Tool Overview video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this video, we will teach you How can employee use the Feedback Tool &amp; What is the Escalation Feature?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788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4a5e3457d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14a5e3457dd_0_18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Product 2: Single Feedback Tool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After scanning the QR Code, you will directly go to a web browser, which only includes the Feedback Tool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(Step 1)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Enter your Employee ID or Mobile Number for Username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Then, enter your choice of Password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Click [Register or Login]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832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2)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[Submit a request]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Select a category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Enter the feedback content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32" name="Google Shape;2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5419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3)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[Submit]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the [Phone Number] button &amp; enter your phone number. Then please save the screenshot of this QR Code.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system will send you an SMS notification whenever the factory responds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To check for a response from the factory, please scan this QR Code from your screenshot.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6" name="Google Shape;2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044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3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Bryant send the escalation feature details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7384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4a5e3457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14a5e3457dd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After Member has deployed the tool to the factory, the QR Code will be automatically emailed to the factory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Factory will then print out a QR Code poster &amp; position it in common areas such as production floor, canteen, dormitory, rest room, or parking lot.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Workers scan the QR Code &amp; access the tool.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3367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a5e3457d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4a5e3457dd_0_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There Are 2 Options For Worker to Access the Tool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Depending on Member’s decision to either deploy Product 1 or 2, the Factory will then receive the QR Code with the corresponding product option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6749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a5e3457d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14a5e3457dd_0_9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Product 1: Full App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After scanning the QR Code, you will be prompted to install the RBA Voices app.  This app will includes multiple features such as: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-Feedback Tool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-Survey Tool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-Worker Learning Academy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(Step 1)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Click download &amp; install the app.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59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(Step 2)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Open the App &amp; Sign up.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Your Username should be your Employee ID or Mobile Number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For the first time login, you can set the password according to your own choice.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Once you have completed sign up, please remember your choice of password for future login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6913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0a4d8881d_0_1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3)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Select [Feedback] Tool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[Submit a request]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[Select a category]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g150a4d8881d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909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4)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Select the topic that is relevant to your Feedback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Enter your feedback content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(insert an demo inquiry)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[Submit] to send the feedback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6" name="Google Shape;166;p2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1507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5)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Login periodically to check for a response from the factory.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Once the communication is closed by the factory, the worker will have the ability to rate the experience.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87" name="Google Shape;1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8048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case you do NOT know how to submit Feedback, please click on [How To] to view the step-by-step instruction video or reach the [Contact] hotline</a:t>
            </a:r>
            <a:endParaRPr/>
          </a:p>
        </p:txBody>
      </p:sp>
      <p:sp>
        <p:nvSpPr>
          <p:cNvPr id="200" name="Google Shape;20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945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764AE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692151" y="2338223"/>
            <a:ext cx="77628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 u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692151" y="3024023"/>
            <a:ext cx="7762875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8B5C1"/>
              </a:buClr>
              <a:buSzPts val="2400"/>
              <a:buFont typeface="Helvetica Neue"/>
              <a:buNone/>
              <a:defRPr sz="2400">
                <a:solidFill>
                  <a:srgbClr val="B8B5C1"/>
                </a:solidFill>
              </a:defRPr>
            </a:lvl1pPr>
            <a:lvl2pPr lvl="1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SzPts val="7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8" name="Google Shape;18;p19"/>
          <p:cNvCxnSpPr/>
          <p:nvPr/>
        </p:nvCxnSpPr>
        <p:spPr>
          <a:xfrm>
            <a:off x="681038" y="1141235"/>
            <a:ext cx="7773986" cy="1191"/>
          </a:xfrm>
          <a:prstGeom prst="straightConnector1">
            <a:avLst/>
          </a:prstGeom>
          <a:noFill/>
          <a:ln w="19050" cap="flat" cmpd="sng">
            <a:solidFill>
              <a:srgbClr val="B8B5C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p19" descr="EICC_Logo_CMYK_FullColorRev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2151" y="343083"/>
            <a:ext cx="3149052" cy="68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20" descr="EICC_Mark_CMYK_FullColorAlt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21" descr="RBA_HalfMark_CMYK_FullColor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7340600" y="3472476"/>
            <a:ext cx="1892300" cy="178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1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22" descr="RBA_Mark_CMYK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85941" y="1329631"/>
            <a:ext cx="7650559" cy="762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2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23" descr="EICC_Mark_CMYK_FullColorAlt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24" descr="RBA_HalfMark_CMYK_FullColor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7518400" y="3548676"/>
            <a:ext cx="1816100" cy="178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4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25" descr="RBA_Mark_CMYK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2685" y="1329630"/>
            <a:ext cx="8022630" cy="762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5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0" y="2354317"/>
            <a:ext cx="9049871" cy="117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buClr>
                <a:schemeClr val="accent3"/>
              </a:buClr>
            </a:pPr>
            <a:r>
              <a:rPr lang="zh-CN" b="1" i="0" u="none" baseline="0" dirty="0">
                <a:latin typeface="+mn-lt"/>
                <a:ea typeface="+mn-ea"/>
                <a:cs typeface="+mn-ea"/>
                <a:sym typeface="+mn-lt"/>
              </a:rPr>
              <a:t>工具概览：工人如何使用 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altLang="en-US" b="1" i="0" u="none" baseline="0" dirty="0">
                <a:latin typeface="+mn-lt"/>
                <a:ea typeface="+mn-ea"/>
                <a:cs typeface="+mn-ea"/>
                <a:sym typeface="+mn-lt"/>
              </a:rPr>
              <a:t>有问必答</a:t>
            </a:r>
            <a:r>
              <a:rPr lang="zh-CN" b="1" i="0" u="none" baseline="0" dirty="0">
                <a:latin typeface="+mn-lt"/>
                <a:ea typeface="+mn-ea"/>
                <a:cs typeface="+mn-ea"/>
                <a:sym typeface="+mn-lt"/>
              </a:rPr>
              <a:t>工具和升级功能</a:t>
            </a:r>
            <a:endParaRPr sz="36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4a5e3457dd_0_188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b="1" i="0" u="none" baseline="0">
                <a:latin typeface="+mn-lt"/>
                <a:ea typeface="+mn-ea"/>
                <a:cs typeface="+mn-ea"/>
                <a:sym typeface="+mn-lt"/>
              </a:rPr>
              <a:t>产品选项2:单一反馈工具（可选）</a:t>
            </a:r>
            <a:endParaRPr sz="1000" dirty="0">
              <a:solidFill>
                <a:srgbClr val="FF050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1" name="Google Shape;221;g14a5e3457dd_0_18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10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4" name="Google Shape;224;g14a5e3457dd_0_188"/>
          <p:cNvSpPr txBox="1">
            <a:spLocks noGrp="1"/>
          </p:cNvSpPr>
          <p:nvPr>
            <p:ph type="body" idx="1"/>
          </p:nvPr>
        </p:nvSpPr>
        <p:spPr>
          <a:xfrm>
            <a:off x="274644" y="869997"/>
            <a:ext cx="6238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扫描二维码后，您将被引导到一个网络浏览器。</a:t>
            </a:r>
            <a:endParaRPr sz="1600"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第1步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用户名，请输入员工号或手机号。 </a:t>
            </a:r>
            <a:endParaRPr sz="1600"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然后，输入选择的密码。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Google Shape;225;g14a5e3457dd_0_188">
            <a:extLst>
              <a:ext uri="{FF2B5EF4-FFF2-40B4-BE49-F238E27FC236}">
                <a16:creationId xmlns:a16="http://schemas.microsoft.com/office/drawing/2014/main" id="{71FEA234-215E-BACF-75B6-B4A67F48D5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289" y="2114387"/>
            <a:ext cx="2547901" cy="28568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" name="Google Shape;226;g14a5e3457dd_0_188">
            <a:extLst>
              <a:ext uri="{FF2B5EF4-FFF2-40B4-BE49-F238E27FC236}">
                <a16:creationId xmlns:a16="http://schemas.microsoft.com/office/drawing/2014/main" id="{EDDCF71D-0641-C536-8E55-9C2596A4904E}"/>
              </a:ext>
            </a:extLst>
          </p:cNvPr>
          <p:cNvSpPr/>
          <p:nvPr/>
        </p:nvSpPr>
        <p:spPr>
          <a:xfrm>
            <a:off x="3473074" y="3226440"/>
            <a:ext cx="2838791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Google Shape;228;g14a5e3457dd_0_188">
            <a:extLst>
              <a:ext uri="{FF2B5EF4-FFF2-40B4-BE49-F238E27FC236}">
                <a16:creationId xmlns:a16="http://schemas.microsoft.com/office/drawing/2014/main" id="{73CFC8BE-9452-F6A1-5830-21BA300BBF69}"/>
              </a:ext>
            </a:extLst>
          </p:cNvPr>
          <p:cNvSpPr/>
          <p:nvPr/>
        </p:nvSpPr>
        <p:spPr>
          <a:xfrm>
            <a:off x="3465676" y="2251181"/>
            <a:ext cx="2780634" cy="857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请记住您选择的密码，方便后期登录</a:t>
            </a:r>
            <a:r>
              <a:rPr lang="zh-CN" b="0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Google Shape;229;g14a5e3457dd_0_188">
            <a:extLst>
              <a:ext uri="{FF2B5EF4-FFF2-40B4-BE49-F238E27FC236}">
                <a16:creationId xmlns:a16="http://schemas.microsoft.com/office/drawing/2014/main" id="{93134074-7E07-1EB6-B070-8961425295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1635" y="2321778"/>
            <a:ext cx="248716" cy="2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19;g14a5e3457dd_0_188">
            <a:extLst>
              <a:ext uri="{FF2B5EF4-FFF2-40B4-BE49-F238E27FC236}">
                <a16:creationId xmlns:a16="http://schemas.microsoft.com/office/drawing/2014/main" id="{5DD948AA-9CC4-AF27-8E52-9CE91B9A0CA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629" y="1341400"/>
            <a:ext cx="2316741" cy="37097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7;g14a5e3457dd_0_188">
            <a:extLst>
              <a:ext uri="{FF2B5EF4-FFF2-40B4-BE49-F238E27FC236}">
                <a16:creationId xmlns:a16="http://schemas.microsoft.com/office/drawing/2014/main" id="{50158822-FBF7-DCDA-2B96-768C035BE972}"/>
              </a:ext>
            </a:extLst>
          </p:cNvPr>
          <p:cNvSpPr/>
          <p:nvPr/>
        </p:nvSpPr>
        <p:spPr>
          <a:xfrm>
            <a:off x="6461628" y="2222403"/>
            <a:ext cx="2316741" cy="1402557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/>
          <p:nvPr/>
        </p:nvSpPr>
        <p:spPr>
          <a:xfrm>
            <a:off x="0" y="0"/>
            <a:ext cx="9144000" cy="447831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0" y="19131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1" i="0" u="none" strike="noStrike" cap="none" baseline="0">
                <a:latin typeface="+mn-lt"/>
                <a:ea typeface="+mn-ea"/>
                <a:cs typeface="+mn-ea"/>
                <a:sym typeface="+mn-lt"/>
              </a:rPr>
              <a:t>第二步</a:t>
            </a:r>
            <a:r>
              <a:rPr lang="zh-CN" sz="160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点击【</a:t>
            </a:r>
            <a:r>
              <a:rPr lang="zh-CN" sz="1600" b="1" i="0" u="none" strike="noStrike" cap="none" baseline="0">
                <a:latin typeface="+mn-lt"/>
                <a:ea typeface="+mn-ea"/>
                <a:cs typeface="+mn-ea"/>
                <a:sym typeface="+mn-lt"/>
              </a:rPr>
              <a:t>提交请求</a:t>
            </a:r>
            <a:r>
              <a:rPr lang="zh-CN" sz="160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】&gt; 选择一个类别 &gt; 输入反馈内容</a:t>
            </a:r>
            <a:endParaRPr sz="140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6" name="Google Shape;236;p30"/>
          <p:cNvPicPr preferRelativeResize="0"/>
          <p:nvPr/>
        </p:nvPicPr>
        <p:blipFill rotWithShape="1">
          <a:blip r:embed="rId3">
            <a:alphaModFix/>
          </a:blip>
          <a:srcRect t="3467" b="5984"/>
          <a:stretch/>
        </p:blipFill>
        <p:spPr>
          <a:xfrm>
            <a:off x="3328474" y="521208"/>
            <a:ext cx="2487053" cy="45300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37" name="Google Shape;237;p30"/>
          <p:cNvSpPr/>
          <p:nvPr/>
        </p:nvSpPr>
        <p:spPr>
          <a:xfrm>
            <a:off x="3342867" y="828260"/>
            <a:ext cx="2472660" cy="523461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2744383" y="2393718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9" name="Google Shape;239;p30"/>
          <p:cNvSpPr/>
          <p:nvPr/>
        </p:nvSpPr>
        <p:spPr>
          <a:xfrm>
            <a:off x="5874724" y="2393718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0" name="Google Shape;240;p30"/>
          <p:cNvPicPr preferRelativeResize="0"/>
          <p:nvPr/>
        </p:nvPicPr>
        <p:blipFill rotWithShape="1">
          <a:blip r:embed="rId4">
            <a:alphaModFix/>
          </a:blip>
          <a:srcRect t="3209" b="5236"/>
          <a:stretch/>
        </p:blipFill>
        <p:spPr>
          <a:xfrm>
            <a:off x="6473208" y="517528"/>
            <a:ext cx="2375404" cy="45383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41" name="Google Shape;241;p30"/>
          <p:cNvSpPr/>
          <p:nvPr/>
        </p:nvSpPr>
        <p:spPr>
          <a:xfrm>
            <a:off x="6473208" y="1498551"/>
            <a:ext cx="2354522" cy="3552712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2" name="Google Shape;242;p30"/>
          <p:cNvPicPr preferRelativeResize="0"/>
          <p:nvPr/>
        </p:nvPicPr>
        <p:blipFill rotWithShape="1">
          <a:blip r:embed="rId5">
            <a:alphaModFix/>
          </a:blip>
          <a:srcRect t="4753" b="3636"/>
          <a:stretch/>
        </p:blipFill>
        <p:spPr>
          <a:xfrm>
            <a:off x="309782" y="521208"/>
            <a:ext cx="2375404" cy="45300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43" name="Google Shape;243;p30"/>
          <p:cNvSpPr/>
          <p:nvPr/>
        </p:nvSpPr>
        <p:spPr>
          <a:xfrm>
            <a:off x="1116504" y="4741235"/>
            <a:ext cx="1568700" cy="28155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909" y="797105"/>
            <a:ext cx="2621191" cy="42614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49" name="Google Shape;249;p31"/>
          <p:cNvPicPr preferRelativeResize="0"/>
          <p:nvPr/>
        </p:nvPicPr>
        <p:blipFill rotWithShape="1">
          <a:blip r:embed="rId4">
            <a:alphaModFix/>
          </a:blip>
          <a:srcRect t="5830"/>
          <a:stretch/>
        </p:blipFill>
        <p:spPr>
          <a:xfrm>
            <a:off x="3506022" y="797105"/>
            <a:ext cx="2401876" cy="42614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50" name="Google Shape;250;p31"/>
          <p:cNvSpPr/>
          <p:nvPr/>
        </p:nvSpPr>
        <p:spPr>
          <a:xfrm>
            <a:off x="0" y="1"/>
            <a:ext cx="9144000" cy="730102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231909" y="4402160"/>
            <a:ext cx="2621191" cy="37220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3506022" y="4278449"/>
            <a:ext cx="2401876" cy="372204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2929796" y="2255416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0" y="0"/>
            <a:ext cx="9144000" cy="65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CN" b="1" i="0" u="none" baseline="0">
                <a:latin typeface="+mn-lt"/>
                <a:ea typeface="+mn-ea"/>
                <a:cs typeface="+mn-ea"/>
                <a:sym typeface="+mn-lt"/>
              </a:rPr>
              <a:t>第3步。</a:t>
            </a:r>
            <a:r>
              <a:rPr lang="zh-CN" b="0" i="0" u="none" baseline="0">
                <a:latin typeface="+mn-lt"/>
                <a:ea typeface="+mn-ea"/>
                <a:cs typeface="+mn-ea"/>
                <a:sym typeface="+mn-lt"/>
              </a:rPr>
              <a:t>点击【</a:t>
            </a:r>
            <a:r>
              <a:rPr lang="zh-CN" b="1" i="0" u="none" baseline="0">
                <a:latin typeface="+mn-lt"/>
                <a:ea typeface="+mn-ea"/>
                <a:cs typeface="+mn-ea"/>
                <a:sym typeface="+mn-lt"/>
              </a:rPr>
              <a:t>提交</a:t>
            </a:r>
            <a:r>
              <a:rPr lang="zh-CN" b="0" i="0" u="none" baseline="0">
                <a:latin typeface="+mn-lt"/>
                <a:ea typeface="+mn-ea"/>
                <a:cs typeface="+mn-ea"/>
                <a:sym typeface="+mn-lt"/>
              </a:rPr>
              <a:t>】&gt; 点击电话号码并输入您的手机号码（可选）。</a:t>
            </a:r>
            <a:endParaRPr sz="10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CN" sz="16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		             截图并保存二维码。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Google Shape;255;p31">
            <a:extLst>
              <a:ext uri="{FF2B5EF4-FFF2-40B4-BE49-F238E27FC236}">
                <a16:creationId xmlns:a16="http://schemas.microsoft.com/office/drawing/2014/main" id="{5B9842C2-0424-7810-6240-A592C8B2A9F5}"/>
              </a:ext>
            </a:extLst>
          </p:cNvPr>
          <p:cNvSpPr/>
          <p:nvPr/>
        </p:nvSpPr>
        <p:spPr>
          <a:xfrm>
            <a:off x="6104997" y="1543506"/>
            <a:ext cx="2910363" cy="7979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0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你可以定期扫描二维码，查看工厂回复。 </a:t>
            </a:r>
          </a:p>
        </p:txBody>
      </p:sp>
      <p:pic>
        <p:nvPicPr>
          <p:cNvPr id="4" name="Google Shape;256;p31">
            <a:extLst>
              <a:ext uri="{FF2B5EF4-FFF2-40B4-BE49-F238E27FC236}">
                <a16:creationId xmlns:a16="http://schemas.microsoft.com/office/drawing/2014/main" id="{FACFDF19-E8F9-7F65-C1A7-F116C5BD8D6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5104" y="1609345"/>
            <a:ext cx="230147" cy="219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55;p31">
            <a:extLst>
              <a:ext uri="{FF2B5EF4-FFF2-40B4-BE49-F238E27FC236}">
                <a16:creationId xmlns:a16="http://schemas.microsoft.com/office/drawing/2014/main" id="{C4ED7ABA-8FF1-F81D-3ECE-73BE2597B2DE}"/>
              </a:ext>
            </a:extLst>
          </p:cNvPr>
          <p:cNvSpPr/>
          <p:nvPr/>
        </p:nvSpPr>
        <p:spPr>
          <a:xfrm>
            <a:off x="6104997" y="2454087"/>
            <a:ext cx="2910363" cy="9370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0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如果您在此页面输入了您的</a:t>
            </a:r>
            <a:r>
              <a:rPr lang="zh-CN" sz="1200" b="1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手机号码</a:t>
            </a:r>
            <a:r>
              <a:rPr lang="zh-CN" sz="1200" b="0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，请等待系统在工厂回复您的反馈时向您发送</a:t>
            </a:r>
            <a:r>
              <a:rPr lang="zh-CN" sz="1200" b="1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短信通知</a:t>
            </a:r>
            <a:r>
              <a:rPr lang="zh-CN" sz="1200" b="0" i="0" u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sz="800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b="1" i="0" u="none" baseline="0">
                <a:latin typeface="+mn-lt"/>
                <a:ea typeface="+mn-ea"/>
                <a:cs typeface="+mn-ea"/>
                <a:sym typeface="+mn-lt"/>
              </a:rPr>
              <a:t>升级功能(可选)</a:t>
            </a:r>
            <a:endParaRPr sz="1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2" name="Google Shape;262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13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 t="4558" b="43797"/>
          <a:stretch/>
        </p:blipFill>
        <p:spPr>
          <a:xfrm>
            <a:off x="165651" y="1201428"/>
            <a:ext cx="3842297" cy="38108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4">
            <a:alphaModFix/>
          </a:blip>
          <a:srcRect t="4400"/>
          <a:stretch/>
        </p:blipFill>
        <p:spPr>
          <a:xfrm>
            <a:off x="4326968" y="1201428"/>
            <a:ext cx="2154180" cy="38108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cxnSp>
        <p:nvCxnSpPr>
          <p:cNvPr id="266" name="Google Shape;266;p32"/>
          <p:cNvCxnSpPr/>
          <p:nvPr/>
        </p:nvCxnSpPr>
        <p:spPr>
          <a:xfrm>
            <a:off x="2914024" y="3923708"/>
            <a:ext cx="0" cy="669557"/>
          </a:xfrm>
          <a:prstGeom prst="straightConnector1">
            <a:avLst/>
          </a:prstGeom>
          <a:noFill/>
          <a:ln w="28575" cap="flat" cmpd="sng">
            <a:solidFill>
              <a:srgbClr val="FF050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67" name="Google Shape;267;p32"/>
          <p:cNvSpPr/>
          <p:nvPr/>
        </p:nvSpPr>
        <p:spPr>
          <a:xfrm>
            <a:off x="2531959" y="3629446"/>
            <a:ext cx="764131" cy="294262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2113280" y="4609950"/>
            <a:ext cx="1630459" cy="2942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0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    提交升级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Google Shape;268;p32">
            <a:extLst>
              <a:ext uri="{FF2B5EF4-FFF2-40B4-BE49-F238E27FC236}">
                <a16:creationId xmlns:a16="http://schemas.microsoft.com/office/drawing/2014/main" id="{26F8A687-1BB6-6044-BF98-A5BB248B8E6B}"/>
              </a:ext>
            </a:extLst>
          </p:cNvPr>
          <p:cNvSpPr/>
          <p:nvPr/>
        </p:nvSpPr>
        <p:spPr>
          <a:xfrm>
            <a:off x="6745357" y="2067339"/>
            <a:ext cx="2240745" cy="15621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400" b="0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工人何时可以请求升级？</a:t>
            </a:r>
            <a:endParaRPr lang="zh-CN"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zh-CN" sz="1400" b="0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基于小时 </a:t>
            </a:r>
            <a:endParaRPr lang="zh-CN"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zh-CN" sz="1400" b="0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指定的类别</a:t>
            </a:r>
            <a:endParaRPr lang="zh-CN"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zh-CN" sz="1400" b="0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谁可以查看或回复升级的反馈内容？</a:t>
            </a:r>
            <a:endParaRPr lang="zh-CN"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Google Shape;271;p32">
            <a:extLst>
              <a:ext uri="{FF2B5EF4-FFF2-40B4-BE49-F238E27FC236}">
                <a16:creationId xmlns:a16="http://schemas.microsoft.com/office/drawing/2014/main" id="{F6FFA903-0FF7-86C4-B3A9-764A1490D54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0212" y="4674413"/>
            <a:ext cx="180249" cy="184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g14a5e3457dd_0_0"/>
          <p:cNvGrpSpPr/>
          <p:nvPr/>
        </p:nvGrpSpPr>
        <p:grpSpPr>
          <a:xfrm rot="444443">
            <a:off x="5019356" y="1906701"/>
            <a:ext cx="3067687" cy="3147864"/>
            <a:chOff x="4398500" y="1993599"/>
            <a:chExt cx="3046675" cy="3149900"/>
          </a:xfrm>
        </p:grpSpPr>
        <p:pic>
          <p:nvPicPr>
            <p:cNvPr id="90" name="Google Shape;90;g14a5e3457dd_0_0"/>
            <p:cNvPicPr preferRelativeResize="0"/>
            <p:nvPr/>
          </p:nvPicPr>
          <p:blipFill rotWithShape="1">
            <a:blip r:embed="rId3">
              <a:alphaModFix/>
            </a:blip>
            <a:srcRect l="11581" t="10638" r="13891" b="12318"/>
            <a:stretch/>
          </p:blipFill>
          <p:spPr>
            <a:xfrm>
              <a:off x="4398500" y="1993599"/>
              <a:ext cx="3046675" cy="314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g14a5e3457dd_0_0"/>
            <p:cNvPicPr preferRelativeResize="0"/>
            <p:nvPr/>
          </p:nvPicPr>
          <p:blipFill rotWithShape="1">
            <a:blip r:embed="rId4">
              <a:alphaModFix/>
            </a:blip>
            <a:srcRect t="3467" b="5984"/>
            <a:stretch/>
          </p:blipFill>
          <p:spPr>
            <a:xfrm>
              <a:off x="5307125" y="2240250"/>
              <a:ext cx="1336574" cy="265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g14a5e3457dd_0_0"/>
          <p:cNvSpPr txBox="1">
            <a:spLocks noGrp="1"/>
          </p:cNvSpPr>
          <p:nvPr>
            <p:ph type="body" idx="1"/>
          </p:nvPr>
        </p:nvSpPr>
        <p:spPr>
          <a:xfrm>
            <a:off x="547141" y="4508825"/>
            <a:ext cx="909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Google Shape;93;g14a5e3457dd_0_0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sz="3600" b="1" i="0" u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工人如何使用该工具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" name="Google Shape;94;g14a5e3457dd_0_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>
                <a:latin typeface="+mn-lt"/>
                <a:ea typeface="+mn-ea"/>
                <a:cs typeface="+mn-ea"/>
                <a:sym typeface="+mn-lt"/>
              </a:rPr>
              <a:t>2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" name="Google Shape;95;g14a5e3457dd_0_0"/>
          <p:cNvSpPr txBox="1"/>
          <p:nvPr/>
        </p:nvSpPr>
        <p:spPr>
          <a:xfrm>
            <a:off x="4398500" y="1173625"/>
            <a:ext cx="15105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000" b="1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" name="Google Shape;96;g14a5e3457dd_0_0"/>
          <p:cNvSpPr txBox="1"/>
          <p:nvPr/>
        </p:nvSpPr>
        <p:spPr>
          <a:xfrm>
            <a:off x="4033" y="1175041"/>
            <a:ext cx="91401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zh-CN"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会员将工具部署到工厂后，二维码将被自动发送至工厂。</a:t>
            </a:r>
            <a:endParaRPr sz="1400" i="0" u="none" strike="noStrike" cap="none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zh-CN" sz="140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工厂随后打印二维码，并将其放置在公共区域，如生产车间、食堂、宿舍、休息室或停车场。</a:t>
            </a:r>
            <a:endParaRPr sz="1400" i="0" u="none" strike="noStrike" cap="none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zh-CN"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工人通过扫描二维码获取工具。</a:t>
            </a:r>
            <a:endParaRPr sz="1406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7" name="Google Shape;97;g14a5e3457dd_0_0" descr="What is a QR code and are they safe?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758945"/>
            <a:ext cx="4164141" cy="238455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14a5e3457dd_0_0"/>
          <p:cNvSpPr/>
          <p:nvPr/>
        </p:nvSpPr>
        <p:spPr>
          <a:xfrm>
            <a:off x="4003985" y="3364687"/>
            <a:ext cx="1224600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a5e3457dd_0_13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sz="2300" b="1" i="0" u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工人有两种选择来获取该工具</a:t>
            </a:r>
            <a:endParaRPr sz="23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" name="Google Shape;104;g14a5e3457dd_0_13"/>
          <p:cNvSpPr/>
          <p:nvPr/>
        </p:nvSpPr>
        <p:spPr>
          <a:xfrm>
            <a:off x="-25" y="1134125"/>
            <a:ext cx="9144000" cy="656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600" b="1" i="0" u="none" strike="noStrike" cap="none" baseline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根据成员决定，部署产品1或2， </a:t>
            </a:r>
            <a:endParaRPr sz="1600" b="1" i="0" u="none" strike="noStrike" cap="none" dirty="0"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600" b="1" i="0" u="none" baseline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工厂将收到一个带有相应产品选项的二维码。</a:t>
            </a:r>
            <a:endParaRPr sz="1600" b="1" i="0" u="none" strike="noStrike" cap="none" dirty="0"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5" name="Google Shape;105;g14a5e3457dd_0_13"/>
          <p:cNvSpPr/>
          <p:nvPr/>
        </p:nvSpPr>
        <p:spPr>
          <a:xfrm>
            <a:off x="4554449" y="1803271"/>
            <a:ext cx="39600" cy="3282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6" name="Google Shape;106;g14a5e3457dd_0_13"/>
          <p:cNvSpPr txBox="1"/>
          <p:nvPr/>
        </p:nvSpPr>
        <p:spPr>
          <a:xfrm>
            <a:off x="278603" y="1890636"/>
            <a:ext cx="366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0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产品1：完整的应用程序</a:t>
            </a:r>
            <a:endParaRPr sz="2000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7" name="Google Shape;107;g14a5e3457dd_0_13"/>
          <p:cNvSpPr txBox="1"/>
          <p:nvPr/>
        </p:nvSpPr>
        <p:spPr>
          <a:xfrm>
            <a:off x="4607276" y="1890636"/>
            <a:ext cx="454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0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产品2:单一反馈工具</a:t>
            </a:r>
            <a:endParaRPr sz="20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" name="Google Shape;108;g14a5e3457dd_0_13"/>
          <p:cNvSpPr txBox="1"/>
          <p:nvPr/>
        </p:nvSpPr>
        <p:spPr>
          <a:xfrm>
            <a:off x="426422" y="2360375"/>
            <a:ext cx="3953421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b="0" i="0" u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扫描二维码后，工人可结合提示安装包括多种功能的 </a:t>
            </a:r>
            <a:r>
              <a:rPr lang="zh-CN" b="1" i="0" u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RBA Voices 应用程序</a:t>
            </a:r>
            <a:r>
              <a:rPr lang="zh-CN" b="0" i="0" u="none" baseline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sz="1400" i="0" u="none" strike="noStrike" cap="none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zh-CN" sz="1400" b="0" i="0" u="none" strike="noStrike" cap="none" baseline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反馈工具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zh-CN" sz="1400" b="0" i="0" u="none" strike="noStrike" cap="none" baseline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调研工具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zh-CN" sz="1400" b="0" i="0" u="none" strike="noStrike" cap="none" baseline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工人学习学院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9" name="Google Shape;109;g14a5e3457dd_0_13"/>
          <p:cNvSpPr txBox="1"/>
          <p:nvPr/>
        </p:nvSpPr>
        <p:spPr>
          <a:xfrm>
            <a:off x="4847126" y="2360375"/>
            <a:ext cx="3978822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b="0" i="0" u="none" baseline="0">
                <a:latin typeface="+mn-lt"/>
                <a:ea typeface="+mn-ea"/>
                <a:cs typeface="+mn-ea"/>
                <a:sym typeface="+mn-lt"/>
              </a:rPr>
              <a:t>扫描二维码后，工人将直接进入一个</a:t>
            </a:r>
            <a:r>
              <a:rPr lang="zh-CN" b="1" i="0" u="none" baseline="0">
                <a:latin typeface="+mn-lt"/>
                <a:ea typeface="+mn-ea"/>
                <a:cs typeface="+mn-ea"/>
                <a:sym typeface="+mn-lt"/>
              </a:rPr>
              <a:t>网络浏览器，</a:t>
            </a:r>
            <a:r>
              <a:rPr lang="zh-CN" b="0" i="0" u="none" baseline="0">
                <a:latin typeface="+mn-lt"/>
                <a:ea typeface="+mn-ea"/>
                <a:cs typeface="+mn-ea"/>
                <a:sym typeface="+mn-lt"/>
              </a:rPr>
              <a:t>其中只包括：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zh-CN" sz="1400" b="0" i="0" u="none" strike="noStrike" cap="none" baseline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反馈工具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14a5e3457dd_0_96"/>
          <p:cNvPicPr preferRelativeResize="0"/>
          <p:nvPr/>
        </p:nvPicPr>
        <p:blipFill rotWithShape="1">
          <a:blip r:embed="rId3">
            <a:alphaModFix/>
          </a:blip>
          <a:srcRect l="4470" t="-3640" r="-4470" b="3638"/>
          <a:stretch/>
        </p:blipFill>
        <p:spPr>
          <a:xfrm>
            <a:off x="6556175" y="1341625"/>
            <a:ext cx="2536726" cy="39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4a5e3457dd_0_96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zh-CN" b="1" i="0" u="none" baseline="0">
                <a:latin typeface="+mn-lt"/>
                <a:ea typeface="+mn-ea"/>
                <a:cs typeface="+mn-ea"/>
                <a:sym typeface="+mn-lt"/>
              </a:rPr>
              <a:t>产品选项1:完整的应用程序</a:t>
            </a:r>
            <a:endParaRPr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6" name="Google Shape;116;g14a5e3457dd_0_96"/>
          <p:cNvSpPr txBox="1">
            <a:spLocks noGrp="1"/>
          </p:cNvSpPr>
          <p:nvPr>
            <p:ph type="body" idx="1"/>
          </p:nvPr>
        </p:nvSpPr>
        <p:spPr>
          <a:xfrm>
            <a:off x="477076" y="890870"/>
            <a:ext cx="909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扫描二维码后，将可结合提示安装</a:t>
            </a: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RBA Voices应用程序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。 </a:t>
            </a:r>
            <a:endParaRPr sz="1600" dirty="0"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第1步：安装</a:t>
            </a: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RBA Voices 应用程序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并注册一个新账户。</a:t>
            </a:r>
            <a:endParaRPr sz="1600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7" name="Google Shape;117;g14a5e3457dd_0_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000" y="1944925"/>
            <a:ext cx="2244452" cy="299260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118" name="Google Shape;118;g14a5e3457dd_0_96"/>
          <p:cNvGrpSpPr/>
          <p:nvPr/>
        </p:nvGrpSpPr>
        <p:grpSpPr>
          <a:xfrm>
            <a:off x="3620153" y="1354867"/>
            <a:ext cx="2536719" cy="3924983"/>
            <a:chOff x="3312454" y="-212549"/>
            <a:chExt cx="4274889" cy="7179409"/>
          </a:xfrm>
        </p:grpSpPr>
        <p:pic>
          <p:nvPicPr>
            <p:cNvPr id="119" name="Google Shape;119;g14a5e3457dd_0_96"/>
            <p:cNvPicPr preferRelativeResize="0"/>
            <p:nvPr/>
          </p:nvPicPr>
          <p:blipFill rotWithShape="1">
            <a:blip r:embed="rId3">
              <a:alphaModFix/>
            </a:blip>
            <a:srcRect l="4470" t="-3640" r="-4470" b="3638"/>
            <a:stretch/>
          </p:blipFill>
          <p:spPr>
            <a:xfrm>
              <a:off x="3312454" y="-212549"/>
              <a:ext cx="4274889" cy="71794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g14a5e3457dd_0_96"/>
            <p:cNvSpPr/>
            <p:nvPr/>
          </p:nvSpPr>
          <p:spPr>
            <a:xfrm>
              <a:off x="4054504" y="3305437"/>
              <a:ext cx="2459400" cy="119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1" name="Google Shape;121;g14a5e3457dd_0_9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08712" y="3523570"/>
              <a:ext cx="2350645" cy="7540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g14a5e3457dd_0_96"/>
          <p:cNvSpPr/>
          <p:nvPr/>
        </p:nvSpPr>
        <p:spPr>
          <a:xfrm>
            <a:off x="4092618" y="3410487"/>
            <a:ext cx="1395000" cy="3858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" name="Google Shape;123;g14a5e3457dd_0_96"/>
          <p:cNvSpPr/>
          <p:nvPr/>
        </p:nvSpPr>
        <p:spPr>
          <a:xfrm>
            <a:off x="4187950" y="4601749"/>
            <a:ext cx="1283700" cy="273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zh-CN" sz="9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IOS和安卓系统均可使用</a:t>
            </a:r>
            <a:endParaRPr sz="900" b="1" i="0" u="none" strike="noStrike" cap="none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4" name="Google Shape;124;g14a5e3457dd_0_96"/>
          <p:cNvSpPr/>
          <p:nvPr/>
        </p:nvSpPr>
        <p:spPr>
          <a:xfrm>
            <a:off x="6917562" y="2853917"/>
            <a:ext cx="854700" cy="16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5" name="Google Shape;125;g14a5e3457dd_0_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17550" y="1897025"/>
            <a:ext cx="1599550" cy="313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14a5e3457dd_0_96"/>
          <p:cNvSpPr/>
          <p:nvPr/>
        </p:nvSpPr>
        <p:spPr>
          <a:xfrm>
            <a:off x="7325245" y="3748675"/>
            <a:ext cx="447000" cy="3858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7" name="Google Shape;127;g14a5e3457dd_0_96"/>
          <p:cNvSpPr/>
          <p:nvPr/>
        </p:nvSpPr>
        <p:spPr>
          <a:xfrm>
            <a:off x="5629063" y="3719125"/>
            <a:ext cx="1587300" cy="4449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" name="Google Shape;128;g14a5e3457dd_0_96"/>
          <p:cNvSpPr/>
          <p:nvPr/>
        </p:nvSpPr>
        <p:spPr>
          <a:xfrm>
            <a:off x="3125450" y="3380925"/>
            <a:ext cx="899100" cy="4449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/>
          <p:nvPr/>
        </p:nvSpPr>
        <p:spPr>
          <a:xfrm>
            <a:off x="0" y="0"/>
            <a:ext cx="9144000" cy="967500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503583" y="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1" i="0" u="none" strike="noStrike" cap="none" baseline="0">
                <a:latin typeface="+mn-lt"/>
                <a:ea typeface="+mn-ea"/>
                <a:cs typeface="+mn-ea"/>
                <a:sym typeface="+mn-lt"/>
              </a:rPr>
              <a:t>第2步。</a:t>
            </a:r>
            <a:r>
              <a:rPr lang="zh-CN" sz="160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打开应用程序并注册。</a:t>
            </a:r>
            <a:endParaRPr sz="1600" i="0" u="none" strike="noStrike" cap="none" dirty="0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用户名应该是您的员工号或手机号。</a:t>
            </a:r>
            <a:endParaRPr sz="1600" b="1" i="0" u="none" strike="noStrike" cap="none" dirty="0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首次登录时，您可以根据个人选择设置密码。</a:t>
            </a:r>
            <a:endParaRPr sz="1600" i="0" u="none" strike="noStrike" cap="none" dirty="0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6208200" y="3167270"/>
            <a:ext cx="2707200" cy="9827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完成注册后，</a:t>
            </a:r>
            <a:endParaRPr sz="12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请记住您选择的密码，方便后期登录。</a:t>
            </a:r>
            <a:endParaRPr sz="12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478" y="1013725"/>
            <a:ext cx="2225847" cy="39519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38" name="Google Shape;138;p26"/>
          <p:cNvSpPr/>
          <p:nvPr/>
        </p:nvSpPr>
        <p:spPr>
          <a:xfrm>
            <a:off x="1205948" y="3347223"/>
            <a:ext cx="540334" cy="4863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9" name="Google Shape;139;p26"/>
          <p:cNvGrpSpPr/>
          <p:nvPr/>
        </p:nvGrpSpPr>
        <p:grpSpPr>
          <a:xfrm>
            <a:off x="3627950" y="1013725"/>
            <a:ext cx="2159657" cy="3951976"/>
            <a:chOff x="3627950" y="1013725"/>
            <a:chExt cx="2159657" cy="3951976"/>
          </a:xfrm>
        </p:grpSpPr>
        <p:pic>
          <p:nvPicPr>
            <p:cNvPr id="140" name="Google Shape;140;p26"/>
            <p:cNvPicPr preferRelativeResize="0"/>
            <p:nvPr/>
          </p:nvPicPr>
          <p:blipFill rotWithShape="1">
            <a:blip r:embed="rId4">
              <a:alphaModFix/>
            </a:blip>
            <a:srcRect b="9917"/>
            <a:stretch/>
          </p:blipFill>
          <p:spPr>
            <a:xfrm>
              <a:off x="3627950" y="1013725"/>
              <a:ext cx="2159657" cy="3951976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141" name="Google Shape;141;p26"/>
            <p:cNvSpPr/>
            <p:nvPr/>
          </p:nvSpPr>
          <p:spPr>
            <a:xfrm>
              <a:off x="3740243" y="2281398"/>
              <a:ext cx="1244700" cy="16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zh-CN" sz="800" b="0" i="0" u="none" strike="noStrike" cap="none" baseline="0">
                  <a:solidFill>
                    <a:srgbClr val="0070C0"/>
                  </a:solidFill>
                  <a:latin typeface="+mn-lt"/>
                  <a:ea typeface="+mn-ea"/>
                  <a:cs typeface="+mn-ea"/>
                  <a:sym typeface="+mn-lt"/>
                </a:rPr>
                <a:t>工厂名称</a:t>
              </a:r>
              <a:endParaRPr sz="1400" b="0" i="0" u="none" strike="noStrike" cap="none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3740243" y="2630532"/>
              <a:ext cx="1663500" cy="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zh-CN" sz="800" b="0" i="0" u="none" strike="noStrike" cap="none" baseline="0">
                  <a:solidFill>
                    <a:srgbClr val="0070C0"/>
                  </a:solidFill>
                  <a:latin typeface="+mn-lt"/>
                  <a:ea typeface="+mn-ea"/>
                  <a:cs typeface="+mn-ea"/>
                  <a:sym typeface="+mn-lt"/>
                </a:rPr>
                <a:t>员工号或手机号 </a:t>
              </a:r>
              <a:endParaRPr sz="1400" b="0" i="0" u="none" strike="noStrike" cap="none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3740243" y="2862061"/>
              <a:ext cx="1663500" cy="16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zh-CN" sz="800" b="0" i="0" u="none" strike="noStrike" cap="none" baseline="0">
                  <a:solidFill>
                    <a:srgbClr val="0070C0"/>
                  </a:solidFill>
                  <a:latin typeface="+mn-lt"/>
                  <a:ea typeface="+mn-ea"/>
                  <a:cs typeface="+mn-ea"/>
                  <a:sym typeface="+mn-lt"/>
                </a:rPr>
                <a:t>员工选择密码</a:t>
              </a:r>
              <a:endParaRPr sz="1400" b="0" i="0" u="none" strike="noStrike" cap="none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5" name="Google Shape;145;p26"/>
          <p:cNvSpPr/>
          <p:nvPr/>
        </p:nvSpPr>
        <p:spPr>
          <a:xfrm>
            <a:off x="6208200" y="1791200"/>
            <a:ext cx="2707200" cy="114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1" i="0" u="none" strike="noStrike" cap="none" baseline="0">
                <a:latin typeface="+mn-lt"/>
                <a:ea typeface="+mn-ea"/>
                <a:cs typeface="+mn-ea"/>
                <a:sym typeface="+mn-lt"/>
              </a:rPr>
              <a:t>请检查工厂名称是否正确。确保您的反馈意见能得到工厂经理的回应。</a:t>
            </a:r>
            <a:endParaRPr sz="12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9749" y="1863285"/>
            <a:ext cx="204099" cy="204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6"/>
          <p:cNvCxnSpPr>
            <a:cxnSpLocks/>
            <a:stCxn id="145" idx="1"/>
          </p:cNvCxnSpPr>
          <p:nvPr/>
        </p:nvCxnSpPr>
        <p:spPr>
          <a:xfrm flipH="1">
            <a:off x="4572000" y="2365700"/>
            <a:ext cx="1636200" cy="0"/>
          </a:xfrm>
          <a:prstGeom prst="straightConnector1">
            <a:avLst/>
          </a:prstGeom>
          <a:noFill/>
          <a:ln w="28575" cap="flat" cmpd="sng">
            <a:solidFill>
              <a:srgbClr val="FF0505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" name="Google Shape;146;p26">
            <a:extLst>
              <a:ext uri="{FF2B5EF4-FFF2-40B4-BE49-F238E27FC236}">
                <a16:creationId xmlns:a16="http://schemas.microsoft.com/office/drawing/2014/main" id="{0413F0F0-3AB5-714B-3F06-A76A92E46A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9750" y="3245173"/>
            <a:ext cx="204099" cy="2040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4;p26">
            <a:extLst>
              <a:ext uri="{FF2B5EF4-FFF2-40B4-BE49-F238E27FC236}">
                <a16:creationId xmlns:a16="http://schemas.microsoft.com/office/drawing/2014/main" id="{D93991BB-7BD1-E4A0-B53A-6928F8C0BC8B}"/>
              </a:ext>
            </a:extLst>
          </p:cNvPr>
          <p:cNvSpPr/>
          <p:nvPr/>
        </p:nvSpPr>
        <p:spPr>
          <a:xfrm>
            <a:off x="3028082" y="2424655"/>
            <a:ext cx="539400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0a4d8881d_0_113"/>
          <p:cNvSpPr/>
          <p:nvPr/>
        </p:nvSpPr>
        <p:spPr>
          <a:xfrm>
            <a:off x="0" y="0"/>
            <a:ext cx="9144000" cy="447900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" name="Google Shape;153;g150a4d8881d_0_113"/>
          <p:cNvSpPr txBox="1"/>
          <p:nvPr/>
        </p:nvSpPr>
        <p:spPr>
          <a:xfrm>
            <a:off x="0" y="19131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1" i="0" u="none" strike="noStrike" cap="none" baseline="0">
                <a:latin typeface="+mn-lt"/>
                <a:ea typeface="+mn-ea"/>
                <a:cs typeface="+mn-ea"/>
                <a:sym typeface="+mn-lt"/>
              </a:rPr>
              <a:t>第3步。</a:t>
            </a:r>
            <a:r>
              <a:rPr lang="zh-CN" sz="160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选择【</a:t>
            </a:r>
            <a:r>
              <a:rPr lang="zh-CN" sz="1600" b="1" i="0" u="none" strike="noStrike" cap="none" baseline="0">
                <a:latin typeface="+mn-lt"/>
                <a:ea typeface="+mn-ea"/>
                <a:cs typeface="+mn-ea"/>
                <a:sym typeface="+mn-lt"/>
              </a:rPr>
              <a:t>反馈</a:t>
            </a:r>
            <a:r>
              <a:rPr lang="zh-CN" sz="160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】工具-&gt;点击【</a:t>
            </a:r>
            <a:r>
              <a:rPr lang="zh-CN" sz="1600" b="1" i="0" u="none" strike="noStrike" cap="none" baseline="0">
                <a:latin typeface="+mn-lt"/>
                <a:ea typeface="+mn-ea"/>
                <a:cs typeface="+mn-ea"/>
                <a:sym typeface="+mn-lt"/>
              </a:rPr>
              <a:t>提交请求</a:t>
            </a:r>
            <a:r>
              <a:rPr lang="zh-CN" sz="160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】-&gt;点击【</a:t>
            </a:r>
            <a:r>
              <a:rPr lang="zh-CN" sz="1600" b="1" i="0" u="none" strike="noStrike" cap="none" baseline="0">
                <a:latin typeface="+mn-lt"/>
                <a:ea typeface="+mn-ea"/>
                <a:cs typeface="+mn-ea"/>
                <a:sym typeface="+mn-lt"/>
              </a:rPr>
              <a:t>选择类别</a:t>
            </a:r>
            <a:r>
              <a:rPr lang="zh-CN" sz="1600" b="0" i="0" u="none" strike="noStrike" cap="none" baseline="0">
                <a:latin typeface="+mn-lt"/>
                <a:ea typeface="+mn-ea"/>
                <a:cs typeface="+mn-ea"/>
                <a:sym typeface="+mn-lt"/>
              </a:rPr>
              <a:t>】。</a:t>
            </a:r>
            <a:endParaRPr sz="140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4" name="Google Shape;154;g150a4d8881d_0_113"/>
          <p:cNvPicPr preferRelativeResize="0"/>
          <p:nvPr/>
        </p:nvPicPr>
        <p:blipFill rotWithShape="1">
          <a:blip r:embed="rId3">
            <a:alphaModFix/>
          </a:blip>
          <a:srcRect t="3368" b="2503"/>
          <a:stretch/>
        </p:blipFill>
        <p:spPr>
          <a:xfrm>
            <a:off x="318831" y="467031"/>
            <a:ext cx="2363025" cy="45268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5" name="Google Shape;155;g150a4d8881d_0_113"/>
          <p:cNvPicPr preferRelativeResize="0"/>
          <p:nvPr/>
        </p:nvPicPr>
        <p:blipFill rotWithShape="1">
          <a:blip r:embed="rId4">
            <a:alphaModFix/>
          </a:blip>
          <a:srcRect t="3467" b="5984"/>
          <a:stretch/>
        </p:blipFill>
        <p:spPr>
          <a:xfrm>
            <a:off x="6364546" y="486289"/>
            <a:ext cx="2388254" cy="45171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6" name="Google Shape;156;g150a4d8881d_0_113"/>
          <p:cNvSpPr/>
          <p:nvPr/>
        </p:nvSpPr>
        <p:spPr>
          <a:xfrm>
            <a:off x="921026" y="1402805"/>
            <a:ext cx="583096" cy="3858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8" name="Google Shape;158;g150a4d8881d_0_113"/>
          <p:cNvSpPr/>
          <p:nvPr/>
        </p:nvSpPr>
        <p:spPr>
          <a:xfrm>
            <a:off x="6364546" y="808125"/>
            <a:ext cx="2388254" cy="51046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9" name="Google Shape;159;g150a4d8881d_0_113"/>
          <p:cNvSpPr/>
          <p:nvPr/>
        </p:nvSpPr>
        <p:spPr>
          <a:xfrm>
            <a:off x="2791978" y="2390080"/>
            <a:ext cx="539400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0" name="Google Shape;160;g150a4d8881d_0_113"/>
          <p:cNvSpPr/>
          <p:nvPr/>
        </p:nvSpPr>
        <p:spPr>
          <a:xfrm>
            <a:off x="5783514" y="2390078"/>
            <a:ext cx="539400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1" name="Google Shape;161;g150a4d8881d_0_113"/>
          <p:cNvPicPr preferRelativeResize="0"/>
          <p:nvPr/>
        </p:nvPicPr>
        <p:blipFill rotWithShape="1">
          <a:blip r:embed="rId5">
            <a:alphaModFix/>
          </a:blip>
          <a:srcRect t="4753" b="3636"/>
          <a:stretch/>
        </p:blipFill>
        <p:spPr>
          <a:xfrm>
            <a:off x="3414676" y="467031"/>
            <a:ext cx="2284983" cy="45268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62" name="Google Shape;162;g150a4d8881d_0_113"/>
          <p:cNvSpPr/>
          <p:nvPr/>
        </p:nvSpPr>
        <p:spPr>
          <a:xfrm>
            <a:off x="4171676" y="4630707"/>
            <a:ext cx="1528704" cy="4479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/>
          <p:nvPr/>
        </p:nvSpPr>
        <p:spPr>
          <a:xfrm>
            <a:off x="0" y="0"/>
            <a:ext cx="9144000" cy="447831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 t="10317" b="4760"/>
          <a:stretch/>
        </p:blipFill>
        <p:spPr>
          <a:xfrm>
            <a:off x="403477" y="574851"/>
            <a:ext cx="2375183" cy="44578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70" name="Google Shape;170;p27"/>
          <p:cNvPicPr preferRelativeResize="0"/>
          <p:nvPr/>
        </p:nvPicPr>
        <p:blipFill rotWithShape="1">
          <a:blip r:embed="rId4">
            <a:alphaModFix/>
          </a:blip>
          <a:srcRect t="3209" b="5236"/>
          <a:stretch/>
        </p:blipFill>
        <p:spPr>
          <a:xfrm>
            <a:off x="3406483" y="473413"/>
            <a:ext cx="2354265" cy="46700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cxnSp>
        <p:nvCxnSpPr>
          <p:cNvPr id="171" name="Google Shape;171;p27"/>
          <p:cNvCxnSpPr/>
          <p:nvPr/>
        </p:nvCxnSpPr>
        <p:spPr>
          <a:xfrm>
            <a:off x="3984774" y="3612128"/>
            <a:ext cx="2296767" cy="562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72" name="Google Shape;172;p27"/>
          <p:cNvCxnSpPr/>
          <p:nvPr/>
        </p:nvCxnSpPr>
        <p:spPr>
          <a:xfrm>
            <a:off x="5678763" y="4171136"/>
            <a:ext cx="5696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73" name="Google Shape;173;p27"/>
          <p:cNvSpPr txBox="1"/>
          <p:nvPr/>
        </p:nvSpPr>
        <p:spPr>
          <a:xfrm>
            <a:off x="6241785" y="1286864"/>
            <a:ext cx="2686050" cy="1441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200" b="0" i="0" u="none" strike="noStrike" cap="none" baseline="0">
                <a:solidFill>
                  <a:srgbClr val="3F3F3F"/>
                </a:solidFill>
                <a:latin typeface="+mn-lt"/>
                <a:ea typeface="+mn-ea"/>
                <a:cs typeface="+mn-ea"/>
                <a:sym typeface="+mn-lt"/>
              </a:rPr>
              <a:t>工人输入支持请求/查询/投诉/建议</a:t>
            </a:r>
            <a:endParaRPr sz="1200" b="0" i="0" u="none" strike="noStrike" cap="none" dirty="0">
              <a:solidFill>
                <a:srgbClr val="3F3F3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6211647" y="3490450"/>
            <a:ext cx="2842105" cy="80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b="0" i="0" u="none" strike="noStrike" cap="none" baseline="0">
                <a:solidFill>
                  <a:srgbClr val="3F3F3F"/>
                </a:solidFill>
                <a:latin typeface="+mn-lt"/>
                <a:ea typeface="+mn-ea"/>
                <a:cs typeface="+mn-ea"/>
                <a:sym typeface="+mn-lt"/>
              </a:rPr>
              <a:t>插入手机中的照片作为证据（可选）</a:t>
            </a:r>
            <a:endParaRPr sz="800" b="0" i="0" u="none" strike="noStrike" cap="none" dirty="0">
              <a:solidFill>
                <a:srgbClr val="3F3F3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6218273" y="4055348"/>
            <a:ext cx="2925677" cy="80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b="0" i="0" u="none" strike="noStrike" cap="none" baseline="0">
                <a:solidFill>
                  <a:srgbClr val="3F3F3F"/>
                </a:solidFill>
                <a:latin typeface="+mn-lt"/>
                <a:ea typeface="+mn-ea"/>
                <a:cs typeface="+mn-ea"/>
                <a:sym typeface="+mn-lt"/>
              </a:rPr>
              <a:t>选择匿名发送反馈内容（可选）</a:t>
            </a:r>
            <a:endParaRPr sz="800" b="0" i="0" u="none" strike="noStrike" cap="none" dirty="0">
              <a:solidFill>
                <a:srgbClr val="3F3F3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0" y="19131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第4步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 选择与反馈相关的主题 -&gt; 输入反馈内容 -&gt; 【</a:t>
            </a: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提交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】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432138" y="1403011"/>
            <a:ext cx="2313292" cy="362965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3437478" y="1510032"/>
            <a:ext cx="2323270" cy="148332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79" name="Google Shape;179;p27"/>
          <p:cNvCxnSpPr/>
          <p:nvPr/>
        </p:nvCxnSpPr>
        <p:spPr>
          <a:xfrm>
            <a:off x="5672137" y="1518742"/>
            <a:ext cx="5696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80" name="Google Shape;180;p27"/>
          <p:cNvSpPr/>
          <p:nvPr/>
        </p:nvSpPr>
        <p:spPr>
          <a:xfrm>
            <a:off x="3460794" y="3374795"/>
            <a:ext cx="477598" cy="51738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6218273" y="4513600"/>
            <a:ext cx="2842105" cy="80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b="0" i="0" u="none" strike="noStrike" cap="none" baseline="0" dirty="0">
                <a:solidFill>
                  <a:srgbClr val="3F3F3F"/>
                </a:solidFill>
                <a:latin typeface="+mn-lt"/>
                <a:ea typeface="+mn-ea"/>
                <a:cs typeface="+mn-ea"/>
                <a:sym typeface="+mn-lt"/>
              </a:rPr>
              <a:t>留下电话号码并要求工厂回电（可选）</a:t>
            </a:r>
            <a:endParaRPr sz="800" b="0" i="0" u="none" strike="noStrike" cap="none" dirty="0">
              <a:solidFill>
                <a:srgbClr val="3F3F3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2" name="Google Shape;182;p27"/>
          <p:cNvCxnSpPr/>
          <p:nvPr/>
        </p:nvCxnSpPr>
        <p:spPr>
          <a:xfrm>
            <a:off x="5672137" y="4637861"/>
            <a:ext cx="5696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83" name="Google Shape;183;p27"/>
          <p:cNvSpPr/>
          <p:nvPr/>
        </p:nvSpPr>
        <p:spPr>
          <a:xfrm>
            <a:off x="2838093" y="2412297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3430851" y="4783221"/>
            <a:ext cx="2296767" cy="3410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/>
          <p:cNvPicPr preferRelativeResize="0"/>
          <p:nvPr/>
        </p:nvPicPr>
        <p:blipFill rotWithShape="1">
          <a:blip r:embed="rId3">
            <a:alphaModFix/>
          </a:blip>
          <a:srcRect t="18429"/>
          <a:stretch/>
        </p:blipFill>
        <p:spPr>
          <a:xfrm>
            <a:off x="248257" y="447831"/>
            <a:ext cx="2388255" cy="45171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90" name="Google Shape;190;p28"/>
          <p:cNvSpPr/>
          <p:nvPr/>
        </p:nvSpPr>
        <p:spPr>
          <a:xfrm>
            <a:off x="0" y="0"/>
            <a:ext cx="9144000" cy="447831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0" y="5971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1" i="0" u="none" baseline="0">
                <a:latin typeface="+mn-lt"/>
                <a:ea typeface="+mn-ea"/>
                <a:cs typeface="+mn-ea"/>
                <a:sym typeface="+mn-lt"/>
              </a:rPr>
              <a:t>第5步。</a:t>
            </a:r>
            <a:r>
              <a:rPr lang="zh-CN" sz="1600" b="0" i="0" u="none" baseline="0">
                <a:latin typeface="+mn-lt"/>
                <a:ea typeface="+mn-ea"/>
                <a:cs typeface="+mn-ea"/>
                <a:sym typeface="+mn-lt"/>
              </a:rPr>
              <a:t>定期登录，查看工厂回复。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9007" y="2445404"/>
            <a:ext cx="934586" cy="26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 descr="Graphical user interface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8907"/>
          <a:stretch/>
        </p:blipFill>
        <p:spPr>
          <a:xfrm>
            <a:off x="3310161" y="1613154"/>
            <a:ext cx="5589676" cy="33518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94" name="Google Shape;194;p28"/>
          <p:cNvSpPr/>
          <p:nvPr/>
        </p:nvSpPr>
        <p:spPr>
          <a:xfrm>
            <a:off x="244162" y="1636289"/>
            <a:ext cx="2388255" cy="1179297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3310162" y="630272"/>
            <a:ext cx="5589676" cy="9828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sz="1600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工厂关闭通信后，工人就可以对其进行评分。 </a:t>
            </a:r>
            <a:endParaRPr sz="1600"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CN" b="1" i="0" u="none" strike="noStrike" cap="none" baseline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工人可以对其经验进行评价。</a:t>
            </a:r>
            <a:endParaRPr b="1" i="0" u="none" strike="noStrike" cap="none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7" name="Google Shape;197;p28"/>
          <p:cNvSpPr/>
          <p:nvPr/>
        </p:nvSpPr>
        <p:spPr>
          <a:xfrm>
            <a:off x="2731855" y="2182920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Google Shape;196;p28">
            <a:extLst>
              <a:ext uri="{FF2B5EF4-FFF2-40B4-BE49-F238E27FC236}">
                <a16:creationId xmlns:a16="http://schemas.microsoft.com/office/drawing/2014/main" id="{AA768F8E-CBE9-25AF-7E5E-FAC1B67EDFB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3646" y="740551"/>
            <a:ext cx="204099" cy="20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EC68AD2F-D7E2-DE42-9DD5-44DC5D3B91DB}"/>
              </a:ext>
            </a:extLst>
          </p:cNvPr>
          <p:cNvGrpSpPr/>
          <p:nvPr/>
        </p:nvGrpSpPr>
        <p:grpSpPr>
          <a:xfrm>
            <a:off x="6220167" y="821634"/>
            <a:ext cx="2577600" cy="3934676"/>
            <a:chOff x="6220167" y="821634"/>
            <a:chExt cx="2577600" cy="393467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F20F360-3236-4B4D-A052-59655DC38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0167" y="821634"/>
              <a:ext cx="2577600" cy="39346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Google Shape;208;p29">
              <a:extLst>
                <a:ext uri="{FF2B5EF4-FFF2-40B4-BE49-F238E27FC236}">
                  <a16:creationId xmlns:a16="http://schemas.microsoft.com/office/drawing/2014/main" id="{26FFFBB5-9CC9-9942-86DF-0DEBE04FEF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5802" y="2085461"/>
              <a:ext cx="1708293" cy="16987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" name="Google Shape;202;p29"/>
          <p:cNvGrpSpPr/>
          <p:nvPr/>
        </p:nvGrpSpPr>
        <p:grpSpPr>
          <a:xfrm>
            <a:off x="3193570" y="795140"/>
            <a:ext cx="2498239" cy="4186221"/>
            <a:chOff x="4136571" y="811401"/>
            <a:chExt cx="3367549" cy="5835352"/>
          </a:xfrm>
        </p:grpSpPr>
        <p:pic>
          <p:nvPicPr>
            <p:cNvPr id="203" name="Google Shape;203;p29"/>
            <p:cNvPicPr preferRelativeResize="0"/>
            <p:nvPr/>
          </p:nvPicPr>
          <p:blipFill rotWithShape="1">
            <a:blip r:embed="rId5">
              <a:alphaModFix/>
            </a:blip>
            <a:srcRect t="5208" r="5440" b="22943"/>
            <a:stretch/>
          </p:blipFill>
          <p:spPr>
            <a:xfrm>
              <a:off x="4136571" y="811401"/>
              <a:ext cx="3367548" cy="535528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313"/>
                </a:srgbClr>
              </a:outerShdw>
            </a:effectLst>
          </p:spPr>
        </p:pic>
        <p:sp>
          <p:nvSpPr>
            <p:cNvPr id="204" name="Google Shape;204;p29"/>
            <p:cNvSpPr txBox="1"/>
            <p:nvPr/>
          </p:nvSpPr>
          <p:spPr>
            <a:xfrm>
              <a:off x="4136572" y="6166683"/>
              <a:ext cx="3367548" cy="480070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zh-CN" sz="1300" b="1" i="0" u="none" strike="noStrike" cap="none" baseline="0">
                  <a:solidFill>
                    <a:schemeClr val="lt1"/>
                  </a:solidFill>
                  <a:latin typeface="+mn-lt"/>
                  <a:ea typeface="+mn-ea"/>
                  <a:cs typeface="+mn-ea"/>
                  <a:sym typeface="+mn-lt"/>
                </a:rPr>
                <a:t>多语言联系人列表</a:t>
              </a:r>
              <a:endParaRPr sz="1400" i="0" u="none" strike="noStrike" cap="none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7" name="Google Shape;207;p29"/>
          <p:cNvSpPr txBox="1"/>
          <p:nvPr/>
        </p:nvSpPr>
        <p:spPr>
          <a:xfrm>
            <a:off x="6210582" y="4639948"/>
            <a:ext cx="2587185" cy="341413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CN" sz="1300" b="1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分步指导视频 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8" name="Google Shape;20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3304" y="2022346"/>
            <a:ext cx="1702096" cy="161985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/>
          <p:nvPr/>
        </p:nvSpPr>
        <p:spPr>
          <a:xfrm>
            <a:off x="0" y="-1"/>
            <a:ext cx="9144000" cy="725577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205409" y="-2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如果您</a:t>
            </a:r>
            <a:r>
              <a:rPr lang="zh-CN" sz="1600" b="0" i="0" u="sng" strike="noStrike" cap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不</a:t>
            </a:r>
            <a:r>
              <a:rPr lang="zh-CN" sz="16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知道如何提交反馈， </a:t>
            </a:r>
            <a:endParaRPr sz="1600" i="0" u="none" strike="noStrike" cap="none" dirty="0">
              <a:solidFill>
                <a:schemeClr val="lt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zh-CN" sz="1600" b="0" i="0" u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点击【</a:t>
            </a:r>
            <a:r>
              <a:rPr lang="zh-CN" sz="1600" b="1" i="0" u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如何</a:t>
            </a:r>
            <a:r>
              <a:rPr lang="zh-CN" sz="1600" b="0" i="0" u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】查看分步指导视频或拨打【</a:t>
            </a:r>
            <a:r>
              <a:rPr lang="zh-CN" sz="1600" b="1" i="0" u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联系</a:t>
            </a:r>
            <a:r>
              <a:rPr lang="zh-CN" sz="1600" b="0" i="0" u="none" baseline="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rPr>
              <a:t>】热线</a:t>
            </a:r>
            <a:endParaRPr sz="140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 rotWithShape="1">
          <a:blip r:embed="rId6">
            <a:alphaModFix/>
          </a:blip>
          <a:srcRect t="4753" b="3636"/>
          <a:stretch/>
        </p:blipFill>
        <p:spPr>
          <a:xfrm>
            <a:off x="345876" y="795141"/>
            <a:ext cx="2206630" cy="41862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12" name="Google Shape;212;p29"/>
          <p:cNvSpPr/>
          <p:nvPr/>
        </p:nvSpPr>
        <p:spPr>
          <a:xfrm>
            <a:off x="355228" y="4650087"/>
            <a:ext cx="847200" cy="357778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C13D221-6DCB-3C20-8AE8-C9F50B6380B1}"/>
              </a:ext>
            </a:extLst>
          </p:cNvPr>
          <p:cNvCxnSpPr>
            <a:cxnSpLocks/>
          </p:cNvCxnSpPr>
          <p:nvPr/>
        </p:nvCxnSpPr>
        <p:spPr>
          <a:xfrm>
            <a:off x="602974" y="2507529"/>
            <a:ext cx="0" cy="2142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00543ED-4082-D45E-93C2-217508303E63}"/>
              </a:ext>
            </a:extLst>
          </p:cNvPr>
          <p:cNvCxnSpPr/>
          <p:nvPr/>
        </p:nvCxnSpPr>
        <p:spPr>
          <a:xfrm>
            <a:off x="583096" y="2507529"/>
            <a:ext cx="2769704" cy="0"/>
          </a:xfrm>
          <a:prstGeom prst="straightConnector1">
            <a:avLst/>
          </a:prstGeom>
          <a:ln>
            <a:solidFill>
              <a:srgbClr val="FF0000"/>
            </a:solidFill>
            <a:headEnd w="med" len="sm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F2E6D5-E741-0B49-4EBB-5753024BD4BA}"/>
              </a:ext>
            </a:extLst>
          </p:cNvPr>
          <p:cNvCxnSpPr>
            <a:cxnSpLocks/>
          </p:cNvCxnSpPr>
          <p:nvPr/>
        </p:nvCxnSpPr>
        <p:spPr>
          <a:xfrm>
            <a:off x="950568" y="3322598"/>
            <a:ext cx="0" cy="1327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6D3D44-64D2-21F4-31A9-AFF45F459E57}"/>
              </a:ext>
            </a:extLst>
          </p:cNvPr>
          <p:cNvCxnSpPr>
            <a:cxnSpLocks/>
          </p:cNvCxnSpPr>
          <p:nvPr/>
        </p:nvCxnSpPr>
        <p:spPr>
          <a:xfrm>
            <a:off x="930000" y="3337965"/>
            <a:ext cx="5439471" cy="0"/>
          </a:xfrm>
          <a:prstGeom prst="straightConnector1">
            <a:avLst/>
          </a:prstGeom>
          <a:ln>
            <a:solidFill>
              <a:srgbClr val="FF0000"/>
            </a:solidFill>
            <a:headEnd w="med" len="sm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e1sdb1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1084</Words>
  <Application>Microsoft Macintosh PowerPoint</Application>
  <PresentationFormat>全屏显示(16:9)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Calibri</vt:lpstr>
      <vt:lpstr>Arial</vt:lpstr>
      <vt:lpstr>Helvetica Neue</vt:lpstr>
      <vt:lpstr>Office Theme</vt:lpstr>
      <vt:lpstr>工具概览：工人如何使用  有问必答工具和升级功能</vt:lpstr>
      <vt:lpstr>工人如何使用该工具</vt:lpstr>
      <vt:lpstr>工人有两种选择来获取该工具</vt:lpstr>
      <vt:lpstr>产品选项1:完整的应用程序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产品选项2:单一反馈工具（可选）</vt:lpstr>
      <vt:lpstr>PowerPoint 演示文稿</vt:lpstr>
      <vt:lpstr>PowerPoint 演示文稿</vt:lpstr>
      <vt:lpstr>升级功能(可选)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 Overview:  How mployee use the  Feedback Tool &amp; Escalation feature</dc:title>
  <dc:creator>Deborah Albers</dc:creator>
  <cp:lastModifiedBy>Microsoft Office User</cp:lastModifiedBy>
  <cp:revision>13</cp:revision>
  <dcterms:created xsi:type="dcterms:W3CDTF">2020-10-19T19:35:05Z</dcterms:created>
  <dcterms:modified xsi:type="dcterms:W3CDTF">2022-10-10T06:04:49Z</dcterms:modified>
</cp:coreProperties>
</file>