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96" r:id="rId12"/>
    <p:sldId id="297" r:id="rId13"/>
    <p:sldId id="284" r:id="rId14"/>
    <p:sldId id="266" r:id="rId15"/>
    <p:sldId id="289" r:id="rId16"/>
    <p:sldId id="292" r:id="rId17"/>
    <p:sldId id="272" r:id="rId18"/>
    <p:sldId id="293" r:id="rId19"/>
    <p:sldId id="290" r:id="rId20"/>
    <p:sldId id="270" r:id="rId21"/>
    <p:sldId id="294" r:id="rId22"/>
    <p:sldId id="285" r:id="rId23"/>
    <p:sldId id="295" r:id="rId24"/>
    <p:sldId id="268" r:id="rId25"/>
    <p:sldId id="286" r:id="rId26"/>
    <p:sldId id="291" r:id="rId27"/>
    <p:sldId id="287" r:id="rId28"/>
    <p:sldId id="274" r:id="rId29"/>
    <p:sldId id="275" r:id="rId30"/>
    <p:sldId id="276" r:id="rId31"/>
    <p:sldId id="277" r:id="rId32"/>
    <p:sldId id="278" r:id="rId33"/>
    <p:sldId id="279" r:id="rId34"/>
  </p:sldIdLst>
  <p:sldSz cx="9144000" cy="5143500" type="screen16x9"/>
  <p:notesSz cx="7010400" cy="9296400"/>
  <p:embeddedFontLs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vxp/S+pfFyKe3ZlYE1rTW1RlO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950" autoAdjust="0"/>
  </p:normalViewPr>
  <p:slideViewPr>
    <p:cSldViewPr snapToGrid="0">
      <p:cViewPr varScale="1">
        <p:scale>
          <a:sx n="107" d="100"/>
          <a:sy n="107" d="100"/>
        </p:scale>
        <p:origin x="754" y="67"/>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Welcome to the Member Quick Guide Video</a:t>
            </a:r>
            <a:endParaRPr dirty="0"/>
          </a:p>
          <a:p>
            <a:pPr marL="0" lvl="0" indent="0" algn="l" rtl="0">
              <a:lnSpc>
                <a:spcPct val="100000"/>
              </a:lnSpc>
              <a:spcBef>
                <a:spcPts val="0"/>
              </a:spcBef>
              <a:spcAft>
                <a:spcPts val="0"/>
              </a:spcAft>
              <a:buSzPts val="1400"/>
              <a:buNone/>
            </a:pPr>
            <a:r>
              <a:rPr lang="en-US" dirty="0"/>
              <a:t>In this video, we will teach you how to Navigate the Backend of Feedback Tool &amp; How to Deploy Feedback Tool to Factory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t>Next, we will learn how to deploy the feedback tool to the factory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67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t>There are 2 methods for member to deploy the feedback tool</a:t>
            </a:r>
          </a:p>
          <a:p>
            <a:pPr>
              <a:buClr>
                <a:schemeClr val="dk1"/>
              </a:buClr>
              <a:buSzPts val="1100"/>
              <a:buFont typeface="Arial"/>
              <a:buNone/>
            </a:pPr>
            <a:r>
              <a:rPr lang="en-US" sz="1200" u="sng" dirty="0">
                <a:solidFill>
                  <a:srgbClr val="FFFFFF"/>
                </a:solidFill>
                <a:latin typeface="Arial"/>
                <a:ea typeface="Arial"/>
                <a:cs typeface="Arial"/>
                <a:sym typeface="Arial"/>
              </a:rPr>
              <a:t>Method A</a:t>
            </a:r>
            <a:r>
              <a:rPr lang="en-US" sz="1200" dirty="0">
                <a:solidFill>
                  <a:srgbClr val="FFFFFF"/>
                </a:solidFill>
                <a:latin typeface="Arial"/>
                <a:ea typeface="Arial"/>
                <a:cs typeface="Arial"/>
                <a:sym typeface="Arial"/>
              </a:rPr>
              <a:t>: is designed for Member who have </a:t>
            </a:r>
            <a:r>
              <a:rPr lang="en-US" sz="1200" dirty="0">
                <a:solidFill>
                  <a:srgbClr val="FF0000"/>
                </a:solidFill>
                <a:latin typeface="Arial"/>
                <a:ea typeface="Arial"/>
                <a:cs typeface="Arial"/>
                <a:sym typeface="Arial"/>
              </a:rPr>
              <a:t>NOT</a:t>
            </a:r>
            <a:r>
              <a:rPr lang="en-US" sz="1200" dirty="0">
                <a:solidFill>
                  <a:srgbClr val="FFFFFF"/>
                </a:solidFill>
                <a:latin typeface="Arial"/>
                <a:ea typeface="Arial"/>
                <a:cs typeface="Arial"/>
                <a:sym typeface="Arial"/>
              </a:rPr>
              <a:t> yet pre-communicated with factory teams about the RBA feedback tool. Or don’t have the factory Feedback manager POC contact information. (preferred)</a:t>
            </a:r>
          </a:p>
          <a:p>
            <a:pPr>
              <a:buClr>
                <a:schemeClr val="dk1"/>
              </a:buClr>
              <a:buSzPts val="1100"/>
              <a:buFont typeface="Arial"/>
              <a:buNone/>
            </a:pPr>
            <a:endParaRPr lang="en-US" sz="1200" dirty="0">
              <a:solidFill>
                <a:srgbClr val="FFFFFF"/>
              </a:solidFill>
              <a:latin typeface="Arial"/>
              <a:ea typeface="Arial"/>
              <a:cs typeface="Arial"/>
              <a:sym typeface="Arial"/>
            </a:endParaRPr>
          </a:p>
          <a:p>
            <a:pPr>
              <a:buClr>
                <a:schemeClr val="dk1"/>
              </a:buClr>
              <a:buSzPts val="1100"/>
            </a:pPr>
            <a:r>
              <a:rPr lang="en-US" sz="1200" u="sng" dirty="0">
                <a:solidFill>
                  <a:srgbClr val="FFFFFF"/>
                </a:solidFill>
                <a:latin typeface="Arial"/>
                <a:ea typeface="Arial"/>
                <a:cs typeface="Arial"/>
                <a:sym typeface="Arial"/>
              </a:rPr>
              <a:t>Method B</a:t>
            </a:r>
            <a:r>
              <a:rPr lang="en-US" sz="1200" dirty="0">
                <a:solidFill>
                  <a:srgbClr val="FFFFFF"/>
                </a:solidFill>
                <a:latin typeface="Arial"/>
                <a:ea typeface="Arial"/>
                <a:cs typeface="Arial"/>
                <a:sym typeface="Arial"/>
              </a:rPr>
              <a:t>: is designed for Member who </a:t>
            </a:r>
            <a:r>
              <a:rPr lang="en-US" sz="1200" dirty="0">
                <a:solidFill>
                  <a:srgbClr val="FF0000"/>
                </a:solidFill>
                <a:latin typeface="Arial"/>
                <a:ea typeface="Arial"/>
                <a:cs typeface="Arial"/>
                <a:sym typeface="Arial"/>
              </a:rPr>
              <a:t>HAVE already </a:t>
            </a:r>
            <a:r>
              <a:rPr lang="en-US" sz="1200" dirty="0">
                <a:solidFill>
                  <a:srgbClr val="FFFFFF"/>
                </a:solidFill>
                <a:latin typeface="Arial"/>
                <a:ea typeface="Arial"/>
                <a:cs typeface="Arial"/>
                <a:sym typeface="Arial"/>
              </a:rPr>
              <a:t>communicated with factory leadership teams about the RBA feedback tool and have the Feedback manager contact information. </a:t>
            </a:r>
            <a:endParaRPr lang="en-US" sz="1200" dirty="0">
              <a:solidFill>
                <a:srgbClr val="FFFF00"/>
              </a:solidFill>
              <a:latin typeface="Arial"/>
              <a:ea typeface="Arial"/>
              <a:cs typeface="Arial"/>
              <a:sym typeface="Arial"/>
            </a:endParaRPr>
          </a:p>
          <a:p>
            <a:pPr algn="ctr">
              <a:buClr>
                <a:schemeClr val="dk1"/>
              </a:buClr>
              <a:buSzPts val="1100"/>
              <a:buFont typeface="Arial"/>
              <a:buNone/>
            </a:pPr>
            <a:r>
              <a:rPr lang="en-US" dirty="0">
                <a:solidFill>
                  <a:srgbClr val="FFFFFF"/>
                </a:solidFill>
                <a:latin typeface="Arial"/>
                <a:ea typeface="Arial"/>
                <a:cs typeface="Arial"/>
                <a:sym typeface="Arial"/>
              </a:rPr>
              <a:t> </a:t>
            </a:r>
            <a:endParaRPr dirty="0"/>
          </a:p>
        </p:txBody>
      </p:sp>
    </p:spTree>
    <p:extLst>
      <p:ext uri="{BB962C8B-B14F-4D97-AF65-F5344CB8AC3E}">
        <p14:creationId xmlns:p14="http://schemas.microsoft.com/office/powerpoint/2010/main" val="428328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First, let’s look at the </a:t>
            </a:r>
            <a:r>
              <a:rPr lang="en-US" sz="1200" dirty="0">
                <a:solidFill>
                  <a:srgbClr val="FFFFFF"/>
                </a:solidFill>
                <a:latin typeface="Arial"/>
                <a:ea typeface="Arial"/>
                <a:cs typeface="Arial"/>
                <a:sym typeface="Arial"/>
              </a:rPr>
              <a:t>Deployment method A: This is designed for Member who have </a:t>
            </a:r>
            <a:r>
              <a:rPr lang="en-US" sz="1200" dirty="0">
                <a:solidFill>
                  <a:srgbClr val="FF0000"/>
                </a:solidFill>
                <a:latin typeface="Arial"/>
                <a:ea typeface="Arial"/>
                <a:cs typeface="Arial"/>
                <a:sym typeface="Arial"/>
              </a:rPr>
              <a:t>NOT</a:t>
            </a:r>
            <a:r>
              <a:rPr lang="en-US" sz="1200" dirty="0">
                <a:solidFill>
                  <a:srgbClr val="FFFFFF"/>
                </a:solidFill>
                <a:latin typeface="Arial"/>
                <a:ea typeface="Arial"/>
                <a:cs typeface="Arial"/>
                <a:sym typeface="Arial"/>
              </a:rPr>
              <a:t> yet pre-communicated with factory teams about the RBA feedback tool. This deployment method will assist you to</a:t>
            </a:r>
            <a:r>
              <a:rPr lang="en-US" sz="1200" dirty="0">
                <a:solidFill>
                  <a:srgbClr val="FFFF00"/>
                </a:solidFill>
                <a:latin typeface="Arial"/>
                <a:ea typeface="Arial"/>
                <a:cs typeface="Arial"/>
                <a:sym typeface="Arial"/>
              </a:rPr>
              <a:t> send a formal invitation </a:t>
            </a:r>
            <a:r>
              <a:rPr lang="en-US" sz="1200" dirty="0">
                <a:solidFill>
                  <a:schemeClr val="bg1"/>
                </a:solidFill>
                <a:latin typeface="Arial"/>
                <a:ea typeface="Arial"/>
                <a:cs typeface="Arial"/>
                <a:sym typeface="Arial"/>
              </a:rPr>
              <a:t>to your factories that will include with information and background. </a:t>
            </a:r>
          </a:p>
          <a:p>
            <a:pPr algn="ctr">
              <a:buClr>
                <a:schemeClr val="dk1"/>
              </a:buClr>
              <a:buSzPts val="1100"/>
              <a:buFont typeface="Arial"/>
              <a:buNone/>
            </a:pPr>
            <a:endParaRPr lang="en-US" sz="1200" dirty="0">
              <a:solidFill>
                <a:schemeClr val="bg1"/>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200" dirty="0">
                <a:solidFill>
                  <a:srgbClr val="FFFF00"/>
                </a:solidFill>
                <a:latin typeface="Arial"/>
                <a:ea typeface="Arial"/>
                <a:cs typeface="Arial"/>
                <a:sym typeface="Arial"/>
              </a:rPr>
              <a:t>Allows for Factory to Agree or Disagree to introduce the Feedback tool, and will provide case studies to the benefits. </a:t>
            </a:r>
            <a:endParaRPr lang="en-US" sz="1200" dirty="0">
              <a:solidFill>
                <a:srgbClr val="FFFFFF"/>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200" dirty="0">
                <a:solidFill>
                  <a:srgbClr val="FFFF00"/>
                </a:solidFill>
                <a:latin typeface="Arial"/>
                <a:ea typeface="Arial"/>
                <a:cs typeface="Arial"/>
                <a:sym typeface="Arial"/>
              </a:rPr>
              <a:t>Factory team will assign Feedback manager Point of Contact for onboarding and program management</a:t>
            </a:r>
            <a:r>
              <a:rPr lang="en-US" dirty="0">
                <a:solidFill>
                  <a:srgbClr val="FFFFFF"/>
                </a:solidFill>
                <a:latin typeface="Arial"/>
                <a:ea typeface="Arial"/>
                <a:cs typeface="Arial"/>
                <a:sym typeface="Arial"/>
              </a:rPr>
              <a:t>  </a:t>
            </a:r>
            <a:endParaRPr lang="en-US" dirty="0">
              <a:latin typeface="Arial"/>
              <a:ea typeface="Arial"/>
              <a:cs typeface="Arial"/>
              <a:sym typeface="Arial"/>
            </a:endParaRPr>
          </a:p>
          <a:p>
            <a:pPr marL="0" indent="0">
              <a:buClr>
                <a:schemeClr val="dk1"/>
              </a:buClr>
              <a:buSzPts val="1100"/>
              <a:buFont typeface="Arial" panose="020B0604020202020204" pitchFamily="34" charset="0"/>
              <a:buNone/>
            </a:pPr>
            <a:endParaRPr lang="en-US" sz="1200" dirty="0">
              <a:solidFill>
                <a:srgbClr val="FFFF00"/>
              </a:solidFill>
              <a:latin typeface="Arial"/>
              <a:ea typeface="Arial"/>
              <a:cs typeface="Arial"/>
              <a:sym typeface="Arial"/>
            </a:endParaRPr>
          </a:p>
          <a:p>
            <a:pPr algn="ctr">
              <a:buClr>
                <a:schemeClr val="dk1"/>
              </a:buClr>
              <a:buSzPts val="1100"/>
              <a:buFont typeface="Arial"/>
              <a:buNone/>
            </a:pPr>
            <a:r>
              <a:rPr lang="en-US" dirty="0">
                <a:solidFill>
                  <a:srgbClr val="FFFFFF"/>
                </a:solidFill>
                <a:latin typeface="Arial"/>
                <a:ea typeface="Arial"/>
                <a:cs typeface="Arial"/>
                <a:sym typeface="Arial"/>
              </a:rPr>
              <a:t> </a:t>
            </a:r>
            <a:endParaRPr dirty="0"/>
          </a:p>
        </p:txBody>
      </p:sp>
    </p:spTree>
    <p:extLst>
      <p:ext uri="{BB962C8B-B14F-4D97-AF65-F5344CB8AC3E}">
        <p14:creationId xmlns:p14="http://schemas.microsoft.com/office/powerpoint/2010/main" val="354085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74e6bfac_0_1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4574e6bfac_0_10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1) </a:t>
            </a:r>
            <a:endParaRPr dirty="0"/>
          </a:p>
          <a:p>
            <a:pPr marL="0" lvl="0" indent="0" algn="l" rtl="0">
              <a:lnSpc>
                <a:spcPct val="100000"/>
              </a:lnSpc>
              <a:spcBef>
                <a:spcPts val="0"/>
              </a:spcBef>
              <a:spcAft>
                <a:spcPts val="0"/>
              </a:spcAft>
              <a:buSzPts val="1400"/>
              <a:buNone/>
            </a:pPr>
            <a:r>
              <a:rPr lang="en-US" dirty="0"/>
              <a:t>On the left column, click on  [Deploy Feedback Tool]</a:t>
            </a:r>
            <a:endParaRPr dirty="0"/>
          </a:p>
          <a:p>
            <a:pPr marL="0" lvl="0" indent="0" algn="l" rtl="0">
              <a:lnSpc>
                <a:spcPct val="100000"/>
              </a:lnSpc>
              <a:spcBef>
                <a:spcPts val="0"/>
              </a:spcBef>
              <a:spcAft>
                <a:spcPts val="0"/>
              </a:spcAft>
              <a:buSzPts val="1400"/>
              <a:buNone/>
            </a:pPr>
            <a:r>
              <a:rPr lang="en-US" dirty="0"/>
              <a:t>This page is blank during the first log-in. As you “add factory” the list will populate with FTY names and their status. </a:t>
            </a: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Company Code:</a:t>
            </a:r>
            <a:r>
              <a:rPr lang="en-US" sz="1200" dirty="0">
                <a:solidFill>
                  <a:srgbClr val="FF0000"/>
                </a:solidFill>
              </a:rPr>
              <a:t> Code of the factory according to RBA Online</a:t>
            </a: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Owned:</a:t>
            </a:r>
            <a:r>
              <a:rPr lang="en-US" sz="1200" i="0" u="none" strike="noStrike" cap="none" dirty="0">
                <a:solidFill>
                  <a:srgbClr val="FF0000"/>
                </a:solidFill>
              </a:rPr>
              <a:t> If the Factory is </a:t>
            </a:r>
            <a:r>
              <a:rPr lang="en-US" sz="1200" dirty="0">
                <a:solidFill>
                  <a:srgbClr val="FF0000"/>
                </a:solidFill>
              </a:rPr>
              <a:t>owned by the Member or not</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RBA Online Email:</a:t>
            </a:r>
            <a:r>
              <a:rPr lang="en-US" sz="1200" dirty="0">
                <a:solidFill>
                  <a:srgbClr val="FF0000"/>
                </a:solidFill>
              </a:rPr>
              <a:t> Email of factory’s contact person. This may or may not be the email of the factory’s feedback manager.</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POC Email: </a:t>
            </a:r>
            <a:r>
              <a:rPr lang="en-US" sz="1200" dirty="0">
                <a:solidFill>
                  <a:srgbClr val="FF0000"/>
                </a:solidFill>
              </a:rPr>
              <a:t>Email of factory’s feedback manager. When the Feedback Tool is deployed to the factory, the system will send an Onboarding Email to this account</a:t>
            </a:r>
          </a:p>
        </p:txBody>
      </p:sp>
    </p:spTree>
    <p:extLst>
      <p:ext uri="{BB962C8B-B14F-4D97-AF65-F5344CB8AC3E}">
        <p14:creationId xmlns:p14="http://schemas.microsoft.com/office/powerpoint/2010/main" val="270056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74e6bfac_0_1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4574e6bfac_0_10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Click on </a:t>
            </a:r>
            <a:r>
              <a:rPr lang="en-US" sz="1200" b="1" dirty="0">
                <a:latin typeface="Arial"/>
                <a:ea typeface="Arial"/>
                <a:cs typeface="Arial"/>
                <a:sym typeface="Arial"/>
              </a:rPr>
              <a:t>[Add Factory] , then Select [Send Invite Email]</a:t>
            </a:r>
          </a:p>
        </p:txBody>
      </p:sp>
    </p:spTree>
    <p:extLst>
      <p:ext uri="{BB962C8B-B14F-4D97-AF65-F5344CB8AC3E}">
        <p14:creationId xmlns:p14="http://schemas.microsoft.com/office/powerpoint/2010/main" val="275923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200" dirty="0">
                <a:latin typeface="Arial"/>
                <a:ea typeface="Arial"/>
                <a:cs typeface="Arial"/>
                <a:sym typeface="Arial"/>
              </a:rPr>
              <a:t>The Invite Email will include:</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Add your company logo</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Brief introduction to the RBA Feedback Tool and the benefits</a:t>
            </a:r>
          </a:p>
          <a:p>
            <a:pPr marL="285750" lvl="0" indent="-285750" algn="l" rtl="0">
              <a:spcBef>
                <a:spcPts val="0"/>
              </a:spcBef>
              <a:spcAft>
                <a:spcPts val="0"/>
              </a:spcAft>
              <a:buClr>
                <a:schemeClr val="dk1"/>
              </a:buClr>
              <a:buSzPts val="1400"/>
              <a:buFont typeface="Arial" panose="020B0604020202020204" pitchFamily="34" charset="0"/>
              <a:buChar char="•"/>
            </a:pPr>
            <a:r>
              <a:rPr lang="en-US" sz="1200" dirty="0">
                <a:latin typeface="Arial"/>
                <a:ea typeface="Arial"/>
                <a:cs typeface="Arial"/>
                <a:sym typeface="Arial"/>
              </a:rPr>
              <a:t>Questionnaire for factory to provide more details and to assign a Feedback Manager POC</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Upon receiving this email, the factory will need to click on the given link &amp; complete an Assign Feedback Manager POC form. </a:t>
            </a:r>
          </a:p>
          <a:p>
            <a:pPr marL="0" marR="0" lvl="0" indent="0" algn="l"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Please note that this URL only valid for 20 days. If later than 20 days, Member can send another invite to the factory again.</a:t>
            </a:r>
            <a:endParaRPr lang="en-US" sz="1200" dirty="0"/>
          </a:p>
        </p:txBody>
      </p:sp>
    </p:spTree>
    <p:extLst>
      <p:ext uri="{BB962C8B-B14F-4D97-AF65-F5344CB8AC3E}">
        <p14:creationId xmlns:p14="http://schemas.microsoft.com/office/powerpoint/2010/main" val="2930801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sz="1200" b="1" dirty="0">
                <a:latin typeface="Arial"/>
                <a:ea typeface="Arial"/>
                <a:cs typeface="Arial"/>
                <a:sym typeface="Arial"/>
              </a:rPr>
              <a:t>Base on the answer of the Factory on this form, the system will send out the Feedback Tool Onboarding Email</a:t>
            </a:r>
          </a:p>
          <a:p>
            <a:pPr marL="0" lvl="0" indent="0" algn="l" rtl="0">
              <a:spcBef>
                <a:spcPts val="0"/>
              </a:spcBef>
              <a:spcAft>
                <a:spcPts val="0"/>
              </a:spcAft>
              <a:buClr>
                <a:schemeClr val="dk1"/>
              </a:buClr>
              <a:buSzPts val="1400"/>
              <a:buFont typeface="Arial"/>
              <a:buNone/>
            </a:pPr>
            <a:endParaRPr lang="en-US" sz="1200"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dirty="0">
                <a:solidFill>
                  <a:schemeClr val="tx1"/>
                </a:solidFill>
              </a:rPr>
              <a:t>Question 1. My factory will join the RBA Voice Feedback program? </a:t>
            </a:r>
            <a:endParaRPr dirty="0"/>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dirty="0">
                <a:solidFill>
                  <a:srgbClr val="FF0000"/>
                </a:solidFill>
              </a:rPr>
              <a:t>If the factory choose ‘AGREE’, </a:t>
            </a:r>
            <a:r>
              <a:rPr lang="en-US" sz="1200" dirty="0">
                <a:solidFill>
                  <a:schemeClr val="tx1"/>
                </a:solidFill>
              </a:rPr>
              <a:t>the system will </a:t>
            </a:r>
            <a:r>
              <a:rPr lang="en-US" sz="1200" b="1" dirty="0">
                <a:solidFill>
                  <a:schemeClr val="tx1"/>
                </a:solidFill>
              </a:rPr>
              <a:t>automatically</a:t>
            </a:r>
            <a:r>
              <a:rPr lang="en-US" sz="1200" dirty="0">
                <a:solidFill>
                  <a:schemeClr val="tx1"/>
                </a:solidFill>
              </a:rPr>
              <a:t> send the Onboarding Email with the account credentials to </a:t>
            </a:r>
            <a:r>
              <a:rPr lang="en-US" sz="1200" b="1" dirty="0">
                <a:solidFill>
                  <a:schemeClr val="tx1"/>
                </a:solidFill>
              </a:rPr>
              <a:t>the POC email address (see Q#3)</a:t>
            </a:r>
            <a:r>
              <a:rPr lang="en-US" sz="1200" dirty="0">
                <a:solidFill>
                  <a:schemeClr val="tx1"/>
                </a:solidFill>
              </a:rPr>
              <a:t>.</a:t>
            </a:r>
            <a:endParaRPr lang="en-US"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dirty="0">
                <a:solidFill>
                  <a:srgbClr val="FF0000"/>
                </a:solidFill>
              </a:rPr>
              <a:t>In case factory choose ‘DISAGREE’, </a:t>
            </a:r>
            <a:r>
              <a:rPr lang="en-US" sz="1200" dirty="0">
                <a:solidFill>
                  <a:schemeClr val="tx1"/>
                </a:solidFill>
              </a:rPr>
              <a:t>the system will continue to ask additional question of factory already has a tool, they type, or other reasons for not joining the program. </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dirty="0"/>
              <a:t>Progress and response tracking can be found at “Deploy Feedback tool”.</a:t>
            </a:r>
            <a:endParaRPr lang="en-US" sz="1200" dirty="0">
              <a:solidFill>
                <a:srgbClr val="FF0000"/>
              </a:solidFill>
            </a:endParaRPr>
          </a:p>
        </p:txBody>
      </p:sp>
    </p:spTree>
    <p:extLst>
      <p:ext uri="{BB962C8B-B14F-4D97-AF65-F5344CB8AC3E}">
        <p14:creationId xmlns:p14="http://schemas.microsoft.com/office/powerpoint/2010/main" val="203730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 </a:t>
            </a:r>
            <a:endParaRPr dirty="0"/>
          </a:p>
          <a:p>
            <a:pPr marL="0" lvl="0" indent="0" algn="l" rtl="0">
              <a:lnSpc>
                <a:spcPct val="100000"/>
              </a:lnSpc>
              <a:spcBef>
                <a:spcPts val="0"/>
              </a:spcBef>
              <a:spcAft>
                <a:spcPts val="0"/>
              </a:spcAft>
              <a:buSzPts val="1400"/>
              <a:buNone/>
            </a:pPr>
            <a:r>
              <a:rPr lang="en-US" dirty="0"/>
              <a:t>Select Product 1 – Full App QR Code or Product 2 – Single Feedback QR Code</a:t>
            </a:r>
          </a:p>
        </p:txBody>
      </p:sp>
    </p:spTree>
    <p:extLst>
      <p:ext uri="{BB962C8B-B14F-4D97-AF65-F5344CB8AC3E}">
        <p14:creationId xmlns:p14="http://schemas.microsoft.com/office/powerpoint/2010/main" val="290488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4) </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Click </a:t>
            </a:r>
            <a:r>
              <a:rPr lang="en-US" sz="1200" b="1" dirty="0">
                <a:latin typeface="Arial"/>
                <a:ea typeface="Arial"/>
                <a:cs typeface="Arial"/>
                <a:sym typeface="Arial"/>
              </a:rPr>
              <a:t>[Select Factories] </a:t>
            </a:r>
            <a:r>
              <a:rPr lang="en-US" sz="1200" b="0" dirty="0">
                <a:latin typeface="Arial"/>
                <a:ea typeface="Arial"/>
                <a:cs typeface="Arial"/>
                <a:sym typeface="Arial"/>
              </a:rPr>
              <a:t>&amp; select the factories which you would like to send invite email to by clicking on the checkbox beside the names of the factories</a:t>
            </a:r>
          </a:p>
          <a:p>
            <a:pPr marL="0" lvl="0" indent="0" algn="l" rtl="0">
              <a:lnSpc>
                <a:spcPct val="100000"/>
              </a:lnSpc>
              <a:spcBef>
                <a:spcPts val="0"/>
              </a:spcBef>
              <a:spcAft>
                <a:spcPts val="0"/>
              </a:spcAft>
              <a:buSzPts val="1400"/>
              <a:buNone/>
            </a:pPr>
            <a:endParaRPr lang="en-US" sz="1200" dirty="0">
              <a:latin typeface="Arial"/>
              <a:ea typeface="Arial"/>
              <a:cs typeface="Arial"/>
              <a:sym typeface="Arial"/>
            </a:endParaRPr>
          </a:p>
        </p:txBody>
      </p:sp>
    </p:spTree>
    <p:extLst>
      <p:ext uri="{BB962C8B-B14F-4D97-AF65-F5344CB8AC3E}">
        <p14:creationId xmlns:p14="http://schemas.microsoft.com/office/powerpoint/2010/main" val="298989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080af767a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080af767a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Before you deploy the tool, here are the few necessary preparations: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you will need a list of specific factory which you desire to deploy the Feedback Tool to</a:t>
            </a:r>
            <a:endParaRPr dirty="0"/>
          </a:p>
          <a:p>
            <a:pPr marL="0" lvl="0" indent="0" algn="l" rtl="0">
              <a:spcBef>
                <a:spcPts val="0"/>
              </a:spcBef>
              <a:spcAft>
                <a:spcPts val="0"/>
              </a:spcAft>
              <a:buNone/>
            </a:pPr>
            <a:r>
              <a:rPr lang="en-US" dirty="0"/>
              <a:t>Second, Please go to RBA Online and check if the factory Point of Contact &amp; their email address is correct. When you deploy tool to the factory, the system will send the Tool Onboarding Email to this address</a:t>
            </a:r>
            <a:endParaRPr dirty="0"/>
          </a:p>
          <a:p>
            <a:pPr marL="0" lvl="0" indent="0" algn="l" rtl="0">
              <a:spcBef>
                <a:spcPts val="0"/>
              </a:spcBef>
              <a:spcAft>
                <a:spcPts val="0"/>
              </a:spcAft>
              <a:buNone/>
            </a:pPr>
            <a:r>
              <a:rPr lang="en-US" dirty="0"/>
              <a:t>(show onboarding email to factory)</a:t>
            </a:r>
            <a:endParaRPr dirty="0"/>
          </a:p>
          <a:p>
            <a:pPr marL="0" lvl="0" indent="0" algn="l" rtl="0">
              <a:spcBef>
                <a:spcPts val="0"/>
              </a:spcBef>
              <a:spcAft>
                <a:spcPts val="0"/>
              </a:spcAft>
              <a:buNone/>
            </a:pPr>
            <a:r>
              <a:rPr lang="en-US" dirty="0"/>
              <a:t>Third, review deployment video at _____</a:t>
            </a:r>
            <a:endParaRPr dirty="0"/>
          </a:p>
          <a:p>
            <a:pPr marL="0" lvl="0" indent="0" algn="l" rtl="0">
              <a:spcBef>
                <a:spcPts val="0"/>
              </a:spcBef>
              <a:spcAft>
                <a:spcPts val="0"/>
              </a:spcAft>
              <a:buNone/>
            </a:pPr>
            <a:r>
              <a:rPr lang="en-US" dirty="0"/>
              <a:t>Forth, review 2 Product Options &amp; make a decision on which one you would like to deploy to factory</a:t>
            </a:r>
            <a:endParaRPr dirty="0"/>
          </a:p>
        </p:txBody>
      </p:sp>
      <p:sp>
        <p:nvSpPr>
          <p:cNvPr id="88" name="Google Shape;88;g15080af767a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85b2c508b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485b2c508b_0_2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b="0" dirty="0"/>
              <a:t>(Step 5)</a:t>
            </a:r>
            <a:endParaRPr b="0" dirty="0"/>
          </a:p>
          <a:p>
            <a:pPr marL="0" lvl="0" indent="0" algn="l" rtl="0">
              <a:spcBef>
                <a:spcPts val="0"/>
              </a:spcBef>
              <a:spcAft>
                <a:spcPts val="0"/>
              </a:spcAft>
              <a:buClr>
                <a:schemeClr val="dk1"/>
              </a:buClr>
              <a:buSzPts val="1400"/>
              <a:buFont typeface="Arial"/>
              <a:buNone/>
            </a:pPr>
            <a:r>
              <a:rPr lang="en-US" b="0" dirty="0"/>
              <a:t>Click on [Upload Logo] &amp; select your company’s logo in PNG format</a:t>
            </a:r>
          </a:p>
          <a:p>
            <a:pPr marL="0" lvl="0" indent="0" algn="l" rtl="0">
              <a:spcBef>
                <a:spcPts val="0"/>
              </a:spcBef>
              <a:spcAft>
                <a:spcPts val="0"/>
              </a:spcAft>
              <a:buClr>
                <a:schemeClr val="dk1"/>
              </a:buClr>
              <a:buSzPts val="1400"/>
              <a:buFont typeface="Arial"/>
              <a:buNone/>
            </a:pPr>
            <a:r>
              <a:rPr lang="en-US" b="0" dirty="0"/>
              <a:t>Then click on [Send now] to send out invitation email to factories &amp; deploy the tool</a:t>
            </a:r>
          </a:p>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After this step, please wait for the factory to complete the Assign Feedback Manager POC form.</a:t>
            </a:r>
          </a:p>
          <a:p>
            <a:pPr>
              <a:spcBef>
                <a:spcPts val="320"/>
              </a:spcBef>
              <a:buSzPts val="1200"/>
            </a:pPr>
            <a:r>
              <a:rPr lang="en-US" dirty="0">
                <a:solidFill>
                  <a:srgbClr val="FF0000"/>
                </a:solidFill>
              </a:rPr>
              <a:t>The system will </a:t>
            </a:r>
            <a:r>
              <a:rPr lang="en-US" b="1" dirty="0">
                <a:solidFill>
                  <a:srgbClr val="FF0000"/>
                </a:solidFill>
              </a:rPr>
              <a:t>automatically</a:t>
            </a:r>
            <a:r>
              <a:rPr lang="en-US" dirty="0">
                <a:solidFill>
                  <a:srgbClr val="FF0000"/>
                </a:solidFill>
              </a:rPr>
              <a:t> send Onboarding Email to the factory who </a:t>
            </a:r>
            <a:r>
              <a:rPr lang="en-US" b="1" dirty="0">
                <a:solidFill>
                  <a:srgbClr val="FF0000"/>
                </a:solidFill>
              </a:rPr>
              <a:t>‘agreed’ </a:t>
            </a:r>
            <a:r>
              <a:rPr lang="en-US" dirty="0">
                <a:solidFill>
                  <a:srgbClr val="FF0000"/>
                </a:solidFill>
              </a:rPr>
              <a:t>in the form.</a:t>
            </a:r>
            <a:endParaRPr lang="en-US" dirty="0"/>
          </a:p>
        </p:txBody>
      </p:sp>
    </p:spTree>
    <p:extLst>
      <p:ext uri="{BB962C8B-B14F-4D97-AF65-F5344CB8AC3E}">
        <p14:creationId xmlns:p14="http://schemas.microsoft.com/office/powerpoint/2010/main" val="299777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5080af767a_5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5080af767a_5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Next, let’s look at the </a:t>
            </a:r>
            <a:r>
              <a:rPr lang="en-US" sz="1200" dirty="0">
                <a:solidFill>
                  <a:srgbClr val="FFFFFF"/>
                </a:solidFill>
                <a:latin typeface="Arial"/>
                <a:ea typeface="Arial"/>
                <a:cs typeface="Arial"/>
                <a:sym typeface="Arial"/>
              </a:rPr>
              <a:t>Deployment method 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which is for </a:t>
            </a:r>
            <a:r>
              <a:rPr lang="en-US" sz="1200" dirty="0">
                <a:solidFill>
                  <a:srgbClr val="FFFFFF"/>
                </a:solidFill>
                <a:latin typeface="Arial"/>
                <a:ea typeface="Arial"/>
                <a:cs typeface="Arial"/>
                <a:sym typeface="Arial"/>
              </a:rPr>
              <a:t>Member who have already communicated with factory leadership teams about the RBA feedback tool.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FFFFFF"/>
              </a:solidFill>
              <a:latin typeface="Arial"/>
              <a:ea typeface="Arial"/>
              <a:cs typeface="Arial"/>
              <a:sym typeface="Arial"/>
            </a:endParaRPr>
          </a:p>
          <a:p>
            <a:pPr>
              <a:buClr>
                <a:schemeClr val="dk1"/>
              </a:buClr>
              <a:buSzPts val="1100"/>
              <a:buFont typeface="Arial"/>
              <a:buNone/>
            </a:pPr>
            <a:r>
              <a:rPr lang="en-US" sz="1200" dirty="0">
                <a:solidFill>
                  <a:srgbClr val="FFFF00"/>
                </a:solidFill>
                <a:latin typeface="Arial"/>
                <a:ea typeface="Arial"/>
                <a:cs typeface="Arial"/>
                <a:sym typeface="Arial"/>
              </a:rPr>
              <a:t>Important Preparations Prior to Deployment: </a:t>
            </a:r>
          </a:p>
          <a:p>
            <a:pPr marL="457200" indent="-457200">
              <a:buClr>
                <a:schemeClr val="bg1"/>
              </a:buClr>
              <a:buSzPts val="1100"/>
              <a:buFont typeface="+mj-lt"/>
              <a:buAutoNum type="arabicParenR"/>
            </a:pPr>
            <a:r>
              <a:rPr lang="en-US" sz="1200" dirty="0">
                <a:solidFill>
                  <a:srgbClr val="FFFF00"/>
                </a:solidFill>
                <a:latin typeface="Arial"/>
                <a:ea typeface="Arial"/>
                <a:cs typeface="Arial"/>
                <a:sym typeface="Arial"/>
              </a:rPr>
              <a:t>List of factories that will join the program</a:t>
            </a:r>
            <a:endParaRPr lang="en-US" sz="1200" dirty="0">
              <a:solidFill>
                <a:srgbClr val="FFFFFF"/>
              </a:solidFill>
              <a:latin typeface="Arial"/>
              <a:ea typeface="Arial"/>
              <a:cs typeface="Arial"/>
              <a:sym typeface="Arial"/>
            </a:endParaRPr>
          </a:p>
          <a:p>
            <a:pPr marL="457200" indent="-457200">
              <a:buClr>
                <a:schemeClr val="bg1"/>
              </a:buClr>
              <a:buSzPts val="1100"/>
              <a:buFont typeface="+mj-lt"/>
              <a:buAutoNum type="arabicParenR"/>
            </a:pPr>
            <a:r>
              <a:rPr lang="en-US" sz="1200" dirty="0">
                <a:solidFill>
                  <a:srgbClr val="FFFF00"/>
                </a:solidFill>
                <a:latin typeface="Arial"/>
                <a:ea typeface="Arial"/>
                <a:cs typeface="Arial"/>
                <a:sym typeface="Arial"/>
              </a:rPr>
              <a:t>The Email address to each factory’s Feedback Manager POC. This will be important for the onboarding and ongoing feedback program formalities.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FFFF00"/>
              </a:solidFill>
              <a:latin typeface="Arial"/>
              <a:ea typeface="Arial"/>
              <a:cs typeface="Arial"/>
              <a:sym typeface="Arial"/>
            </a:endParaRPr>
          </a:p>
          <a:p>
            <a:pPr marL="0" lvl="0" indent="0" algn="l" rtl="0">
              <a:spcBef>
                <a:spcPts val="0"/>
              </a:spcBef>
              <a:spcAft>
                <a:spcPts val="0"/>
              </a:spcAft>
              <a:buSzPts val="1400"/>
              <a:buNone/>
            </a:pPr>
            <a:endParaRPr lang="en-US" dirty="0"/>
          </a:p>
        </p:txBody>
      </p:sp>
    </p:spTree>
    <p:extLst>
      <p:ext uri="{BB962C8B-B14F-4D97-AF65-F5344CB8AC3E}">
        <p14:creationId xmlns:p14="http://schemas.microsoft.com/office/powerpoint/2010/main" val="337274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1) </a:t>
            </a:r>
            <a:endParaRPr dirty="0"/>
          </a:p>
          <a:p>
            <a:pPr marL="0" lvl="0" indent="0" algn="l" rtl="0">
              <a:lnSpc>
                <a:spcPct val="100000"/>
              </a:lnSpc>
              <a:spcBef>
                <a:spcPts val="0"/>
              </a:spcBef>
              <a:spcAft>
                <a:spcPts val="0"/>
              </a:spcAft>
              <a:buSzPts val="1400"/>
              <a:buNone/>
            </a:pPr>
            <a:r>
              <a:rPr lang="en-US" dirty="0"/>
              <a:t>Click </a:t>
            </a:r>
            <a:r>
              <a:rPr lang="en-US" b="1" dirty="0"/>
              <a:t>[Add Factory] </a:t>
            </a:r>
            <a:r>
              <a:rPr lang="en-US" dirty="0"/>
              <a:t>and</a:t>
            </a:r>
            <a:r>
              <a:rPr lang="en-US" sz="1200" dirty="0">
                <a:latin typeface="Arial"/>
                <a:ea typeface="Arial"/>
                <a:cs typeface="Arial"/>
                <a:sym typeface="Arial"/>
              </a:rPr>
              <a:t> </a:t>
            </a:r>
            <a:r>
              <a:rPr lang="en-US" sz="1200" b="1" dirty="0">
                <a:latin typeface="Arial"/>
                <a:ea typeface="Arial"/>
                <a:cs typeface="Arial"/>
                <a:sym typeface="Arial"/>
              </a:rPr>
              <a:t>[Deploy Feedback]</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then </a:t>
            </a:r>
            <a:r>
              <a:rPr lang="en-US" sz="1200" dirty="0">
                <a:latin typeface="Arial"/>
                <a:ea typeface="Arial"/>
                <a:cs typeface="Arial"/>
                <a:sym typeface="Arial"/>
              </a:rPr>
              <a:t>Select the factories where you would like to deploy the tool by clicking on the </a:t>
            </a:r>
            <a:r>
              <a:rPr lang="en-US" sz="1200" dirty="0">
                <a:solidFill>
                  <a:srgbClr val="FF0000"/>
                </a:solidFill>
                <a:latin typeface="Arial"/>
                <a:ea typeface="Arial"/>
                <a:cs typeface="Arial"/>
                <a:sym typeface="Arial"/>
              </a:rPr>
              <a:t>checkbox </a:t>
            </a:r>
            <a:r>
              <a:rPr lang="en-US" sz="1200" dirty="0">
                <a:latin typeface="Arial"/>
                <a:ea typeface="Arial"/>
                <a:cs typeface="Arial"/>
                <a:sym typeface="Arial"/>
              </a:rPr>
              <a:t>beside the names of the factories.</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09801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endParaRPr dirty="0"/>
          </a:p>
          <a:p>
            <a:pPr marL="0" lvl="0" indent="0" algn="l" rtl="0">
              <a:lnSpc>
                <a:spcPct val="100000"/>
              </a:lnSpc>
              <a:spcBef>
                <a:spcPts val="0"/>
              </a:spcBef>
              <a:spcAft>
                <a:spcPts val="0"/>
              </a:spcAft>
              <a:buSzPts val="1400"/>
              <a:buNone/>
            </a:pPr>
            <a:r>
              <a:rPr lang="en-US" sz="1200" dirty="0">
                <a:latin typeface="Arial"/>
                <a:ea typeface="Arial"/>
                <a:cs typeface="Arial"/>
                <a:sym typeface="Arial"/>
              </a:rPr>
              <a:t>Select the factories where you would like to deploy the tool by clicking on the </a:t>
            </a:r>
            <a:r>
              <a:rPr lang="en-US" sz="1200" dirty="0">
                <a:solidFill>
                  <a:srgbClr val="FF0000"/>
                </a:solidFill>
                <a:latin typeface="Arial"/>
                <a:ea typeface="Arial"/>
                <a:cs typeface="Arial"/>
                <a:sym typeface="Arial"/>
              </a:rPr>
              <a:t>checkbox </a:t>
            </a:r>
            <a:r>
              <a:rPr lang="en-US" sz="1200" dirty="0">
                <a:latin typeface="Arial"/>
                <a:ea typeface="Arial"/>
                <a:cs typeface="Arial"/>
                <a:sym typeface="Arial"/>
              </a:rPr>
              <a:t>beside the names of the factories.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Then confirm by clicking [Next]</a:t>
            </a:r>
            <a:endParaRPr dirty="0"/>
          </a:p>
        </p:txBody>
      </p:sp>
    </p:spTree>
    <p:extLst>
      <p:ext uri="{BB962C8B-B14F-4D97-AF65-F5344CB8AC3E}">
        <p14:creationId xmlns:p14="http://schemas.microsoft.com/office/powerpoint/2010/main" val="396216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a:t>
            </a:r>
            <a:endParaRPr lang="en-US" sz="1200" dirty="0">
              <a:latin typeface="Calibri"/>
              <a:cs typeface="Calibri"/>
              <a:sym typeface="Calibri"/>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Review if the RBA Online Email is the correct email address of the Factory’s Feedback Manager </a:t>
            </a:r>
          </a:p>
          <a:p>
            <a:pPr marL="0" lvl="0" indent="0" algn="l" rtl="0">
              <a:lnSpc>
                <a:spcPct val="100000"/>
              </a:lnSpc>
              <a:spcBef>
                <a:spcPts val="0"/>
              </a:spcBef>
              <a:spcAft>
                <a:spcPts val="0"/>
              </a:spcAft>
              <a:buSzPts val="1400"/>
              <a:buNone/>
            </a:pPr>
            <a:r>
              <a:rPr lang="en-US" dirty="0"/>
              <a:t>In case this is not the email address of the factory’s feedback manager, please type in the correct email address as the POC Email so that the factory’s feedback manager can receive the feedback tool onboarding email.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4)</a:t>
            </a:r>
            <a:endParaRPr dirty="0"/>
          </a:p>
          <a:p>
            <a:pPr marL="0" lvl="0" indent="0" algn="l" rtl="0">
              <a:lnSpc>
                <a:spcPct val="100000"/>
              </a:lnSpc>
              <a:spcBef>
                <a:spcPts val="0"/>
              </a:spcBef>
              <a:spcAft>
                <a:spcPts val="0"/>
              </a:spcAft>
              <a:buSzPts val="1400"/>
              <a:buNone/>
            </a:pPr>
            <a:r>
              <a:rPr lang="en-US" dirty="0"/>
              <a:t>Select Product 1 – Full App or Product 2 – Single Feedback Tool</a:t>
            </a:r>
          </a:p>
          <a:p>
            <a:pPr marL="0" lvl="0" indent="0" algn="l" rtl="0">
              <a:lnSpc>
                <a:spcPct val="100000"/>
              </a:lnSpc>
              <a:spcBef>
                <a:spcPts val="0"/>
              </a:spcBef>
              <a:spcAft>
                <a:spcPts val="0"/>
              </a:spcAft>
              <a:buSzPts val="1400"/>
              <a:buNone/>
            </a:pPr>
            <a:r>
              <a:rPr lang="en-US" sz="1200" dirty="0">
                <a:latin typeface="Arial"/>
                <a:ea typeface="Arial"/>
                <a:cs typeface="Arial"/>
                <a:sym typeface="Arial"/>
              </a:rPr>
              <a:t>Then confirm to send.</a:t>
            </a:r>
          </a:p>
          <a:p>
            <a:pPr marL="0" marR="0" lvl="0" indent="0" algn="l" rtl="0">
              <a:lnSpc>
                <a:spcPct val="100000"/>
              </a:lnSpc>
              <a:spcBef>
                <a:spcPts val="320"/>
              </a:spcBef>
              <a:spcAft>
                <a:spcPts val="0"/>
              </a:spcAft>
              <a:buClr>
                <a:srgbClr val="000000"/>
              </a:buClr>
              <a:buSzPts val="1200"/>
              <a:buFont typeface="Arial"/>
              <a:buNone/>
            </a:pPr>
            <a:r>
              <a:rPr lang="en-US" sz="1200" b="0" dirty="0">
                <a:solidFill>
                  <a:srgbClr val="FF0000"/>
                </a:solidFill>
              </a:rPr>
              <a:t>After completing this step, the system will send out the Onboarding Email to the factories.</a:t>
            </a:r>
          </a:p>
        </p:txBody>
      </p:sp>
    </p:spTree>
    <p:extLst>
      <p:ext uri="{BB962C8B-B14F-4D97-AF65-F5344CB8AC3E}">
        <p14:creationId xmlns:p14="http://schemas.microsoft.com/office/powerpoint/2010/main" val="314352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09b121c26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509b121c26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You can track FTY ‘s progress by re-visiting the </a:t>
            </a:r>
            <a:r>
              <a:rPr lang="en-US" sz="1200" b="1" dirty="0">
                <a:latin typeface="Arial"/>
                <a:ea typeface="Arial"/>
                <a:cs typeface="Arial"/>
                <a:sym typeface="Arial"/>
              </a:rPr>
              <a:t>[Deploy Feedback Tool] </a:t>
            </a:r>
            <a:r>
              <a:rPr lang="en-US" sz="1200" dirty="0">
                <a:latin typeface="Arial"/>
                <a:ea typeface="Arial"/>
                <a:cs typeface="Arial"/>
                <a:sym typeface="Arial"/>
              </a:rPr>
              <a:t>page </a:t>
            </a:r>
          </a:p>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from time to time &amp; view </a:t>
            </a:r>
            <a:r>
              <a:rPr lang="en-US" sz="1200" b="1" dirty="0">
                <a:latin typeface="Arial"/>
                <a:ea typeface="Arial"/>
                <a:cs typeface="Arial"/>
                <a:sym typeface="Arial"/>
              </a:rPr>
              <a:t>[Onboarding progress] </a:t>
            </a:r>
          </a:p>
          <a:p>
            <a:pPr>
              <a:spcBef>
                <a:spcPts val="320"/>
              </a:spcBef>
              <a:buSzPts val="1200"/>
            </a:pPr>
            <a:r>
              <a:rPr lang="en-US" sz="1200" b="1" dirty="0">
                <a:solidFill>
                  <a:srgbClr val="FF0000"/>
                </a:solidFill>
              </a:rPr>
              <a:t>Agree: </a:t>
            </a:r>
            <a:r>
              <a:rPr lang="en-US" sz="1200" dirty="0">
                <a:solidFill>
                  <a:srgbClr val="FF0000"/>
                </a:solidFill>
              </a:rPr>
              <a:t>Factory agrees to deploy Feedback tool &amp; the Onboarding Email has been sent to factory’s designated feedback manager’s email.</a:t>
            </a:r>
          </a:p>
          <a:p>
            <a:pPr>
              <a:spcBef>
                <a:spcPts val="320"/>
              </a:spcBef>
              <a:buSzPts val="1200"/>
            </a:pPr>
            <a:r>
              <a:rPr lang="en-US" sz="1200" b="1" dirty="0">
                <a:solidFill>
                  <a:srgbClr val="FF0000"/>
                </a:solidFill>
              </a:rPr>
              <a:t>Disagree: </a:t>
            </a:r>
            <a:r>
              <a:rPr lang="en-US" sz="1200" dirty="0">
                <a:solidFill>
                  <a:srgbClr val="FF0000"/>
                </a:solidFill>
              </a:rPr>
              <a:t>Factory declines to use the Feedback Tool</a:t>
            </a:r>
          </a:p>
          <a:p>
            <a:pPr>
              <a:spcBef>
                <a:spcPts val="320"/>
              </a:spcBef>
              <a:buSzPts val="1200"/>
            </a:pPr>
            <a:r>
              <a:rPr lang="en-US" sz="1200" b="1" dirty="0">
                <a:solidFill>
                  <a:srgbClr val="FF0000"/>
                </a:solidFill>
              </a:rPr>
              <a:t>In Progress: </a:t>
            </a:r>
            <a:r>
              <a:rPr lang="en-US" sz="1200" dirty="0">
                <a:solidFill>
                  <a:srgbClr val="FF0000"/>
                </a:solidFill>
              </a:rPr>
              <a:t>Factory has not accessed the link to assign the feedback manager</a:t>
            </a:r>
          </a:p>
          <a:p>
            <a:pPr>
              <a:spcBef>
                <a:spcPts val="320"/>
              </a:spcBef>
              <a:buSzPts val="1200"/>
            </a:pPr>
            <a:r>
              <a:rPr lang="en-US" sz="1200" b="1" dirty="0">
                <a:solidFill>
                  <a:srgbClr val="FF0000"/>
                </a:solidFill>
              </a:rPr>
              <a:t>Expired:  </a:t>
            </a:r>
            <a:r>
              <a:rPr lang="en-US" sz="1200" dirty="0">
                <a:solidFill>
                  <a:srgbClr val="FF0000"/>
                </a:solidFill>
              </a:rPr>
              <a:t>Factory has not accessed the link to assign the feedback manager. And It have been more 20 days since the Invite Email was sent. Therefore, the link has been expired.</a:t>
            </a:r>
          </a:p>
        </p:txBody>
      </p:sp>
    </p:spTree>
    <p:extLst>
      <p:ext uri="{BB962C8B-B14F-4D97-AF65-F5344CB8AC3E}">
        <p14:creationId xmlns:p14="http://schemas.microsoft.com/office/powerpoint/2010/main" val="204592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You can also track Factory‘s progress by re-visiting this same page of </a:t>
            </a:r>
            <a:r>
              <a:rPr lang="en-US" sz="1200" b="1" dirty="0">
                <a:latin typeface="Arial"/>
                <a:ea typeface="Arial"/>
                <a:cs typeface="Arial"/>
                <a:sym typeface="Arial"/>
              </a:rPr>
              <a:t>[Deploy Feedback Tool]</a:t>
            </a:r>
            <a:r>
              <a:rPr lang="en-US" sz="1200" dirty="0">
                <a:latin typeface="Arial"/>
                <a:ea typeface="Arial"/>
                <a:cs typeface="Arial"/>
                <a:sym typeface="Arial"/>
              </a:rPr>
              <a:t> from time to time.</a:t>
            </a:r>
          </a:p>
          <a:p>
            <a:pPr marL="0" lvl="0" indent="0" algn="l" rtl="0">
              <a:lnSpc>
                <a:spcPct val="100000"/>
              </a:lnSpc>
              <a:spcBef>
                <a:spcPts val="320"/>
              </a:spcBef>
              <a:spcAft>
                <a:spcPts val="0"/>
              </a:spcAft>
              <a:buClr>
                <a:schemeClr val="dk1"/>
              </a:buClr>
              <a:buSzPts val="1600"/>
              <a:buFont typeface="Helvetica Neue"/>
              <a:buNone/>
            </a:pPr>
            <a:r>
              <a:rPr lang="en-US" sz="1200" dirty="0">
                <a:latin typeface="Arial"/>
                <a:ea typeface="Arial"/>
                <a:cs typeface="Arial"/>
                <a:sym typeface="Arial"/>
              </a:rPr>
              <a:t>Here at the </a:t>
            </a:r>
            <a:r>
              <a:rPr lang="en-US" sz="1200" b="1" dirty="0">
                <a:latin typeface="Arial"/>
                <a:ea typeface="Arial"/>
                <a:cs typeface="Arial"/>
                <a:sym typeface="Arial"/>
              </a:rPr>
              <a:t>[Latest progress] </a:t>
            </a:r>
            <a:r>
              <a:rPr lang="en-US" sz="1200" b="0" dirty="0">
                <a:latin typeface="Arial"/>
                <a:ea typeface="Arial"/>
                <a:cs typeface="Arial"/>
                <a:sym typeface="Arial"/>
              </a:rPr>
              <a:t>column, there’re 4 types of status:</a:t>
            </a:r>
            <a:endParaRPr lang="en-US" sz="1200" b="1" dirty="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b="1" dirty="0"/>
              <a:t>Not started: </a:t>
            </a:r>
            <a:r>
              <a:rPr lang="en-US" dirty="0"/>
              <a:t>Member has NOT deploy feedback tool to Factory</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Account created: </a:t>
            </a:r>
            <a:r>
              <a:rPr lang="en-US" sz="1200" b="0" dirty="0">
                <a:solidFill>
                  <a:srgbClr val="FF0000"/>
                </a:solidFill>
              </a:rPr>
              <a:t>T</a:t>
            </a:r>
            <a:r>
              <a:rPr lang="en-US" sz="1200" dirty="0">
                <a:solidFill>
                  <a:srgbClr val="FF0000"/>
                </a:solidFill>
              </a:rPr>
              <a:t>he Onboarding Email has been sent to factory’s designated email address.</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Poster downloaded: </a:t>
            </a:r>
            <a:r>
              <a:rPr lang="en-US" dirty="0"/>
              <a:t>Factory has received the onboarding email &amp; downloaded the feedback poster for printing</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Logged into the backend: </a:t>
            </a:r>
            <a:r>
              <a:rPr lang="en-US" dirty="0"/>
              <a:t>Factory has completed reading the onboarding quick guide, logged into the backend &amp; start managing the feedback tool</a:t>
            </a:r>
          </a:p>
        </p:txBody>
      </p:sp>
    </p:spTree>
    <p:extLst>
      <p:ext uri="{BB962C8B-B14F-4D97-AF65-F5344CB8AC3E}">
        <p14:creationId xmlns:p14="http://schemas.microsoft.com/office/powerpoint/2010/main" val="1195173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8e711784a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48e711784a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320"/>
              </a:spcBef>
              <a:spcAft>
                <a:spcPts val="0"/>
              </a:spcAft>
              <a:buClr>
                <a:srgbClr val="000000"/>
              </a:buClr>
              <a:buSzPts val="1200"/>
              <a:buFont typeface="Arial"/>
              <a:buNone/>
            </a:pPr>
            <a:r>
              <a:rPr lang="en-US" b="1" dirty="0"/>
              <a:t>End at 7.23’ in video</a:t>
            </a:r>
          </a:p>
          <a:p>
            <a:pPr marL="0" marR="0" lvl="0" indent="0" algn="l" rtl="0">
              <a:lnSpc>
                <a:spcPct val="100000"/>
              </a:lnSpc>
              <a:spcBef>
                <a:spcPts val="320"/>
              </a:spcBef>
              <a:spcAft>
                <a:spcPts val="0"/>
              </a:spcAft>
              <a:buClr>
                <a:srgbClr val="000000"/>
              </a:buClr>
              <a:buSzPts val="1200"/>
              <a:buFont typeface="Arial"/>
              <a:buNone/>
            </a:pPr>
            <a:r>
              <a:rPr lang="en-US" dirty="0"/>
              <a:t>Once the Factory deploys the Feedback Tool to the Employees </a:t>
            </a:r>
          </a:p>
          <a:p>
            <a:pPr marL="0" marR="0" lvl="0" indent="0" algn="l" rtl="0">
              <a:lnSpc>
                <a:spcPct val="100000"/>
              </a:lnSpc>
              <a:spcBef>
                <a:spcPts val="320"/>
              </a:spcBef>
              <a:spcAft>
                <a:spcPts val="0"/>
              </a:spcAft>
              <a:buClr>
                <a:srgbClr val="000000"/>
              </a:buClr>
              <a:buSzPts val="1200"/>
              <a:buFont typeface="Arial"/>
              <a:buNone/>
            </a:pPr>
            <a:r>
              <a:rPr lang="en-US" dirty="0"/>
              <a:t>and the Employees scan the QR Code on the Poster to use the Feedback tool, </a:t>
            </a:r>
            <a:r>
              <a:rPr lang="en-US" sz="1200" dirty="0">
                <a:solidFill>
                  <a:schemeClr val="tx1"/>
                </a:solidFill>
              </a:rPr>
              <a:t>the Backend system will analyze the total number of feedback received and generate the Analysis Report for the Member.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8e711784a_0_3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rPr>
              <a:t>Here’s how Member can view Report: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u="none" strike="noStrike" cap="none" dirty="0">
                <a:solidFill>
                  <a:schemeClr val="lt1"/>
                </a:solidFill>
              </a:rPr>
              <a:t>Please login to the Member Backend, go to the </a:t>
            </a:r>
            <a:r>
              <a:rPr lang="en-US" sz="1200" b="1" i="0" u="none" strike="noStrike" cap="none" dirty="0">
                <a:solidFill>
                  <a:schemeClr val="lt1"/>
                </a:solidFill>
              </a:rPr>
              <a:t>Feedback Tool </a:t>
            </a:r>
            <a:r>
              <a:rPr lang="en-US" sz="1200" b="0" i="0" u="none" strike="noStrike" cap="none" dirty="0">
                <a:solidFill>
                  <a:schemeClr val="lt1"/>
                </a:solidFill>
              </a:rPr>
              <a:t>management page</a:t>
            </a:r>
            <a:r>
              <a:rPr lang="en-US" sz="1200" i="0" u="none" strike="noStrike" cap="none" dirty="0">
                <a:solidFill>
                  <a:schemeClr val="lt1"/>
                </a:solidFill>
              </a:rPr>
              <a:t>, on the left panel, click on </a:t>
            </a:r>
            <a:r>
              <a:rPr lang="en-US" sz="1200" b="1" i="0" u="none" strike="noStrike" cap="none" dirty="0">
                <a:solidFill>
                  <a:schemeClr val="lt1"/>
                </a:solidFill>
              </a:rPr>
              <a:t>[Member Overview]</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 the left panel, click on [Member Overview].</a:t>
            </a:r>
            <a:endParaRPr dirty="0"/>
          </a:p>
          <a:p>
            <a:pPr marL="0" lvl="0" indent="0" algn="l" rtl="0">
              <a:spcBef>
                <a:spcPts val="0"/>
              </a:spcBef>
              <a:spcAft>
                <a:spcPts val="0"/>
              </a:spcAft>
              <a:buNone/>
            </a:pPr>
            <a:r>
              <a:rPr lang="en-US" dirty="0"/>
              <a:t>Here</a:t>
            </a:r>
            <a:r>
              <a:rPr lang="en-US"/>
              <a:t>, Member can view the total number of feedbacks submitted by the employees from the Member’s Chain Supply Factories</a:t>
            </a:r>
            <a:endParaRPr dirty="0"/>
          </a:p>
        </p:txBody>
      </p:sp>
      <p:sp>
        <p:nvSpPr>
          <p:cNvPr id="357" name="Google Shape;357;g148e711784a_0_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080af767a_5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080af767a_5_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Depending on Member’s decision to either deploy Product 1 or 2, </a:t>
            </a:r>
            <a:endParaRPr dirty="0"/>
          </a:p>
          <a:p>
            <a:pPr marL="0" lvl="0" indent="0" algn="l" rtl="0">
              <a:lnSpc>
                <a:spcPct val="100000"/>
              </a:lnSpc>
              <a:spcBef>
                <a:spcPts val="0"/>
              </a:spcBef>
              <a:spcAft>
                <a:spcPts val="0"/>
              </a:spcAft>
              <a:buSzPts val="1400"/>
              <a:buNone/>
            </a:pPr>
            <a:r>
              <a:rPr lang="en-US" dirty="0"/>
              <a:t>the Factory will receive a QR Code with the corresponding product option</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8e711784a_0_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You can choose to view a specific report by selecting Name of factory, Country and Period of time.</a:t>
            </a:r>
            <a:endParaRPr dirty="0"/>
          </a:p>
          <a:p>
            <a:pPr marL="0" lvl="0" indent="0" algn="l" rtl="0">
              <a:spcBef>
                <a:spcPts val="0"/>
              </a:spcBef>
              <a:spcAft>
                <a:spcPts val="0"/>
              </a:spcAft>
              <a:buClr>
                <a:schemeClr val="dk1"/>
              </a:buClr>
              <a:buSzPts val="1100"/>
              <a:buFont typeface="Arial"/>
              <a:buNone/>
            </a:pPr>
            <a:r>
              <a:rPr lang="en-US" dirty="0"/>
              <a:t>This report can be viewed as many times as you want and anytime</a:t>
            </a:r>
            <a:endParaRPr dirty="0"/>
          </a:p>
          <a:p>
            <a:pPr marL="0" lvl="0" indent="0" algn="l" rtl="0">
              <a:spcBef>
                <a:spcPts val="0"/>
              </a:spcBef>
              <a:spcAft>
                <a:spcPts val="0"/>
              </a:spcAft>
              <a:buNone/>
            </a:pPr>
            <a:endParaRPr dirty="0"/>
          </a:p>
        </p:txBody>
      </p:sp>
      <p:sp>
        <p:nvSpPr>
          <p:cNvPr id="370" name="Google Shape;370;g148e711784a_0_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48e711784a_0_6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a:t>If this is the first time you have seen this report, here are some description of terms to help you understand how to read this report. You can pause this video here to take a closer look.</a:t>
            </a:r>
            <a:endParaRPr dirty="0"/>
          </a:p>
          <a:p>
            <a:pPr marL="0" lvl="0" indent="0" algn="l" rtl="0">
              <a:spcBef>
                <a:spcPts val="0"/>
              </a:spcBef>
              <a:spcAft>
                <a:spcPts val="0"/>
              </a:spcAft>
              <a:buClr>
                <a:schemeClr val="dk1"/>
              </a:buClr>
              <a:buSzPts val="1400"/>
              <a:buFont typeface="Arial"/>
              <a:buNone/>
            </a:pPr>
            <a:endParaRPr dirty="0"/>
          </a:p>
        </p:txBody>
      </p:sp>
      <p:sp>
        <p:nvSpPr>
          <p:cNvPr id="386" name="Google Shape;386;g148e711784a_0_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48e711784a_0_7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97" name="Google Shape;397;g148e711784a_0_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48e711784a_0_8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And that is all for this video. Thank you for watching.</a:t>
            </a:r>
            <a:endParaRPr/>
          </a:p>
        </p:txBody>
      </p:sp>
      <p:sp>
        <p:nvSpPr>
          <p:cNvPr id="408" name="Google Shape;408;g148e711784a_0_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080af767a_5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5080af767a_5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Product 1: Full App</a:t>
            </a:r>
            <a:endParaRPr dirty="0">
              <a:latin typeface="Arial"/>
              <a:ea typeface="Arial"/>
              <a:cs typeface="Arial"/>
              <a:sym typeface="Arial"/>
            </a:endParaRPr>
          </a:p>
          <a:p>
            <a:pPr marL="0" lvl="0" indent="0" algn="l" rtl="0">
              <a:spcBef>
                <a:spcPts val="320"/>
              </a:spcBef>
              <a:spcAft>
                <a:spcPts val="0"/>
              </a:spcAft>
              <a:buSzPts val="1100"/>
              <a:buNone/>
            </a:pPr>
            <a:r>
              <a:rPr lang="en-US" sz="1100" dirty="0">
                <a:solidFill>
                  <a:srgbClr val="FF0000"/>
                </a:solidFill>
                <a:latin typeface="Arial"/>
                <a:ea typeface="Arial"/>
                <a:cs typeface="Arial"/>
                <a:sym typeface="Arial"/>
              </a:rPr>
              <a:t>Allows worker to install the </a:t>
            </a:r>
            <a:r>
              <a:rPr lang="en-US" sz="1100" b="1" dirty="0">
                <a:solidFill>
                  <a:srgbClr val="FF0000"/>
                </a:solidFill>
                <a:latin typeface="Arial"/>
                <a:ea typeface="Arial"/>
                <a:cs typeface="Arial"/>
                <a:sym typeface="Arial"/>
              </a:rPr>
              <a:t>RBA Voices App </a:t>
            </a:r>
            <a:r>
              <a:rPr lang="en-US" sz="1100" dirty="0">
                <a:solidFill>
                  <a:srgbClr val="FF0000"/>
                </a:solidFill>
                <a:latin typeface="Arial"/>
                <a:ea typeface="Arial"/>
                <a:cs typeface="Arial"/>
                <a:sym typeface="Arial"/>
              </a:rPr>
              <a:t>and enjoy the fully integrated</a:t>
            </a:r>
            <a:r>
              <a:rPr lang="en-US" sz="1100" b="1" dirty="0">
                <a:solidFill>
                  <a:srgbClr val="FF0000"/>
                </a:solidFill>
                <a:latin typeface="Arial"/>
                <a:ea typeface="Arial"/>
                <a:cs typeface="Arial"/>
                <a:sym typeface="Arial"/>
              </a:rPr>
              <a:t>: </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Feedback Tool</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Survey Tool, </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and</a:t>
            </a:r>
            <a:endParaRPr sz="1100" b="1" dirty="0">
              <a:solidFill>
                <a:srgbClr val="FF0000"/>
              </a:solidFill>
              <a:latin typeface="Arial"/>
              <a:ea typeface="Arial"/>
              <a:cs typeface="Arial"/>
              <a:sym typeface="Arial"/>
            </a:endParaRPr>
          </a:p>
          <a:p>
            <a:pPr marL="0" lvl="0" indent="0" algn="l" rtl="0">
              <a:spcBef>
                <a:spcPts val="320"/>
              </a:spcBef>
              <a:spcAft>
                <a:spcPts val="0"/>
              </a:spcAft>
              <a:buSzPts val="1100"/>
              <a:buNone/>
            </a:pPr>
            <a:r>
              <a:rPr lang="en-US" sz="1100" b="1" dirty="0">
                <a:solidFill>
                  <a:srgbClr val="FF0000"/>
                </a:solidFill>
                <a:latin typeface="Arial"/>
                <a:ea typeface="Arial"/>
                <a:cs typeface="Arial"/>
                <a:sym typeface="Arial"/>
              </a:rPr>
              <a:t>Worker Learning Academy</a:t>
            </a:r>
            <a:endParaRPr sz="1100" b="1" dirty="0">
              <a:solidFill>
                <a:srgbClr val="FF0000"/>
              </a:solidFill>
              <a:latin typeface="Arial"/>
              <a:ea typeface="Arial"/>
              <a:cs typeface="Arial"/>
              <a:sym typeface="Arial"/>
            </a:endParaRPr>
          </a:p>
          <a:p>
            <a:pPr marL="0" lvl="0" indent="0" algn="l" rtl="0">
              <a:spcBef>
                <a:spcPts val="0"/>
              </a:spcBef>
              <a:spcAft>
                <a:spcPts val="0"/>
              </a:spcAft>
              <a:buSzPts val="1100"/>
              <a:buNone/>
            </a:pPr>
            <a:r>
              <a:rPr lang="en-US" sz="1400" dirty="0">
                <a:latin typeface="Arial"/>
                <a:ea typeface="Arial"/>
                <a:cs typeface="Arial"/>
                <a:sym typeface="Arial"/>
              </a:rPr>
              <a:t>This option is highly recommended for locations with larger worker populations and suppliers that have mature, digitized HR departments</a:t>
            </a:r>
            <a:endParaRPr sz="1400" dirty="0">
              <a:latin typeface="Arial"/>
              <a:ea typeface="Arial"/>
              <a:cs typeface="Arial"/>
              <a:sym typeface="Arial"/>
            </a:endParaRPr>
          </a:p>
          <a:p>
            <a:pPr marL="0" lvl="0" indent="0" algn="l" rtl="0">
              <a:spcBef>
                <a:spcPts val="320"/>
              </a:spcBef>
              <a:spcAft>
                <a:spcPts val="0"/>
              </a:spcAft>
              <a:buNone/>
            </a:pPr>
            <a:r>
              <a:rPr lang="en-US" sz="1100" b="1" dirty="0">
                <a:solidFill>
                  <a:srgbClr val="FF0000"/>
                </a:solidFill>
                <a:latin typeface="Arial"/>
                <a:ea typeface="Arial"/>
                <a:cs typeface="Arial"/>
                <a:sym typeface="Arial"/>
              </a:rPr>
              <a:t>Its Key Value are</a:t>
            </a:r>
            <a:endParaRPr sz="1100" b="1" dirty="0">
              <a:solidFill>
                <a:srgbClr val="FF0000"/>
              </a:solidFill>
              <a:latin typeface="Arial"/>
              <a:ea typeface="Arial"/>
              <a:cs typeface="Arial"/>
              <a:sym typeface="Arial"/>
            </a:endParaRPr>
          </a:p>
          <a:p>
            <a:pPr marL="457200" lvl="0" indent="-298450" algn="l" rtl="0">
              <a:spcBef>
                <a:spcPts val="320"/>
              </a:spcBef>
              <a:spcAft>
                <a:spcPts val="0"/>
              </a:spcAft>
              <a:buClr>
                <a:srgbClr val="FF0000"/>
              </a:buClr>
              <a:buSzPts val="1100"/>
              <a:buChar char="●"/>
            </a:pPr>
            <a:r>
              <a:rPr lang="en-US" sz="1100" dirty="0">
                <a:solidFill>
                  <a:srgbClr val="FF0000"/>
                </a:solidFill>
                <a:latin typeface="Arial"/>
                <a:ea typeface="Arial"/>
                <a:cs typeface="Arial"/>
                <a:sym typeface="Arial"/>
              </a:rPr>
              <a:t>Multiple features</a:t>
            </a:r>
            <a:endParaRPr sz="1700" dirty="0">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Easy sign in / sign up using </a:t>
            </a:r>
            <a:r>
              <a:rPr lang="en-US" sz="1100" dirty="0" err="1">
                <a:solidFill>
                  <a:srgbClr val="FF0000"/>
                </a:solidFill>
                <a:latin typeface="Arial"/>
                <a:ea typeface="Arial"/>
                <a:cs typeface="Arial"/>
                <a:sym typeface="Arial"/>
              </a:rPr>
              <a:t>employeeID</a:t>
            </a:r>
            <a:r>
              <a:rPr lang="en-US" sz="1100" dirty="0">
                <a:solidFill>
                  <a:srgbClr val="FF0000"/>
                </a:solidFill>
                <a:latin typeface="Arial"/>
                <a:ea typeface="Arial"/>
                <a:cs typeface="Arial"/>
                <a:sym typeface="Arial"/>
              </a:rPr>
              <a:t> or cellphone number</a:t>
            </a:r>
            <a:endParaRPr sz="1700" dirty="0">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Quick &amp; easy checking of Feedback status &amp; viewing of factory response</a:t>
            </a:r>
            <a:endParaRPr sz="1400"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080af767a_5_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5080af767a_5_3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dirty="0">
                <a:latin typeface="Arial"/>
                <a:ea typeface="Arial"/>
                <a:cs typeface="Arial"/>
                <a:sym typeface="Arial"/>
              </a:rPr>
              <a:t>Product 1: Single Feedback Tool</a:t>
            </a:r>
            <a:endParaRPr dirty="0">
              <a:latin typeface="Arial"/>
              <a:ea typeface="Arial"/>
              <a:cs typeface="Arial"/>
              <a:sym typeface="Arial"/>
            </a:endParaRPr>
          </a:p>
          <a:p>
            <a:pPr marL="0" lvl="0" indent="0" algn="l" rtl="0">
              <a:spcBef>
                <a:spcPts val="320"/>
              </a:spcBef>
              <a:spcAft>
                <a:spcPts val="0"/>
              </a:spcAft>
              <a:buSzPts val="1100"/>
              <a:buNone/>
            </a:pPr>
            <a:r>
              <a:rPr lang="en-US" sz="1100" dirty="0">
                <a:solidFill>
                  <a:srgbClr val="FF0000"/>
                </a:solidFill>
                <a:latin typeface="Arial"/>
                <a:ea typeface="Arial"/>
                <a:cs typeface="Arial"/>
                <a:sym typeface="Arial"/>
              </a:rPr>
              <a:t>Allow worker to have quick access to a webpage, which only include the Feedback Tool</a:t>
            </a:r>
            <a:endParaRPr sz="1100" b="1" dirty="0">
              <a:solidFill>
                <a:srgbClr val="FF0000"/>
              </a:solidFill>
              <a:latin typeface="Arial"/>
              <a:ea typeface="Arial"/>
              <a:cs typeface="Arial"/>
              <a:sym typeface="Arial"/>
            </a:endParaRPr>
          </a:p>
          <a:p>
            <a:pPr marL="0" lvl="0" indent="0" algn="l" rtl="0">
              <a:spcBef>
                <a:spcPts val="0"/>
              </a:spcBef>
              <a:spcAft>
                <a:spcPts val="0"/>
              </a:spcAft>
              <a:buSzPts val="1100"/>
              <a:buNone/>
            </a:pPr>
            <a:r>
              <a:rPr lang="en-US" sz="1400" dirty="0">
                <a:latin typeface="Arial"/>
                <a:ea typeface="Arial"/>
                <a:cs typeface="Arial"/>
                <a:sym typeface="Arial"/>
              </a:rPr>
              <a:t>This single function QR code is recommended for use in locations that do not have the capacity to add learning or survey content</a:t>
            </a:r>
            <a:endParaRPr sz="1400" dirty="0">
              <a:latin typeface="Arial"/>
              <a:ea typeface="Arial"/>
              <a:cs typeface="Arial"/>
              <a:sym typeface="Arial"/>
            </a:endParaRPr>
          </a:p>
          <a:p>
            <a:pPr marL="0" lvl="0" indent="0" algn="l" rtl="0">
              <a:spcBef>
                <a:spcPts val="320"/>
              </a:spcBef>
              <a:spcAft>
                <a:spcPts val="0"/>
              </a:spcAft>
              <a:buNone/>
            </a:pPr>
            <a:r>
              <a:rPr lang="en-US" sz="1100" b="1" dirty="0">
                <a:solidFill>
                  <a:srgbClr val="FF0000"/>
                </a:solidFill>
                <a:latin typeface="Arial"/>
                <a:ea typeface="Arial"/>
                <a:cs typeface="Arial"/>
                <a:sym typeface="Arial"/>
              </a:rPr>
              <a:t>Its Key Values are:</a:t>
            </a:r>
            <a:endParaRPr sz="1100" b="1" dirty="0">
              <a:solidFill>
                <a:srgbClr val="FF0000"/>
              </a:solidFill>
              <a:latin typeface="Arial"/>
              <a:ea typeface="Arial"/>
              <a:cs typeface="Arial"/>
              <a:sym typeface="Arial"/>
            </a:endParaRPr>
          </a:p>
          <a:p>
            <a:pPr marL="457200" lvl="0" indent="-298450" algn="l" rtl="0">
              <a:spcBef>
                <a:spcPts val="320"/>
              </a:spcBef>
              <a:spcAft>
                <a:spcPts val="0"/>
              </a:spcAft>
              <a:buClr>
                <a:srgbClr val="FF0000"/>
              </a:buClr>
              <a:buSzPts val="1100"/>
              <a:buChar char="●"/>
            </a:pPr>
            <a:r>
              <a:rPr lang="en-US" sz="1100" dirty="0">
                <a:solidFill>
                  <a:srgbClr val="FF0000"/>
                </a:solidFill>
                <a:latin typeface="Arial"/>
                <a:ea typeface="Arial"/>
                <a:cs typeface="Arial"/>
                <a:sym typeface="Arial"/>
              </a:rPr>
              <a:t>No app installation is required</a:t>
            </a:r>
            <a:endParaRPr sz="1100" dirty="0">
              <a:solidFill>
                <a:srgbClr val="FF0000"/>
              </a:solidFill>
              <a:latin typeface="Arial"/>
              <a:ea typeface="Arial"/>
              <a:cs typeface="Arial"/>
              <a:sym typeface="Arial"/>
            </a:endParaRPr>
          </a:p>
          <a:p>
            <a:pPr marL="457200" lvl="0" indent="-298450" algn="l" rtl="0">
              <a:spcBef>
                <a:spcPts val="0"/>
              </a:spcBef>
              <a:spcAft>
                <a:spcPts val="0"/>
              </a:spcAft>
              <a:buClr>
                <a:srgbClr val="FF0000"/>
              </a:buClr>
              <a:buSzPts val="1100"/>
              <a:buChar char="●"/>
            </a:pPr>
            <a:r>
              <a:rPr lang="en-US" sz="1100" dirty="0">
                <a:solidFill>
                  <a:srgbClr val="FF0000"/>
                </a:solidFill>
                <a:latin typeface="Arial"/>
                <a:ea typeface="Arial"/>
                <a:cs typeface="Arial"/>
                <a:sym typeface="Arial"/>
              </a:rPr>
              <a:t>Quick &amp; easy Feedback submission</a:t>
            </a:r>
            <a:endParaRPr sz="1100" dirty="0">
              <a:solidFill>
                <a:srgbClr val="FF0000"/>
              </a:solidFill>
              <a:latin typeface="Arial"/>
              <a:ea typeface="Arial"/>
              <a:cs typeface="Arial"/>
              <a:sym typeface="Arial"/>
            </a:endParaRPr>
          </a:p>
          <a:p>
            <a:pPr marL="0" lvl="0" indent="0" algn="l" rtl="0">
              <a:spcBef>
                <a:spcPts val="320"/>
              </a:spcBef>
              <a:spcAft>
                <a:spcPts val="0"/>
              </a:spcAft>
              <a:buNone/>
            </a:pPr>
            <a:r>
              <a:rPr lang="en-US" sz="1100" dirty="0">
                <a:solidFill>
                  <a:srgbClr val="FF0000"/>
                </a:solidFill>
                <a:latin typeface="Arial"/>
                <a:ea typeface="Arial"/>
                <a:cs typeface="Arial"/>
                <a:sym typeface="Arial"/>
              </a:rPr>
              <a:t>However, it will require worker to provide phone number in order for worker to receive SMS notification whenever the factory response</a:t>
            </a:r>
            <a:endParaRPr sz="1100" dirty="0">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080af767a_5_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5080af767a_5_5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t>As you have completed the necessary preparation, let’s access to the Feedback Tool Backend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574e6bfac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4574e6bfac_0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Login to the Backend.</a:t>
            </a:r>
            <a:endParaRPr dirty="0"/>
          </a:p>
          <a:p>
            <a:pPr marL="0" lvl="0" indent="0" algn="l" rtl="0">
              <a:lnSpc>
                <a:spcPct val="100000"/>
              </a:lnSpc>
              <a:spcBef>
                <a:spcPts val="0"/>
              </a:spcBef>
              <a:spcAft>
                <a:spcPts val="0"/>
              </a:spcAft>
              <a:buSzPts val="1400"/>
              <a:buNone/>
            </a:pPr>
            <a:r>
              <a:rPr lang="en-US" dirty="0"/>
              <a:t>On the Onboarding Email, you will receive the Login Credentials. This is the login account to the Backend - a website which allows you to manage this tool. </a:t>
            </a:r>
            <a:endParaRPr dirty="0"/>
          </a:p>
          <a:p>
            <a:pPr marL="0" lvl="0" indent="0" algn="l" rtl="0">
              <a:lnSpc>
                <a:spcPct val="100000"/>
              </a:lnSpc>
              <a:spcBef>
                <a:spcPts val="0"/>
              </a:spcBef>
              <a:spcAft>
                <a:spcPts val="0"/>
              </a:spcAft>
              <a:buSzPts val="1400"/>
              <a:buNone/>
            </a:pPr>
            <a:r>
              <a:rPr lang="en-US" dirty="0"/>
              <a:t>(show a sample of Onboarding email for Member, point to the Login credentials)</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URL Link to access this Backend can be found at the last step on the Onboarding Quick Guide. </a:t>
            </a:r>
          </a:p>
          <a:p>
            <a:pPr marL="0" lvl="0" indent="0" algn="l" rtl="0">
              <a:lnSpc>
                <a:spcPct val="100000"/>
              </a:lnSpc>
              <a:spcBef>
                <a:spcPts val="0"/>
              </a:spcBef>
              <a:spcAft>
                <a:spcPts val="0"/>
              </a:spcAft>
              <a:buSzPts val="1400"/>
              <a:buNone/>
            </a:pPr>
            <a:r>
              <a:rPr lang="en-US" dirty="0"/>
              <a:t>(show the last step of Onboarding Quick Guide, point to the Backend URL link)</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What you’ll need to do is click on the Backend URL link, then enter your Username &amp; Password.</a:t>
            </a:r>
            <a:endParaRPr dirty="0"/>
          </a:p>
          <a:p>
            <a:pPr marL="0" lvl="0" indent="0" algn="l" rtl="0">
              <a:lnSpc>
                <a:spcPct val="100000"/>
              </a:lnSpc>
              <a:spcBef>
                <a:spcPts val="0"/>
              </a:spcBef>
              <a:spcAft>
                <a:spcPts val="0"/>
              </a:spcAft>
              <a:buSzPts val="1400"/>
              <a:buNone/>
            </a:pPr>
            <a:r>
              <a:rPr lang="en-US" dirty="0"/>
              <a:t>Click on [Log in]</a:t>
            </a:r>
            <a:endParaRPr dirty="0"/>
          </a:p>
          <a:p>
            <a:pPr marL="0" lvl="0" indent="0" algn="l" rtl="0">
              <a:lnSpc>
                <a:spcPct val="100000"/>
              </a:lnSpc>
              <a:spcBef>
                <a:spcPts val="0"/>
              </a:spcBef>
              <a:spcAft>
                <a:spcPts val="0"/>
              </a:spcAft>
              <a:buSzPts val="1400"/>
              <a:buNone/>
            </a:pPr>
            <a:r>
              <a:rPr lang="en-US" dirty="0"/>
              <a:t>(show login page of Backend)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574e6bfac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4574e6bfac_1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Here on this page, if you wish to view the backend in another language, please click on this icon on the top right of the screen.</a:t>
            </a:r>
            <a:endParaRPr dirty="0"/>
          </a:p>
          <a:p>
            <a:pPr marL="0" lvl="0" indent="0" algn="l" rtl="0">
              <a:lnSpc>
                <a:spcPct val="100000"/>
              </a:lnSpc>
              <a:spcBef>
                <a:spcPts val="0"/>
              </a:spcBef>
              <a:spcAft>
                <a:spcPts val="0"/>
              </a:spcAft>
              <a:buSzPts val="1400"/>
              <a:buNone/>
            </a:pPr>
            <a:r>
              <a:rPr lang="en-US" dirty="0"/>
              <a:t>Current available languages are Simplified Chinese, English, Vietnamese, Bahasa Indonesia, Spanish</a:t>
            </a:r>
            <a:endParaRPr dirty="0"/>
          </a:p>
          <a:p>
            <a:pPr marL="0" lvl="0" indent="0" algn="l" rtl="0">
              <a:lnSpc>
                <a:spcPct val="100000"/>
              </a:lnSpc>
              <a:spcBef>
                <a:spcPts val="0"/>
              </a:spcBef>
              <a:spcAft>
                <a:spcPts val="0"/>
              </a:spcAft>
              <a:buSzPts val="1400"/>
              <a:buNone/>
            </a:pPr>
            <a:r>
              <a:rPr lang="en-US" dirty="0"/>
              <a:t>(point to the icon &amp; language choices)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Next, at the [Feedback] section, click [Get Started]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574e6bfac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574e6bfac_0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Start from </a:t>
            </a:r>
            <a:r>
              <a:rPr lang="en-US" b="1" dirty="0">
                <a:latin typeface="Arial"/>
                <a:ea typeface="Arial"/>
                <a:cs typeface="Arial"/>
                <a:sym typeface="Arial"/>
              </a:rPr>
              <a:t>3:10’ </a:t>
            </a:r>
            <a:r>
              <a:rPr lang="en-US" dirty="0">
                <a:latin typeface="Arial"/>
                <a:ea typeface="Arial"/>
                <a:cs typeface="Arial"/>
                <a:sym typeface="Arial"/>
              </a:rPr>
              <a:t>of the video</a:t>
            </a:r>
          </a:p>
          <a:p>
            <a:pPr marL="0" lvl="0" indent="0" algn="l" rtl="0">
              <a:lnSpc>
                <a:spcPct val="100000"/>
              </a:lnSpc>
              <a:spcBef>
                <a:spcPts val="0"/>
              </a:spcBef>
              <a:spcAft>
                <a:spcPts val="0"/>
              </a:spcAft>
              <a:buSzPts val="1400"/>
              <a:buNone/>
            </a:pPr>
            <a:r>
              <a:rPr lang="en-US" dirty="0">
                <a:latin typeface="Arial"/>
                <a:ea typeface="Arial"/>
                <a:cs typeface="Arial"/>
                <a:sym typeface="Arial"/>
              </a:rPr>
              <a:t>On the left column, you will find multiple features related to the Feedback Tool</a:t>
            </a:r>
            <a:endParaRPr dirty="0">
              <a:latin typeface="Arial"/>
              <a:ea typeface="Arial"/>
              <a:cs typeface="Arial"/>
              <a:sym typeface="Arial"/>
            </a:endParaRP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dirty="0">
                <a:latin typeface="Arial"/>
                <a:ea typeface="Arial"/>
                <a:cs typeface="Arial"/>
                <a:sym typeface="Arial"/>
              </a:rPr>
              <a:t>(click on each tab)</a:t>
            </a:r>
            <a:r>
              <a:rPr lang="en-US" sz="1200" b="1" i="0" u="none" strike="noStrike" cap="none" dirty="0">
                <a:solidFill>
                  <a:srgbClr val="FF0000"/>
                </a:solidFill>
              </a:rPr>
              <a:t> </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Deploy Feedback Tool: Where you can deploy the Feedback tool to specific factories.</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Feedback Mgt: Details of the Feedback submitted by workers in your factory. </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Low Ratings: Details of low-rated Feedback. This measures worker satisfaction after receiving Feedback from the factory.</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Export Data: Where you download the details of feedback</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Escalation: Details of the Feedback escalated by the workers.</a:t>
            </a:r>
          </a:p>
          <a:p>
            <a:pPr marL="0" marR="0" lvl="0" indent="0" algn="l" defTabSz="914400" rtl="0" eaLnBrk="1" fontAlgn="auto" latinLnBrk="0" hangingPunct="1">
              <a:lnSpc>
                <a:spcPct val="100000"/>
              </a:lnSpc>
              <a:spcBef>
                <a:spcPts val="320"/>
              </a:spcBef>
              <a:spcAft>
                <a:spcPts val="0"/>
              </a:spcAft>
              <a:buClr>
                <a:srgbClr val="000000"/>
              </a:buClr>
              <a:buSzPts val="1200"/>
              <a:buFont typeface="Arial"/>
              <a:buNone/>
              <a:tabLst/>
              <a:defRPr/>
            </a:pPr>
            <a:r>
              <a:rPr lang="en-US" sz="1200" b="1" i="0" u="none" strike="noStrike" cap="none" dirty="0">
                <a:solidFill>
                  <a:srgbClr val="FF0000"/>
                </a:solidFill>
              </a:rPr>
              <a:t>Member Overview: Analysis report of Feedbacks by factory or country.</a:t>
            </a: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 name="Google Shape;23;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5" name="Google Shape;2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 name="Google Shape;31;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3" name="Google Shape;33;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4" name="Google Shape;34;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0" name="Google Shape;40;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2" name="Google Shape;42;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3" name="Google Shape;4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6"/>
        <p:cNvGrpSpPr/>
        <p:nvPr/>
      </p:nvGrpSpPr>
      <p:grpSpPr>
        <a:xfrm>
          <a:off x="0" y="0"/>
          <a:ext cx="0" cy="0"/>
          <a:chOff x="0" y="0"/>
          <a:chExt cx="0" cy="0"/>
        </a:xfrm>
      </p:grpSpPr>
      <p:sp>
        <p:nvSpPr>
          <p:cNvPr id="47" name="Google Shape;47;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2" name="Google Shape;52;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5"/>
        <p:cNvGrpSpPr/>
        <p:nvPr/>
      </p:nvGrpSpPr>
      <p:grpSpPr>
        <a:xfrm>
          <a:off x="0" y="0"/>
          <a:ext cx="0" cy="0"/>
          <a:chOff x="0" y="0"/>
          <a:chExt cx="0" cy="0"/>
        </a:xfrm>
      </p:grpSpPr>
      <p:sp>
        <p:nvSpPr>
          <p:cNvPr id="56" name="Google Shape;56;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 name="Google Shape;57;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1" name="Google Shape;61;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2" name="Google Shape;6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5"/>
        <p:cNvGrpSpPr/>
        <p:nvPr/>
      </p:nvGrpSpPr>
      <p:grpSpPr>
        <a:xfrm>
          <a:off x="0" y="0"/>
          <a:ext cx="0" cy="0"/>
          <a:chOff x="0" y="0"/>
          <a:chExt cx="0" cy="0"/>
        </a:xfrm>
      </p:grpSpPr>
      <p:sp>
        <p:nvSpPr>
          <p:cNvPr id="66" name="Google Shape;66;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7" name="Google Shape;67;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1" name="Google Shape;71;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2" name="Google Shape;7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g148e711784a_0_16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g148e711784a_0_16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g148e711784a_0_16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g148e711784a_0_16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900"/>
              <a:buNone/>
              <a:defRPr/>
            </a:lvl1pPr>
            <a:lvl2pPr marL="0" marR="0" lvl="1" indent="0" algn="r" rtl="0">
              <a:lnSpc>
                <a:spcPct val="100000"/>
              </a:lnSpc>
              <a:spcBef>
                <a:spcPts val="0"/>
              </a:spcBef>
              <a:spcAft>
                <a:spcPts val="0"/>
              </a:spcAft>
              <a:buSzPts val="900"/>
              <a:buNone/>
              <a:defRPr/>
            </a:lvl2pPr>
            <a:lvl3pPr marL="0" marR="0" lvl="2" indent="0" algn="r" rtl="0">
              <a:lnSpc>
                <a:spcPct val="100000"/>
              </a:lnSpc>
              <a:spcBef>
                <a:spcPts val="0"/>
              </a:spcBef>
              <a:spcAft>
                <a:spcPts val="0"/>
              </a:spcAft>
              <a:buSzPts val="900"/>
              <a:buNone/>
              <a:defRPr/>
            </a:lvl3pPr>
            <a:lvl4pPr marL="0" marR="0" lvl="3" indent="0" algn="r" rtl="0">
              <a:lnSpc>
                <a:spcPct val="100000"/>
              </a:lnSpc>
              <a:spcBef>
                <a:spcPts val="0"/>
              </a:spcBef>
              <a:spcAft>
                <a:spcPts val="0"/>
              </a:spcAft>
              <a:buSzPts val="900"/>
              <a:buNone/>
              <a:defRPr/>
            </a:lvl4pPr>
            <a:lvl5pPr marL="0" marR="0" lvl="4" indent="0" algn="r" rtl="0">
              <a:lnSpc>
                <a:spcPct val="100000"/>
              </a:lnSpc>
              <a:spcBef>
                <a:spcPts val="0"/>
              </a:spcBef>
              <a:spcAft>
                <a:spcPts val="0"/>
              </a:spcAft>
              <a:buSzPts val="900"/>
              <a:buNone/>
              <a:defRPr/>
            </a:lvl5pPr>
            <a:lvl6pPr marL="0" marR="0" lvl="5" indent="0" algn="r" rtl="0">
              <a:lnSpc>
                <a:spcPct val="100000"/>
              </a:lnSpc>
              <a:spcBef>
                <a:spcPts val="0"/>
              </a:spcBef>
              <a:spcAft>
                <a:spcPts val="0"/>
              </a:spcAft>
              <a:buSzPts val="900"/>
              <a:buNone/>
              <a:defRPr/>
            </a:lvl6pPr>
            <a:lvl7pPr marL="0" marR="0" lvl="6" indent="0" algn="r" rtl="0">
              <a:lnSpc>
                <a:spcPct val="100000"/>
              </a:lnSpc>
              <a:spcBef>
                <a:spcPts val="0"/>
              </a:spcBef>
              <a:spcAft>
                <a:spcPts val="0"/>
              </a:spcAft>
              <a:buSzPts val="900"/>
              <a:buNone/>
              <a:defRPr/>
            </a:lvl7pPr>
            <a:lvl8pPr marL="0" marR="0" lvl="7" indent="0" algn="r" rtl="0">
              <a:lnSpc>
                <a:spcPct val="100000"/>
              </a:lnSpc>
              <a:spcBef>
                <a:spcPts val="0"/>
              </a:spcBef>
              <a:spcAft>
                <a:spcPts val="0"/>
              </a:spcAft>
              <a:buSzPts val="900"/>
              <a:buNone/>
              <a:defRPr/>
            </a:lvl8pPr>
            <a:lvl9pPr marL="0" marR="0" lvl="8" indent="0" algn="r" rtl="0">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 y="2354317"/>
            <a:ext cx="9144000" cy="1176502"/>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accent3"/>
              </a:buClr>
              <a:buSzPts val="3600"/>
              <a:buFont typeface="Helvetica Neue"/>
              <a:buNone/>
            </a:pPr>
            <a:r>
              <a:rPr lang="en-US" sz="3200" dirty="0">
                <a:solidFill>
                  <a:srgbClr val="FFFF00"/>
                </a:solidFill>
                <a:latin typeface="Arial"/>
                <a:ea typeface="Arial"/>
                <a:cs typeface="Arial"/>
                <a:sym typeface="Arial"/>
              </a:rPr>
              <a:t>Member </a:t>
            </a:r>
            <a:r>
              <a:rPr lang="en-US" sz="3200" dirty="0">
                <a:latin typeface="Arial"/>
                <a:ea typeface="Arial"/>
                <a:cs typeface="Arial"/>
                <a:sym typeface="Arial"/>
              </a:rPr>
              <a:t>Quick Guide:</a:t>
            </a:r>
            <a:endParaRPr sz="3200" dirty="0">
              <a:latin typeface="Arial"/>
              <a:ea typeface="Arial"/>
              <a:cs typeface="Arial"/>
              <a:sym typeface="Arial"/>
            </a:endParaRPr>
          </a:p>
          <a:p>
            <a:pPr marL="0" lvl="0" indent="0" algn="ctr" rtl="0">
              <a:lnSpc>
                <a:spcPct val="115000"/>
              </a:lnSpc>
              <a:spcBef>
                <a:spcPts val="0"/>
              </a:spcBef>
              <a:spcAft>
                <a:spcPts val="0"/>
              </a:spcAft>
              <a:buClr>
                <a:schemeClr val="accent3"/>
              </a:buClr>
              <a:buSzPts val="3600"/>
              <a:buFont typeface="Helvetica Neue"/>
              <a:buNone/>
            </a:pPr>
            <a:r>
              <a:rPr lang="en-US" sz="3200" dirty="0">
                <a:latin typeface="Arial"/>
                <a:ea typeface="Arial"/>
                <a:cs typeface="Arial"/>
                <a:sym typeface="Arial"/>
              </a:rPr>
              <a:t>Backend Navigation</a:t>
            </a:r>
            <a:br>
              <a:rPr lang="en-US" sz="3200" dirty="0">
                <a:latin typeface="Arial"/>
                <a:ea typeface="Arial"/>
                <a:cs typeface="Arial"/>
                <a:sym typeface="Arial"/>
              </a:rPr>
            </a:br>
            <a:r>
              <a:rPr lang="en-US" sz="3200" dirty="0">
                <a:latin typeface="Arial"/>
                <a:ea typeface="Arial"/>
                <a:cs typeface="Arial"/>
                <a:sym typeface="Arial"/>
              </a:rPr>
              <a:t>&amp;</a:t>
            </a:r>
            <a:br>
              <a:rPr lang="en-US" sz="3200" dirty="0">
                <a:latin typeface="Arial"/>
                <a:ea typeface="Arial"/>
                <a:cs typeface="Arial"/>
                <a:sym typeface="Arial"/>
              </a:rPr>
            </a:br>
            <a:r>
              <a:rPr lang="en-US" sz="3200" dirty="0">
                <a:latin typeface="Arial"/>
                <a:ea typeface="Arial"/>
                <a:cs typeface="Arial"/>
                <a:sym typeface="Arial"/>
              </a:rPr>
              <a:t>How to Deploy Feedback Tool To Factory</a:t>
            </a:r>
            <a:br>
              <a:rPr lang="en-US" sz="3200" dirty="0">
                <a:latin typeface="Arial"/>
                <a:ea typeface="Arial"/>
                <a:cs typeface="Arial"/>
              </a:rPr>
            </a:br>
            <a:endParaRPr sz="3200" dirty="0">
              <a:latin typeface="Arial"/>
              <a:ea typeface="Arial"/>
              <a:cs typeface="Arial"/>
              <a:sym typeface="Arial"/>
            </a:endParaRPr>
          </a:p>
        </p:txBody>
      </p:sp>
      <p:pic>
        <p:nvPicPr>
          <p:cNvPr id="2" name="Picture 1" descr="Graphical user interface, text, application&#10;&#10;Description automatically generated">
            <a:extLst>
              <a:ext uri="{FF2B5EF4-FFF2-40B4-BE49-F238E27FC236}">
                <a16:creationId xmlns:a16="http://schemas.microsoft.com/office/drawing/2014/main" id="{AB5C5F99-FA62-E8EB-F095-83419CDE0DC2}"/>
              </a:ext>
            </a:extLst>
          </p:cNvPr>
          <p:cNvPicPr>
            <a:picLocks noChangeAspect="1"/>
          </p:cNvPicPr>
          <p:nvPr/>
        </p:nvPicPr>
        <p:blipFill>
          <a:blip r:embed="rId3"/>
          <a:stretch>
            <a:fillRect/>
          </a:stretch>
        </p:blipFill>
        <p:spPr>
          <a:xfrm>
            <a:off x="687059" y="279075"/>
            <a:ext cx="3560627" cy="797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5080af767a_5_56"/>
          <p:cNvSpPr txBox="1">
            <a:spLocks noGrp="1"/>
          </p:cNvSpPr>
          <p:nvPr>
            <p:ph type="ctrTitle"/>
          </p:nvPr>
        </p:nvSpPr>
        <p:spPr>
          <a:xfrm>
            <a:off x="1094021" y="2082647"/>
            <a:ext cx="6955957" cy="117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dirty="0">
                <a:solidFill>
                  <a:srgbClr val="FFFFFF"/>
                </a:solidFill>
                <a:latin typeface="Arial"/>
                <a:ea typeface="Arial"/>
                <a:cs typeface="Arial"/>
                <a:sym typeface="Arial"/>
              </a:rPr>
              <a:t>How to Deploy Feedback Tool to the Factory</a:t>
            </a:r>
            <a:endParaRPr dirty="0">
              <a:latin typeface="Arial"/>
              <a:ea typeface="Arial"/>
              <a:cs typeface="Arial"/>
              <a:sym typeface="Arial"/>
            </a:endParaRPr>
          </a:p>
        </p:txBody>
      </p:sp>
      <p:pic>
        <p:nvPicPr>
          <p:cNvPr id="2" name="Picture 1" descr="Graphical user interface, text, application&#10;&#10;Description automatically generated">
            <a:extLst>
              <a:ext uri="{FF2B5EF4-FFF2-40B4-BE49-F238E27FC236}">
                <a16:creationId xmlns:a16="http://schemas.microsoft.com/office/drawing/2014/main" id="{9D77DEA7-7CE6-B316-EC0E-FD2461C2DD7A}"/>
              </a:ext>
            </a:extLst>
          </p:cNvPr>
          <p:cNvPicPr>
            <a:picLocks noChangeAspect="1"/>
          </p:cNvPicPr>
          <p:nvPr/>
        </p:nvPicPr>
        <p:blipFill>
          <a:blip r:embed="rId3"/>
          <a:stretch>
            <a:fillRect/>
          </a:stretch>
        </p:blipFill>
        <p:spPr>
          <a:xfrm>
            <a:off x="687059" y="279075"/>
            <a:ext cx="3560627" cy="7974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3B6C7-BA9B-68E2-6CC2-CE815DD9CBDB}"/>
              </a:ext>
            </a:extLst>
          </p:cNvPr>
          <p:cNvSpPr>
            <a:spLocks noGrp="1"/>
          </p:cNvSpPr>
          <p:nvPr>
            <p:ph type="body" idx="1"/>
          </p:nvPr>
        </p:nvSpPr>
        <p:spPr/>
        <p:txBody>
          <a:bodyPr>
            <a:normAutofit fontScale="92500" lnSpcReduction="10000"/>
          </a:bodyPr>
          <a:lstStyle/>
          <a:p>
            <a:pPr marL="571500" indent="-342900">
              <a:buAutoNum type="arabicPeriod"/>
            </a:pPr>
            <a:r>
              <a:rPr lang="en-US" dirty="0"/>
              <a:t>Access RBA feedback tool </a:t>
            </a:r>
          </a:p>
          <a:p>
            <a:pPr marL="571500" indent="-342900">
              <a:buAutoNum type="arabicPeriod"/>
            </a:pPr>
            <a:r>
              <a:rPr lang="en-US" dirty="0"/>
              <a:t>Select ”Deploy Feedback tool”</a:t>
            </a:r>
          </a:p>
          <a:p>
            <a:pPr marL="571500" indent="-342900">
              <a:buAutoNum type="arabicPeriod"/>
            </a:pPr>
            <a:r>
              <a:rPr lang="en-US" dirty="0"/>
              <a:t>Select “Add Factory” note: upload company logo</a:t>
            </a:r>
          </a:p>
          <a:p>
            <a:pPr marL="571500" indent="-342900">
              <a:buAutoNum type="arabicPeriod"/>
            </a:pPr>
            <a:r>
              <a:rPr lang="en-US" dirty="0"/>
              <a:t>Select preferred product: “Full App” or “Single Feedback” function </a:t>
            </a:r>
          </a:p>
          <a:p>
            <a:pPr marL="571500" indent="-342900">
              <a:buAutoNum type="arabicPeriod"/>
            </a:pPr>
            <a:r>
              <a:rPr lang="en-US" dirty="0"/>
              <a:t>Select “Send email” </a:t>
            </a:r>
          </a:p>
          <a:p>
            <a:pPr marL="571500" indent="-342900">
              <a:buAutoNum type="arabicPeriod"/>
            </a:pPr>
            <a:r>
              <a:rPr lang="en-US" dirty="0"/>
              <a:t>Factory will complete questionnaire and assign Feedback manager POC</a:t>
            </a:r>
          </a:p>
          <a:p>
            <a:pPr marL="571500" indent="-342900">
              <a:buAutoNum type="arabicPeriod"/>
            </a:pPr>
            <a:r>
              <a:rPr lang="en-US" dirty="0"/>
              <a:t>System will send Onboarding email to Feedback manager POC </a:t>
            </a:r>
          </a:p>
          <a:p>
            <a:pPr marL="571500" indent="-342900">
              <a:buAutoNum type="arabicPeriod"/>
            </a:pPr>
            <a:r>
              <a:rPr lang="en-US" dirty="0"/>
              <a:t>Feedback manager will access the backend to receive and respond to worker inquiries</a:t>
            </a:r>
          </a:p>
          <a:p>
            <a:pPr marL="228600" indent="0"/>
            <a:endParaRPr lang="en-US" dirty="0"/>
          </a:p>
          <a:p>
            <a:pPr marL="228600" indent="0"/>
            <a:r>
              <a:rPr lang="en-US" dirty="0"/>
              <a:t>Ongoing questions or comments </a:t>
            </a:r>
            <a:r>
              <a:rPr lang="en-US" dirty="0">
                <a:solidFill>
                  <a:srgbClr val="FF0000"/>
                </a:solidFill>
              </a:rPr>
              <a:t>VoicesSupport@responsiblebusiness.org</a:t>
            </a:r>
            <a:endParaRPr lang="en-US" dirty="0"/>
          </a:p>
        </p:txBody>
      </p:sp>
      <p:sp>
        <p:nvSpPr>
          <p:cNvPr id="3" name="Title 2">
            <a:extLst>
              <a:ext uri="{FF2B5EF4-FFF2-40B4-BE49-F238E27FC236}">
                <a16:creationId xmlns:a16="http://schemas.microsoft.com/office/drawing/2014/main" id="{CEADD2E2-6C2E-9FDF-9BE1-20C443A3B887}"/>
              </a:ext>
            </a:extLst>
          </p:cNvPr>
          <p:cNvSpPr>
            <a:spLocks noGrp="1"/>
          </p:cNvSpPr>
          <p:nvPr>
            <p:ph type="title"/>
          </p:nvPr>
        </p:nvSpPr>
        <p:spPr>
          <a:xfrm>
            <a:off x="1587501" y="205979"/>
            <a:ext cx="7099299" cy="857250"/>
          </a:xfrm>
        </p:spPr>
        <p:txBody>
          <a:bodyPr>
            <a:normAutofit/>
          </a:bodyPr>
          <a:lstStyle/>
          <a:p>
            <a:r>
              <a:rPr lang="en-US" dirty="0"/>
              <a:t>Quick High-level Process Flow</a:t>
            </a:r>
          </a:p>
        </p:txBody>
      </p:sp>
      <p:sp>
        <p:nvSpPr>
          <p:cNvPr id="4" name="Slide Number Placeholder 3">
            <a:extLst>
              <a:ext uri="{FF2B5EF4-FFF2-40B4-BE49-F238E27FC236}">
                <a16:creationId xmlns:a16="http://schemas.microsoft.com/office/drawing/2014/main" id="{72695637-E126-3C34-D088-A499CFE629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35669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185193" y="1956124"/>
            <a:ext cx="8896663" cy="21644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US" sz="1700" dirty="0">
                <a:solidFill>
                  <a:srgbClr val="FFFFFF"/>
                </a:solidFill>
                <a:latin typeface="Arial"/>
                <a:ea typeface="Arial"/>
                <a:cs typeface="Arial"/>
                <a:sym typeface="Arial"/>
              </a:rPr>
              <a:t>Two methods to deploy the Feedback tool:</a:t>
            </a:r>
          </a:p>
          <a:p>
            <a:pPr>
              <a:buClr>
                <a:schemeClr val="dk1"/>
              </a:buClr>
              <a:buSzPts val="1100"/>
              <a:buFont typeface="Arial"/>
              <a:buNone/>
            </a:pPr>
            <a:endParaRPr lang="en-US" sz="1700" dirty="0">
              <a:solidFill>
                <a:srgbClr val="FFFFFF"/>
              </a:solidFill>
              <a:latin typeface="Arial"/>
              <a:ea typeface="Arial"/>
              <a:cs typeface="Arial"/>
              <a:sym typeface="Arial"/>
            </a:endParaRPr>
          </a:p>
          <a:p>
            <a:pPr>
              <a:buClr>
                <a:schemeClr val="dk1"/>
              </a:buClr>
              <a:buSzPts val="1100"/>
              <a:buFont typeface="Arial"/>
              <a:buNone/>
            </a:pPr>
            <a:r>
              <a:rPr lang="en-US" sz="1700" u="sng" dirty="0">
                <a:solidFill>
                  <a:srgbClr val="FFFF00"/>
                </a:solidFill>
                <a:latin typeface="Arial"/>
                <a:ea typeface="Arial"/>
                <a:cs typeface="Arial"/>
                <a:sym typeface="Arial"/>
              </a:rPr>
              <a:t>Method A</a:t>
            </a:r>
            <a:r>
              <a:rPr lang="en-US" sz="1700" dirty="0">
                <a:solidFill>
                  <a:srgbClr val="FFFF00"/>
                </a:solidFill>
                <a:latin typeface="Arial"/>
                <a:ea typeface="Arial"/>
                <a:cs typeface="Arial"/>
                <a:sym typeface="Arial"/>
              </a:rPr>
              <a:t>: </a:t>
            </a:r>
            <a:r>
              <a:rPr lang="en-US" sz="1700" dirty="0">
                <a:solidFill>
                  <a:srgbClr val="FFFFFF"/>
                </a:solidFill>
                <a:latin typeface="Arial"/>
                <a:ea typeface="Arial"/>
                <a:cs typeface="Arial"/>
                <a:sym typeface="Arial"/>
              </a:rPr>
              <a:t>is designed for Members who have </a:t>
            </a:r>
            <a:r>
              <a:rPr lang="en-US" sz="1700" dirty="0">
                <a:solidFill>
                  <a:srgbClr val="FFFF00"/>
                </a:solidFill>
                <a:latin typeface="Arial"/>
                <a:ea typeface="Arial"/>
                <a:cs typeface="Arial"/>
                <a:sym typeface="Arial"/>
              </a:rPr>
              <a:t>NOT </a:t>
            </a:r>
            <a:r>
              <a:rPr lang="en-US" sz="1700" dirty="0">
                <a:solidFill>
                  <a:srgbClr val="FFFFFF"/>
                </a:solidFill>
                <a:latin typeface="Arial"/>
                <a:ea typeface="Arial"/>
                <a:cs typeface="Arial"/>
                <a:sym typeface="Arial"/>
              </a:rPr>
              <a:t>yet communicated with factory teams about the RBA feedback tool or DO NOT have the Factory Feedback Manager POC contact information (preferred).</a:t>
            </a:r>
          </a:p>
          <a:p>
            <a:pPr>
              <a:buClr>
                <a:schemeClr val="dk1"/>
              </a:buClr>
              <a:buSzPts val="1100"/>
              <a:buFont typeface="Arial"/>
              <a:buNone/>
            </a:pPr>
            <a:endParaRPr lang="en-US" sz="1700" dirty="0">
              <a:solidFill>
                <a:srgbClr val="FFFFFF"/>
              </a:solidFill>
              <a:latin typeface="Arial"/>
              <a:ea typeface="Arial"/>
              <a:cs typeface="Arial"/>
              <a:sym typeface="Arial"/>
            </a:endParaRPr>
          </a:p>
          <a:p>
            <a:pPr>
              <a:buClr>
                <a:schemeClr val="dk1"/>
              </a:buClr>
              <a:buSzPts val="1100"/>
            </a:pPr>
            <a:r>
              <a:rPr lang="en-US" sz="1700" u="sng" dirty="0">
                <a:solidFill>
                  <a:srgbClr val="FFFF00"/>
                </a:solidFill>
                <a:latin typeface="Arial"/>
                <a:ea typeface="Arial"/>
                <a:cs typeface="Arial"/>
                <a:sym typeface="Arial"/>
              </a:rPr>
              <a:t>Method B</a:t>
            </a:r>
            <a:r>
              <a:rPr lang="en-US" sz="1700" dirty="0">
                <a:solidFill>
                  <a:srgbClr val="FFFF00"/>
                </a:solidFill>
                <a:latin typeface="Arial"/>
                <a:ea typeface="Arial"/>
                <a:cs typeface="Arial"/>
                <a:sym typeface="Arial"/>
              </a:rPr>
              <a:t>:</a:t>
            </a:r>
            <a:r>
              <a:rPr lang="en-US" sz="1700" dirty="0">
                <a:solidFill>
                  <a:srgbClr val="FFFFFF"/>
                </a:solidFill>
                <a:latin typeface="Arial"/>
                <a:ea typeface="Arial"/>
                <a:cs typeface="Arial"/>
                <a:sym typeface="Arial"/>
              </a:rPr>
              <a:t> is designed for Members who </a:t>
            </a:r>
            <a:r>
              <a:rPr lang="en-US" sz="1700" dirty="0">
                <a:solidFill>
                  <a:srgbClr val="FFFF00"/>
                </a:solidFill>
                <a:latin typeface="Arial"/>
                <a:ea typeface="Arial"/>
                <a:cs typeface="Arial"/>
                <a:sym typeface="Arial"/>
              </a:rPr>
              <a:t>HAVE already </a:t>
            </a:r>
            <a:r>
              <a:rPr lang="en-US" sz="1700" dirty="0">
                <a:solidFill>
                  <a:srgbClr val="FFFFFF"/>
                </a:solidFill>
                <a:latin typeface="Arial"/>
                <a:ea typeface="Arial"/>
                <a:cs typeface="Arial"/>
                <a:sym typeface="Arial"/>
              </a:rPr>
              <a:t>communicated with factory leadership teams about the RBA feedback tool and have the Factory Feedback Manager POC contact information. </a:t>
            </a:r>
            <a:endParaRPr lang="en-US" sz="1700" dirty="0">
              <a:solidFill>
                <a:srgbClr val="FFFF00"/>
              </a:solidFill>
              <a:latin typeface="Arial"/>
              <a:ea typeface="Arial"/>
              <a:cs typeface="Arial"/>
              <a:sym typeface="Arial"/>
            </a:endParaRPr>
          </a:p>
          <a:p>
            <a:pPr>
              <a:buClr>
                <a:schemeClr val="dk1"/>
              </a:buClr>
              <a:buSzPts val="1100"/>
              <a:buFont typeface="Arial"/>
              <a:buNone/>
            </a:pPr>
            <a:endParaRPr lang="en-US" sz="1700" dirty="0">
              <a:solidFill>
                <a:srgbClr val="FFFFFF"/>
              </a:solidFill>
              <a:latin typeface="Arial"/>
              <a:ea typeface="Arial"/>
              <a:cs typeface="Arial"/>
              <a:sym typeface="Arial"/>
            </a:endParaRPr>
          </a:p>
        </p:txBody>
      </p:sp>
      <p:pic>
        <p:nvPicPr>
          <p:cNvPr id="2" name="Picture 1" descr="Graphical user interface, text, application&#10;&#10;Description automatically generated">
            <a:extLst>
              <a:ext uri="{FF2B5EF4-FFF2-40B4-BE49-F238E27FC236}">
                <a16:creationId xmlns:a16="http://schemas.microsoft.com/office/drawing/2014/main" id="{6274B8B2-2D63-3B64-2BF0-7A902741B15E}"/>
              </a:ext>
            </a:extLst>
          </p:cNvPr>
          <p:cNvPicPr>
            <a:picLocks noChangeAspect="1"/>
          </p:cNvPicPr>
          <p:nvPr/>
        </p:nvPicPr>
        <p:blipFill>
          <a:blip r:embed="rId3"/>
          <a:stretch>
            <a:fillRect/>
          </a:stretch>
        </p:blipFill>
        <p:spPr>
          <a:xfrm>
            <a:off x="687060" y="279075"/>
            <a:ext cx="3457134" cy="797485"/>
          </a:xfrm>
          <a:prstGeom prst="rect">
            <a:avLst/>
          </a:prstGeom>
        </p:spPr>
      </p:pic>
    </p:spTree>
    <p:extLst>
      <p:ext uri="{BB962C8B-B14F-4D97-AF65-F5344CB8AC3E}">
        <p14:creationId xmlns:p14="http://schemas.microsoft.com/office/powerpoint/2010/main" val="22113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383649" y="1884315"/>
            <a:ext cx="8376701" cy="21644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buFont typeface="Arial"/>
              <a:buNone/>
            </a:pPr>
            <a:r>
              <a:rPr lang="en-US" sz="1700" dirty="0">
                <a:solidFill>
                  <a:srgbClr val="FFFFFF"/>
                </a:solidFill>
                <a:latin typeface="Arial"/>
                <a:ea typeface="Arial"/>
                <a:cs typeface="Arial"/>
                <a:sym typeface="Arial"/>
              </a:rPr>
              <a:t>Deployment of Method A:</a:t>
            </a:r>
            <a:br>
              <a:rPr lang="en-US" sz="1700" dirty="0">
                <a:solidFill>
                  <a:srgbClr val="FFFFFF"/>
                </a:solidFill>
                <a:latin typeface="Arial"/>
                <a:ea typeface="Arial"/>
                <a:cs typeface="Arial"/>
                <a:sym typeface="Arial"/>
              </a:rPr>
            </a:br>
            <a:endParaRPr lang="en-US" sz="1700" dirty="0">
              <a:solidFill>
                <a:srgbClr val="FFFFFF"/>
              </a:solidFill>
              <a:latin typeface="Arial"/>
              <a:ea typeface="Arial"/>
              <a:cs typeface="Arial"/>
              <a:sym typeface="Arial"/>
            </a:endParaRPr>
          </a:p>
          <a:p>
            <a:pPr algn="just">
              <a:buClr>
                <a:schemeClr val="dk1"/>
              </a:buClr>
              <a:buSzPts val="1100"/>
              <a:buFont typeface="Arial"/>
              <a:buNone/>
            </a:pPr>
            <a:r>
              <a:rPr lang="en-US" sz="1700" dirty="0">
                <a:solidFill>
                  <a:srgbClr val="FFFFFF"/>
                </a:solidFill>
                <a:latin typeface="Arial"/>
                <a:ea typeface="Arial"/>
                <a:cs typeface="Arial"/>
                <a:sym typeface="Arial"/>
              </a:rPr>
              <a:t>Method A is designed for Members who have </a:t>
            </a:r>
            <a:r>
              <a:rPr lang="en-US" sz="1700" dirty="0">
                <a:solidFill>
                  <a:srgbClr val="FFFF00"/>
                </a:solidFill>
                <a:latin typeface="Arial"/>
                <a:ea typeface="Arial"/>
                <a:cs typeface="Arial"/>
                <a:sym typeface="Arial"/>
              </a:rPr>
              <a:t>NOT </a:t>
            </a:r>
            <a:r>
              <a:rPr lang="en-US" sz="1700" dirty="0">
                <a:solidFill>
                  <a:srgbClr val="FFFFFF"/>
                </a:solidFill>
                <a:latin typeface="Arial"/>
                <a:ea typeface="Arial"/>
                <a:cs typeface="Arial"/>
                <a:sym typeface="Arial"/>
              </a:rPr>
              <a:t>yet communicated with factory teams about the RBA feedback tool. This deployment method will assist you in</a:t>
            </a:r>
            <a:r>
              <a:rPr lang="en-US" sz="1700" dirty="0">
                <a:solidFill>
                  <a:srgbClr val="FFFF00"/>
                </a:solidFill>
                <a:latin typeface="Arial"/>
                <a:ea typeface="Arial"/>
                <a:cs typeface="Arial"/>
                <a:sym typeface="Arial"/>
              </a:rPr>
              <a:t> </a:t>
            </a:r>
            <a:r>
              <a:rPr lang="en-US" sz="1700" dirty="0">
                <a:solidFill>
                  <a:schemeClr val="bg1"/>
                </a:solidFill>
                <a:latin typeface="Arial"/>
                <a:ea typeface="Arial"/>
                <a:cs typeface="Arial"/>
                <a:sym typeface="Arial"/>
              </a:rPr>
              <a:t>sending a</a:t>
            </a:r>
            <a:r>
              <a:rPr lang="en-US" sz="1700" dirty="0">
                <a:solidFill>
                  <a:srgbClr val="FFFF00"/>
                </a:solidFill>
                <a:latin typeface="Arial"/>
                <a:ea typeface="Arial"/>
                <a:cs typeface="Arial"/>
                <a:sym typeface="Arial"/>
              </a:rPr>
              <a:t> formal invitation </a:t>
            </a:r>
            <a:r>
              <a:rPr lang="en-US" sz="1700" dirty="0">
                <a:solidFill>
                  <a:schemeClr val="bg1"/>
                </a:solidFill>
                <a:latin typeface="Arial"/>
                <a:ea typeface="Arial"/>
                <a:cs typeface="Arial"/>
                <a:sym typeface="Arial"/>
              </a:rPr>
              <a:t>to your factories that includes information and background. </a:t>
            </a:r>
          </a:p>
          <a:p>
            <a:pPr algn="ctr">
              <a:buClr>
                <a:schemeClr val="dk1"/>
              </a:buClr>
              <a:buSzPts val="1100"/>
              <a:buFont typeface="Arial"/>
              <a:buNone/>
            </a:pPr>
            <a:endParaRPr lang="en-US" sz="1700" dirty="0">
              <a:solidFill>
                <a:schemeClr val="bg1"/>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700" dirty="0">
                <a:solidFill>
                  <a:schemeClr val="bg1"/>
                </a:solidFill>
                <a:latin typeface="Arial"/>
                <a:ea typeface="Arial"/>
                <a:cs typeface="Arial"/>
                <a:sym typeface="Arial"/>
              </a:rPr>
              <a:t>Allows for Factory to Agree or Disagree to introduce the Feedback tool and will provide case studies as a benefit</a:t>
            </a:r>
          </a:p>
          <a:p>
            <a:pPr>
              <a:buClr>
                <a:schemeClr val="dk1"/>
              </a:buClr>
              <a:buSzPts val="1100"/>
            </a:pPr>
            <a:r>
              <a:rPr lang="en-US" sz="1700" dirty="0">
                <a:solidFill>
                  <a:srgbClr val="FFFF00"/>
                </a:solidFill>
                <a:latin typeface="Arial"/>
                <a:ea typeface="Arial"/>
                <a:cs typeface="Arial"/>
                <a:sym typeface="Arial"/>
              </a:rPr>
              <a:t> </a:t>
            </a:r>
            <a:endParaRPr lang="en-US" sz="1700" dirty="0">
              <a:solidFill>
                <a:srgbClr val="FFFFFF"/>
              </a:solidFill>
              <a:latin typeface="Arial"/>
              <a:ea typeface="Arial"/>
              <a:cs typeface="Arial"/>
              <a:sym typeface="Arial"/>
            </a:endParaRPr>
          </a:p>
          <a:p>
            <a:pPr marL="342900" indent="-342900">
              <a:buClr>
                <a:schemeClr val="dk1"/>
              </a:buClr>
              <a:buSzPts val="1100"/>
              <a:buFont typeface="Arial" panose="020B0604020202020204" pitchFamily="34" charset="0"/>
              <a:buChar char="•"/>
            </a:pPr>
            <a:r>
              <a:rPr lang="en-US" sz="1700" dirty="0">
                <a:solidFill>
                  <a:schemeClr val="bg1"/>
                </a:solidFill>
                <a:latin typeface="Arial"/>
                <a:ea typeface="Arial"/>
                <a:cs typeface="Arial"/>
                <a:sym typeface="Arial"/>
              </a:rPr>
              <a:t>Factory team will assign Feedback manager Point of Contact for onboarding and program management  </a:t>
            </a:r>
          </a:p>
        </p:txBody>
      </p:sp>
      <p:pic>
        <p:nvPicPr>
          <p:cNvPr id="2" name="Picture 1" descr="Graphical user interface, text, application&#10;&#10;Description automatically generated">
            <a:extLst>
              <a:ext uri="{FF2B5EF4-FFF2-40B4-BE49-F238E27FC236}">
                <a16:creationId xmlns:a16="http://schemas.microsoft.com/office/drawing/2014/main" id="{11DBD350-1ECF-5B96-0C0D-109F629B99A8}"/>
              </a:ext>
            </a:extLst>
          </p:cNvPr>
          <p:cNvPicPr>
            <a:picLocks noChangeAspect="1"/>
          </p:cNvPicPr>
          <p:nvPr/>
        </p:nvPicPr>
        <p:blipFill>
          <a:blip r:embed="rId3"/>
          <a:stretch>
            <a:fillRect/>
          </a:stretch>
        </p:blipFill>
        <p:spPr>
          <a:xfrm>
            <a:off x="687059" y="279075"/>
            <a:ext cx="3560627" cy="797485"/>
          </a:xfrm>
          <a:prstGeom prst="rect">
            <a:avLst/>
          </a:prstGeom>
        </p:spPr>
      </p:pic>
    </p:spTree>
    <p:extLst>
      <p:ext uri="{BB962C8B-B14F-4D97-AF65-F5344CB8AC3E}">
        <p14:creationId xmlns:p14="http://schemas.microsoft.com/office/powerpoint/2010/main" val="60404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2" name="Picture 1">
            <a:extLst>
              <a:ext uri="{FF2B5EF4-FFF2-40B4-BE49-F238E27FC236}">
                <a16:creationId xmlns:a16="http://schemas.microsoft.com/office/drawing/2014/main" id="{E267852F-D329-46B6-EC81-06B22E439C0E}"/>
              </a:ext>
            </a:extLst>
          </p:cNvPr>
          <p:cNvPicPr>
            <a:picLocks noChangeAspect="1"/>
          </p:cNvPicPr>
          <p:nvPr/>
        </p:nvPicPr>
        <p:blipFill rotWithShape="1">
          <a:blip r:embed="rId3"/>
          <a:srcRect t="22255" b="31776"/>
          <a:stretch/>
        </p:blipFill>
        <p:spPr>
          <a:xfrm>
            <a:off x="-1" y="1841278"/>
            <a:ext cx="9144000" cy="2087785"/>
          </a:xfrm>
          <a:prstGeom prst="rect">
            <a:avLst/>
          </a:prstGeom>
        </p:spPr>
      </p:pic>
      <p:sp>
        <p:nvSpPr>
          <p:cNvPr id="196" name="Google Shape;196;g14574e6bfac_0_100"/>
          <p:cNvSpPr txBox="1">
            <a:spLocks noGrp="1"/>
          </p:cNvSpPr>
          <p:nvPr>
            <p:ph type="body" idx="1"/>
          </p:nvPr>
        </p:nvSpPr>
        <p:spPr>
          <a:xfrm>
            <a:off x="-2" y="868612"/>
            <a:ext cx="9144002"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ctr" rtl="0">
              <a:lnSpc>
                <a:spcPct val="100000"/>
              </a:lnSpc>
              <a:spcBef>
                <a:spcPts val="320"/>
              </a:spcBef>
              <a:spcAft>
                <a:spcPts val="0"/>
              </a:spcAft>
              <a:buClr>
                <a:schemeClr val="dk1"/>
              </a:buClr>
              <a:buSzPts val="1600"/>
              <a:buFont typeface="Helvetica Neue"/>
              <a:buNone/>
            </a:pPr>
            <a:r>
              <a:rPr lang="en-US" dirty="0">
                <a:latin typeface="Arial"/>
                <a:ea typeface="Arial"/>
                <a:cs typeface="Arial"/>
                <a:sym typeface="Arial"/>
              </a:rPr>
              <a:t>The page is blank during the first log-in. As you [add factory] </a:t>
            </a:r>
            <a:br>
              <a:rPr lang="en-US" dirty="0">
                <a:latin typeface="Arial"/>
                <a:ea typeface="Arial"/>
                <a:cs typeface="Arial"/>
                <a:sym typeface="Arial"/>
              </a:rPr>
            </a:br>
            <a:r>
              <a:rPr lang="en-US" dirty="0">
                <a:latin typeface="Arial"/>
                <a:ea typeface="Arial"/>
                <a:cs typeface="Arial"/>
                <a:sym typeface="Arial"/>
              </a:rPr>
              <a:t>FTY names and their status will be listed.</a:t>
            </a:r>
            <a:endParaRPr dirty="0">
              <a:latin typeface="Arial"/>
              <a:ea typeface="Arial"/>
              <a:cs typeface="Arial"/>
              <a:sym typeface="Arial"/>
            </a:endParaRPr>
          </a:p>
        </p:txBody>
      </p:sp>
      <p:sp>
        <p:nvSpPr>
          <p:cNvPr id="197" name="Google Shape;197;g14574e6bfac_0_10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1. </a:t>
            </a:r>
            <a:r>
              <a:rPr lang="en-US" sz="3000" dirty="0">
                <a:latin typeface="Arial"/>
                <a:ea typeface="Arial"/>
                <a:cs typeface="Arial"/>
                <a:sym typeface="Arial"/>
              </a:rPr>
              <a:t>Click [Deploy Feedback Tool]</a:t>
            </a:r>
            <a:endParaRPr sz="3000" dirty="0">
              <a:latin typeface="Arial"/>
              <a:ea typeface="Arial"/>
              <a:cs typeface="Arial"/>
              <a:sym typeface="Arial"/>
            </a:endParaRPr>
          </a:p>
        </p:txBody>
      </p:sp>
      <p:sp>
        <p:nvSpPr>
          <p:cNvPr id="198" name="Google Shape;198;g14574e6bfac_0_1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pic>
        <p:nvPicPr>
          <p:cNvPr id="204" name="Google Shape;204;g14574e6bfac_0_100"/>
          <p:cNvPicPr preferRelativeResize="0"/>
          <p:nvPr/>
        </p:nvPicPr>
        <p:blipFill rotWithShape="1">
          <a:blip r:embed="rId4">
            <a:alphaModFix/>
          </a:blip>
          <a:srcRect l="20541" t="16105" r="15942" b="19627"/>
          <a:stretch/>
        </p:blipFill>
        <p:spPr>
          <a:xfrm>
            <a:off x="2100952" y="3243151"/>
            <a:ext cx="130700" cy="136950"/>
          </a:xfrm>
          <a:prstGeom prst="rect">
            <a:avLst/>
          </a:prstGeom>
          <a:noFill/>
          <a:ln>
            <a:noFill/>
          </a:ln>
        </p:spPr>
      </p:pic>
      <p:sp>
        <p:nvSpPr>
          <p:cNvPr id="199" name="Google Shape;199;g14574e6bfac_0_100"/>
          <p:cNvSpPr/>
          <p:nvPr/>
        </p:nvSpPr>
        <p:spPr>
          <a:xfrm>
            <a:off x="0" y="3929063"/>
            <a:ext cx="9144000" cy="1214437"/>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Company Code:</a:t>
            </a:r>
            <a:r>
              <a:rPr lang="en-US" sz="1200" dirty="0">
                <a:solidFill>
                  <a:srgbClr val="FF0000"/>
                </a:solidFill>
              </a:rPr>
              <a:t> Code of the factory according to RBA Online</a:t>
            </a:r>
          </a:p>
          <a:p>
            <a:pPr>
              <a:spcBef>
                <a:spcPts val="320"/>
              </a:spcBef>
              <a:buSzPts val="1200"/>
            </a:pPr>
            <a:r>
              <a:rPr lang="en-US" sz="1200" b="1" i="0" u="none" strike="noStrike" cap="none" dirty="0">
                <a:solidFill>
                  <a:srgbClr val="FF0000"/>
                </a:solidFill>
              </a:rPr>
              <a:t>Owned:</a:t>
            </a:r>
            <a:r>
              <a:rPr lang="en-US" sz="1200" i="0" u="none" strike="noStrike" cap="none" dirty="0">
                <a:solidFill>
                  <a:srgbClr val="FF0000"/>
                </a:solidFill>
              </a:rPr>
              <a:t> If the Factory is </a:t>
            </a:r>
            <a:r>
              <a:rPr lang="en-US" sz="1200" dirty="0">
                <a:solidFill>
                  <a:srgbClr val="FF0000"/>
                </a:solidFill>
              </a:rPr>
              <a:t>owned by the Member or not</a:t>
            </a: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RBA Online Email:</a:t>
            </a:r>
            <a:r>
              <a:rPr lang="en-US" sz="1200" dirty="0">
                <a:solidFill>
                  <a:srgbClr val="FF0000"/>
                </a:solidFill>
              </a:rPr>
              <a:t> Email of factory’s contact person. This may or may not be the email of the factory’s feedback manager.</a:t>
            </a: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POC Email: </a:t>
            </a:r>
            <a:r>
              <a:rPr lang="en-US" sz="1200" dirty="0">
                <a:solidFill>
                  <a:srgbClr val="FF0000"/>
                </a:solidFill>
              </a:rPr>
              <a:t>Email of factory’s feedback manager. When the Feedback Tool is deployed to the factory, the system will send an Onboarding Email to this account</a:t>
            </a:r>
            <a:endParaRPr sz="1200" dirty="0">
              <a:solidFill>
                <a:srgbClr val="FF0000"/>
              </a:solidFill>
            </a:endParaRPr>
          </a:p>
        </p:txBody>
      </p:sp>
      <p:sp>
        <p:nvSpPr>
          <p:cNvPr id="4" name="TextBox 3">
            <a:extLst>
              <a:ext uri="{FF2B5EF4-FFF2-40B4-BE49-F238E27FC236}">
                <a16:creationId xmlns:a16="http://schemas.microsoft.com/office/drawing/2014/main" id="{6F7E2C88-072F-F4A6-167E-BE2702694B32}"/>
              </a:ext>
            </a:extLst>
          </p:cNvPr>
          <p:cNvSpPr txBox="1"/>
          <p:nvPr/>
        </p:nvSpPr>
        <p:spPr>
          <a:xfrm>
            <a:off x="-2" y="1855249"/>
            <a:ext cx="1349408" cy="346413"/>
          </a:xfrm>
          <a:prstGeom prst="rect">
            <a:avLst/>
          </a:prstGeom>
          <a:noFill/>
          <a:ln w="28575">
            <a:solidFill>
              <a:srgbClr val="FF0000"/>
            </a:solidFill>
          </a:ln>
        </p:spPr>
        <p:txBody>
          <a:bodyPr wrap="square" rtlCol="0">
            <a:spAutoFit/>
          </a:bodyPr>
          <a:lstStyle/>
          <a:p>
            <a:endParaRPr lang="en-CN" sz="1350" dirty="0"/>
          </a:p>
        </p:txBody>
      </p:sp>
    </p:spTree>
    <p:extLst>
      <p:ext uri="{BB962C8B-B14F-4D97-AF65-F5344CB8AC3E}">
        <p14:creationId xmlns:p14="http://schemas.microsoft.com/office/powerpoint/2010/main" val="368895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5" name="Picture 4">
            <a:extLst>
              <a:ext uri="{FF2B5EF4-FFF2-40B4-BE49-F238E27FC236}">
                <a16:creationId xmlns:a16="http://schemas.microsoft.com/office/drawing/2014/main" id="{7A2FF7F8-D7B6-B68B-7C43-90FAA0FF7F1C}"/>
              </a:ext>
            </a:extLst>
          </p:cNvPr>
          <p:cNvPicPr>
            <a:picLocks noChangeAspect="1"/>
          </p:cNvPicPr>
          <p:nvPr/>
        </p:nvPicPr>
        <p:blipFill rotWithShape="1">
          <a:blip r:embed="rId3"/>
          <a:srcRect r="672" b="5788"/>
          <a:stretch/>
        </p:blipFill>
        <p:spPr>
          <a:xfrm>
            <a:off x="25550" y="1725930"/>
            <a:ext cx="9092900" cy="2050035"/>
          </a:xfrm>
          <a:prstGeom prst="rect">
            <a:avLst/>
          </a:prstGeom>
        </p:spPr>
      </p:pic>
      <p:sp>
        <p:nvSpPr>
          <p:cNvPr id="197" name="Google Shape;197;g14574e6bfac_0_10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2. </a:t>
            </a:r>
            <a:r>
              <a:rPr lang="en-US" sz="3000" dirty="0">
                <a:solidFill>
                  <a:schemeClr val="bg1"/>
                </a:solidFill>
                <a:latin typeface="Arial"/>
                <a:ea typeface="Arial"/>
                <a:cs typeface="Arial"/>
                <a:sym typeface="Arial"/>
              </a:rPr>
              <a:t>Prepare Invitation Email</a:t>
            </a:r>
            <a:endParaRPr sz="3000" dirty="0">
              <a:solidFill>
                <a:schemeClr val="bg1"/>
              </a:solidFill>
              <a:latin typeface="Arial"/>
              <a:ea typeface="Arial"/>
              <a:cs typeface="Arial"/>
              <a:sym typeface="Arial"/>
            </a:endParaRPr>
          </a:p>
        </p:txBody>
      </p:sp>
      <p:sp>
        <p:nvSpPr>
          <p:cNvPr id="198" name="Google Shape;198;g14574e6bfac_0_1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pic>
        <p:nvPicPr>
          <p:cNvPr id="204" name="Google Shape;204;g14574e6bfac_0_100"/>
          <p:cNvPicPr preferRelativeResize="0"/>
          <p:nvPr/>
        </p:nvPicPr>
        <p:blipFill rotWithShape="1">
          <a:blip r:embed="rId4">
            <a:alphaModFix/>
          </a:blip>
          <a:srcRect l="20541" t="16105" r="15942" b="19627"/>
          <a:stretch/>
        </p:blipFill>
        <p:spPr>
          <a:xfrm>
            <a:off x="2100952" y="3243151"/>
            <a:ext cx="130700" cy="136950"/>
          </a:xfrm>
          <a:prstGeom prst="rect">
            <a:avLst/>
          </a:prstGeom>
          <a:noFill/>
          <a:ln>
            <a:noFill/>
          </a:ln>
        </p:spPr>
      </p:pic>
      <p:sp>
        <p:nvSpPr>
          <p:cNvPr id="7" name="Google Shape;212;p9">
            <a:extLst>
              <a:ext uri="{FF2B5EF4-FFF2-40B4-BE49-F238E27FC236}">
                <a16:creationId xmlns:a16="http://schemas.microsoft.com/office/drawing/2014/main" id="{0D550011-2C89-548A-84CB-3D0A9D650394}"/>
              </a:ext>
            </a:extLst>
          </p:cNvPr>
          <p:cNvSpPr txBox="1">
            <a:spLocks noGrp="1"/>
          </p:cNvSpPr>
          <p:nvPr>
            <p:ph type="body" idx="1"/>
          </p:nvPr>
        </p:nvSpPr>
        <p:spPr>
          <a:xfrm>
            <a:off x="114300" y="970766"/>
            <a:ext cx="9144000" cy="73475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127000" lvl="0" indent="0" algn="l" rtl="0">
              <a:lnSpc>
                <a:spcPct val="100000"/>
              </a:lnSpc>
              <a:spcBef>
                <a:spcPts val="320"/>
              </a:spcBef>
              <a:spcAft>
                <a:spcPts val="0"/>
              </a:spcAft>
              <a:buSzPts val="1600"/>
            </a:pPr>
            <a:r>
              <a:rPr lang="en-US" sz="1600" dirty="0">
                <a:latin typeface="Arial"/>
                <a:ea typeface="Arial"/>
                <a:cs typeface="Arial"/>
                <a:sym typeface="Arial"/>
              </a:rPr>
              <a:t>1</a:t>
            </a:r>
            <a:r>
              <a:rPr lang="en-US" sz="1600" baseline="30000" dirty="0">
                <a:latin typeface="Arial"/>
                <a:ea typeface="Arial"/>
                <a:cs typeface="Arial"/>
                <a:sym typeface="Arial"/>
              </a:rPr>
              <a:t>st</a:t>
            </a:r>
            <a:r>
              <a:rPr lang="en-US" sz="1600" dirty="0">
                <a:latin typeface="Arial"/>
                <a:ea typeface="Arial"/>
                <a:cs typeface="Arial"/>
                <a:sym typeface="Arial"/>
              </a:rPr>
              <a:t>   Click on </a:t>
            </a:r>
            <a:r>
              <a:rPr lang="en-US" sz="1600" b="1" dirty="0">
                <a:latin typeface="Arial"/>
                <a:ea typeface="Arial"/>
                <a:cs typeface="Arial"/>
                <a:sym typeface="Arial"/>
              </a:rPr>
              <a:t>[Add Factory] </a:t>
            </a:r>
            <a:endParaRPr sz="1600" b="1" dirty="0">
              <a:latin typeface="Arial"/>
              <a:ea typeface="Arial"/>
              <a:cs typeface="Arial"/>
              <a:sym typeface="Arial"/>
            </a:endParaRPr>
          </a:p>
        </p:txBody>
      </p:sp>
      <p:sp>
        <p:nvSpPr>
          <p:cNvPr id="10" name="Google Shape;225;p9">
            <a:extLst>
              <a:ext uri="{FF2B5EF4-FFF2-40B4-BE49-F238E27FC236}">
                <a16:creationId xmlns:a16="http://schemas.microsoft.com/office/drawing/2014/main" id="{787B1684-2C8F-A180-C0EF-B3962A0BE4E7}"/>
              </a:ext>
            </a:extLst>
          </p:cNvPr>
          <p:cNvSpPr/>
          <p:nvPr/>
        </p:nvSpPr>
        <p:spPr>
          <a:xfrm>
            <a:off x="1481136" y="2310514"/>
            <a:ext cx="942468" cy="450441"/>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12;p9">
            <a:extLst>
              <a:ext uri="{FF2B5EF4-FFF2-40B4-BE49-F238E27FC236}">
                <a16:creationId xmlns:a16="http://schemas.microsoft.com/office/drawing/2014/main" id="{A8F4B948-8BFF-7BD3-A6FD-162DF928DDD1}"/>
              </a:ext>
            </a:extLst>
          </p:cNvPr>
          <p:cNvSpPr txBox="1">
            <a:spLocks/>
          </p:cNvSpPr>
          <p:nvPr/>
        </p:nvSpPr>
        <p:spPr>
          <a:xfrm>
            <a:off x="116957" y="3659885"/>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spcBef>
                <a:spcPts val="320"/>
              </a:spcBef>
              <a:buSzPts val="1600"/>
            </a:pPr>
            <a:r>
              <a:rPr lang="en-US" sz="1600" dirty="0">
                <a:latin typeface="Arial"/>
                <a:ea typeface="Arial"/>
                <a:cs typeface="Arial"/>
                <a:sym typeface="Arial"/>
              </a:rPr>
              <a:t>2</a:t>
            </a:r>
            <a:r>
              <a:rPr lang="en-US" sz="1600" baseline="30000" dirty="0">
                <a:latin typeface="Arial"/>
                <a:ea typeface="Arial"/>
                <a:cs typeface="Arial"/>
                <a:sym typeface="Arial"/>
              </a:rPr>
              <a:t>nd</a:t>
            </a:r>
            <a:r>
              <a:rPr lang="en-US" sz="1600" dirty="0">
                <a:latin typeface="Arial"/>
                <a:ea typeface="Arial"/>
                <a:cs typeface="Arial"/>
                <a:sym typeface="Arial"/>
              </a:rPr>
              <a:t>   Select </a:t>
            </a:r>
            <a:r>
              <a:rPr lang="en-US" sz="1600" b="1" dirty="0">
                <a:latin typeface="Arial"/>
                <a:ea typeface="Arial"/>
                <a:cs typeface="Arial"/>
                <a:sym typeface="Arial"/>
              </a:rPr>
              <a:t>[Send Invite Email]</a:t>
            </a:r>
          </a:p>
        </p:txBody>
      </p:sp>
    </p:spTree>
    <p:extLst>
      <p:ext uri="{BB962C8B-B14F-4D97-AF65-F5344CB8AC3E}">
        <p14:creationId xmlns:p14="http://schemas.microsoft.com/office/powerpoint/2010/main" val="10629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9" name="Picture 8">
            <a:extLst>
              <a:ext uri="{FF2B5EF4-FFF2-40B4-BE49-F238E27FC236}">
                <a16:creationId xmlns:a16="http://schemas.microsoft.com/office/drawing/2014/main" id="{90C2B8C1-F8A1-6A17-3B4E-13E26202B04A}"/>
              </a:ext>
            </a:extLst>
          </p:cNvPr>
          <p:cNvPicPr>
            <a:picLocks noChangeAspect="1"/>
          </p:cNvPicPr>
          <p:nvPr/>
        </p:nvPicPr>
        <p:blipFill rotWithShape="1">
          <a:blip r:embed="rId3"/>
          <a:srcRect l="16696" t="31416" r="1692" b="4005"/>
          <a:stretch/>
        </p:blipFill>
        <p:spPr>
          <a:xfrm>
            <a:off x="5054252" y="577387"/>
            <a:ext cx="3583174" cy="4260944"/>
          </a:xfrm>
          <a:prstGeom prst="rect">
            <a:avLst/>
          </a:prstGeom>
          <a:ln>
            <a:noFill/>
          </a:ln>
          <a:effectLst>
            <a:outerShdw blurRad="292100" dist="139700" dir="2700000" algn="tl" rotWithShape="0">
              <a:srgbClr val="333333">
                <a:alpha val="65000"/>
              </a:srgbClr>
            </a:outerShdw>
          </a:effectLst>
        </p:spPr>
      </p:pic>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Invitation Letter</a:t>
            </a:r>
            <a:endParaRPr sz="1400" dirty="0">
              <a:latin typeface="Arial"/>
              <a:ea typeface="Arial"/>
              <a:cs typeface="Arial"/>
              <a:sym typeface="Arial"/>
            </a:endParaRPr>
          </a:p>
        </p:txBody>
      </p:sp>
      <p:sp>
        <p:nvSpPr>
          <p:cNvPr id="296" name="Google Shape;296;g1509b121c26_0_31"/>
          <p:cNvSpPr txBox="1">
            <a:spLocks noGrp="1"/>
          </p:cNvSpPr>
          <p:nvPr>
            <p:ph type="body" idx="1"/>
          </p:nvPr>
        </p:nvSpPr>
        <p:spPr>
          <a:xfrm>
            <a:off x="43842" y="1720638"/>
            <a:ext cx="5010410" cy="62802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400"/>
              <a:buFont typeface="+mj-lt"/>
              <a:buAutoNum type="arabicPeriod"/>
            </a:pPr>
            <a:r>
              <a:rPr lang="en-US" sz="1600" dirty="0">
                <a:latin typeface="Arial"/>
                <a:ea typeface="Arial"/>
                <a:cs typeface="Arial"/>
                <a:sym typeface="Arial"/>
              </a:rPr>
              <a:t>Your company logo</a:t>
            </a:r>
          </a:p>
          <a:p>
            <a:pPr marL="342900" lvl="0" indent="-342900" algn="l" rtl="0">
              <a:spcBef>
                <a:spcPts val="0"/>
              </a:spcBef>
              <a:spcAft>
                <a:spcPts val="0"/>
              </a:spcAft>
              <a:buClr>
                <a:schemeClr val="dk1"/>
              </a:buClr>
              <a:buSzPts val="1400"/>
              <a:buFont typeface="+mj-lt"/>
              <a:buAutoNum type="arabicPeriod"/>
            </a:pPr>
            <a:r>
              <a:rPr lang="en-US" sz="1600" dirty="0">
                <a:latin typeface="Arial"/>
                <a:ea typeface="Arial"/>
                <a:cs typeface="Arial"/>
                <a:sym typeface="Arial"/>
              </a:rPr>
              <a:t>Brief introduction to the RBA Feedback Tool and the benefits</a:t>
            </a:r>
          </a:p>
          <a:p>
            <a:pPr marL="342900" lvl="0" indent="-342900" algn="l" rtl="0">
              <a:spcBef>
                <a:spcPts val="0"/>
              </a:spcBef>
              <a:spcAft>
                <a:spcPts val="0"/>
              </a:spcAft>
              <a:buClr>
                <a:schemeClr val="dk1"/>
              </a:buClr>
              <a:buSzPts val="1400"/>
              <a:buFont typeface="+mj-lt"/>
              <a:buAutoNum type="arabicPeriod"/>
            </a:pPr>
            <a:r>
              <a:rPr lang="en-US" sz="1600" dirty="0">
                <a:latin typeface="Arial"/>
                <a:ea typeface="Arial"/>
                <a:cs typeface="Arial"/>
                <a:sym typeface="Arial"/>
              </a:rPr>
              <a:t>Questionnaire for factory to provide more details and to assign a Feedback Manager POC</a:t>
            </a:r>
          </a:p>
        </p:txBody>
      </p:sp>
      <p:sp>
        <p:nvSpPr>
          <p:cNvPr id="6" name="Google Shape;327;p13">
            <a:extLst>
              <a:ext uri="{FF2B5EF4-FFF2-40B4-BE49-F238E27FC236}">
                <a16:creationId xmlns:a16="http://schemas.microsoft.com/office/drawing/2014/main" id="{82C3B76F-EFFC-B5B3-CF02-C4A1A2735A20}"/>
              </a:ext>
            </a:extLst>
          </p:cNvPr>
          <p:cNvSpPr/>
          <p:nvPr/>
        </p:nvSpPr>
        <p:spPr>
          <a:xfrm>
            <a:off x="141644" y="3268567"/>
            <a:ext cx="4749220" cy="903939"/>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         </a:t>
            </a:r>
            <a:br>
              <a:rPr lang="en-US" sz="1200" b="1" dirty="0">
                <a:solidFill>
                  <a:srgbClr val="FF0000"/>
                </a:solidFill>
              </a:rPr>
            </a:br>
            <a:r>
              <a:rPr lang="en-US" sz="1200" b="1" dirty="0">
                <a:solidFill>
                  <a:srgbClr val="FF0000"/>
                </a:solidFill>
              </a:rPr>
              <a:t>          </a:t>
            </a:r>
            <a:r>
              <a:rPr lang="en-US" sz="1300" b="1" dirty="0">
                <a:solidFill>
                  <a:srgbClr val="FF0000"/>
                </a:solidFill>
              </a:rPr>
              <a:t>Upon receiving this email, </a:t>
            </a:r>
          </a:p>
          <a:p>
            <a:pPr marL="0" marR="0" lvl="0" indent="0" algn="l" rtl="0">
              <a:lnSpc>
                <a:spcPct val="100000"/>
              </a:lnSpc>
              <a:spcBef>
                <a:spcPts val="320"/>
              </a:spcBef>
              <a:spcAft>
                <a:spcPts val="0"/>
              </a:spcAft>
              <a:buClr>
                <a:srgbClr val="000000"/>
              </a:buClr>
              <a:buSzPts val="1200"/>
              <a:buFont typeface="Arial"/>
              <a:buNone/>
            </a:pPr>
            <a:r>
              <a:rPr lang="en-US" sz="1300" b="1" dirty="0">
                <a:solidFill>
                  <a:srgbClr val="FF0000"/>
                </a:solidFill>
              </a:rPr>
              <a:t>         the factory will need to click on the given link </a:t>
            </a:r>
          </a:p>
          <a:p>
            <a:pPr marL="0" marR="0" lvl="0" indent="0" algn="l" rtl="0">
              <a:lnSpc>
                <a:spcPct val="100000"/>
              </a:lnSpc>
              <a:spcBef>
                <a:spcPts val="320"/>
              </a:spcBef>
              <a:spcAft>
                <a:spcPts val="0"/>
              </a:spcAft>
              <a:buClr>
                <a:srgbClr val="000000"/>
              </a:buClr>
              <a:buSzPts val="1200"/>
              <a:buFont typeface="Arial"/>
              <a:buNone/>
            </a:pPr>
            <a:r>
              <a:rPr lang="en-US" sz="1300" b="1" dirty="0">
                <a:solidFill>
                  <a:srgbClr val="FF0000"/>
                </a:solidFill>
              </a:rPr>
              <a:t>         &amp; complete an Assign Feedback Manager POC form. </a:t>
            </a:r>
          </a:p>
          <a:p>
            <a:pPr marL="0" marR="0" lvl="0" indent="0" algn="l" rtl="0">
              <a:lnSpc>
                <a:spcPct val="100000"/>
              </a:lnSpc>
              <a:spcBef>
                <a:spcPts val="320"/>
              </a:spcBef>
              <a:spcAft>
                <a:spcPts val="0"/>
              </a:spcAft>
              <a:buClr>
                <a:srgbClr val="000000"/>
              </a:buClr>
              <a:buSzPts val="1200"/>
              <a:buFont typeface="Arial"/>
              <a:buNone/>
            </a:pPr>
            <a:endParaRPr lang="en-US" sz="1300" b="1" i="0" u="none" strike="noStrike" cap="none" dirty="0">
              <a:solidFill>
                <a:srgbClr val="FF0000"/>
              </a:solidFill>
            </a:endParaRPr>
          </a:p>
        </p:txBody>
      </p:sp>
      <p:pic>
        <p:nvPicPr>
          <p:cNvPr id="7" name="Google Shape;328;p13">
            <a:extLst>
              <a:ext uri="{FF2B5EF4-FFF2-40B4-BE49-F238E27FC236}">
                <a16:creationId xmlns:a16="http://schemas.microsoft.com/office/drawing/2014/main" id="{872F9003-C0ED-CC7B-E8E4-3A37E80DDEF1}"/>
              </a:ext>
            </a:extLst>
          </p:cNvPr>
          <p:cNvPicPr preferRelativeResize="0"/>
          <p:nvPr/>
        </p:nvPicPr>
        <p:blipFill rotWithShape="1">
          <a:blip r:embed="rId4">
            <a:alphaModFix/>
          </a:blip>
          <a:srcRect/>
          <a:stretch/>
        </p:blipFill>
        <p:spPr>
          <a:xfrm>
            <a:off x="256784" y="3674969"/>
            <a:ext cx="275500" cy="273900"/>
          </a:xfrm>
          <a:prstGeom prst="rect">
            <a:avLst/>
          </a:prstGeom>
          <a:noFill/>
          <a:ln>
            <a:noFill/>
          </a:ln>
        </p:spPr>
      </p:pic>
      <p:sp>
        <p:nvSpPr>
          <p:cNvPr id="8" name="Google Shape;225;p9">
            <a:extLst>
              <a:ext uri="{FF2B5EF4-FFF2-40B4-BE49-F238E27FC236}">
                <a16:creationId xmlns:a16="http://schemas.microsoft.com/office/drawing/2014/main" id="{E73E9F1E-6D6D-00D9-D1C9-683A67125F81}"/>
              </a:ext>
            </a:extLst>
          </p:cNvPr>
          <p:cNvSpPr/>
          <p:nvPr/>
        </p:nvSpPr>
        <p:spPr>
          <a:xfrm>
            <a:off x="5101898" y="3674969"/>
            <a:ext cx="1742785" cy="20457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ED9BE4E0-1239-2A26-642E-A0E05E188CBE}"/>
              </a:ext>
            </a:extLst>
          </p:cNvPr>
          <p:cNvSpPr txBox="1"/>
          <p:nvPr/>
        </p:nvSpPr>
        <p:spPr>
          <a:xfrm>
            <a:off x="141644" y="1334843"/>
            <a:ext cx="4643020" cy="338554"/>
          </a:xfrm>
          <a:prstGeom prst="rect">
            <a:avLst/>
          </a:prstGeom>
          <a:noFill/>
        </p:spPr>
        <p:txBody>
          <a:bodyPr wrap="square">
            <a:spAutoFit/>
          </a:bodyPr>
          <a:lstStyle/>
          <a:p>
            <a:pPr marL="0" lvl="0" indent="0" algn="ctr" rtl="0">
              <a:spcBef>
                <a:spcPts val="0"/>
              </a:spcBef>
              <a:spcAft>
                <a:spcPts val="0"/>
              </a:spcAft>
              <a:buClr>
                <a:schemeClr val="dk1"/>
              </a:buClr>
              <a:buSzPts val="1400"/>
              <a:buFont typeface="Arial"/>
              <a:buNone/>
            </a:pPr>
            <a:r>
              <a:rPr lang="en-US" sz="1600" dirty="0">
                <a:latin typeface="Arial"/>
                <a:ea typeface="Arial"/>
                <a:cs typeface="Arial"/>
                <a:sym typeface="Arial"/>
              </a:rPr>
              <a:t>Content of the Email Invitation </a:t>
            </a:r>
          </a:p>
        </p:txBody>
      </p:sp>
      <p:pic>
        <p:nvPicPr>
          <p:cNvPr id="10" name="Picture 2" descr="D:\工作文件\Marketing\Logos and Lockups - ORIGINAL FILES\MicroBenefits_RGB_Logo_-01.jpg">
            <a:extLst>
              <a:ext uri="{FF2B5EF4-FFF2-40B4-BE49-F238E27FC236}">
                <a16:creationId xmlns:a16="http://schemas.microsoft.com/office/drawing/2014/main" id="{1C83ABEE-69F7-A835-591C-F2C5EB9EDE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146" y="788792"/>
            <a:ext cx="1100644" cy="494119"/>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27;p13">
            <a:extLst>
              <a:ext uri="{FF2B5EF4-FFF2-40B4-BE49-F238E27FC236}">
                <a16:creationId xmlns:a16="http://schemas.microsoft.com/office/drawing/2014/main" id="{C14849BE-8824-9FBB-83EC-2634011C1331}"/>
              </a:ext>
            </a:extLst>
          </p:cNvPr>
          <p:cNvSpPr/>
          <p:nvPr/>
        </p:nvSpPr>
        <p:spPr>
          <a:xfrm>
            <a:off x="141644" y="4310583"/>
            <a:ext cx="4749220" cy="518870"/>
          </a:xfrm>
          <a:prstGeom prst="rect">
            <a:avLst/>
          </a:prstGeom>
          <a:solidFill>
            <a:srgbClr val="FFFF00"/>
          </a:solidFill>
          <a:ln>
            <a:noFill/>
          </a:ln>
        </p:spPr>
        <p:txBody>
          <a:bodyPr spcFirstLastPara="1" wrap="square" lIns="91425" tIns="91425" rIns="91425" bIns="91425" anchor="ctr" anchorCtr="0">
            <a:noAutofit/>
          </a:bodyPr>
          <a:lstStyle/>
          <a:p>
            <a:pPr>
              <a:spcBef>
                <a:spcPts val="320"/>
              </a:spcBef>
              <a:buSzPts val="1200"/>
            </a:pPr>
            <a:r>
              <a:rPr lang="en-US" sz="1200" i="0" u="none" strike="noStrike" cap="none" dirty="0">
                <a:solidFill>
                  <a:srgbClr val="FF0000"/>
                </a:solidFill>
              </a:rPr>
              <a:t>Please note that this URL only valid for 20 days. If later than 20 days, Member can send another invite to the factory.</a:t>
            </a:r>
            <a:endParaRPr lang="en-US" sz="1200" dirty="0"/>
          </a:p>
        </p:txBody>
      </p:sp>
    </p:spTree>
    <p:extLst>
      <p:ext uri="{BB962C8B-B14F-4D97-AF65-F5344CB8AC3E}">
        <p14:creationId xmlns:p14="http://schemas.microsoft.com/office/powerpoint/2010/main" val="346846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Invitation Letter Questionnaire </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pic>
        <p:nvPicPr>
          <p:cNvPr id="8" name="Picture 7">
            <a:extLst>
              <a:ext uri="{FF2B5EF4-FFF2-40B4-BE49-F238E27FC236}">
                <a16:creationId xmlns:a16="http://schemas.microsoft.com/office/drawing/2014/main" id="{75470B6D-A8D0-572C-5454-778AF4507EB5}"/>
              </a:ext>
            </a:extLst>
          </p:cNvPr>
          <p:cNvPicPr>
            <a:picLocks noChangeAspect="1"/>
          </p:cNvPicPr>
          <p:nvPr/>
        </p:nvPicPr>
        <p:blipFill rotWithShape="1">
          <a:blip r:embed="rId3"/>
          <a:srcRect t="18147" b="2258"/>
          <a:stretch/>
        </p:blipFill>
        <p:spPr>
          <a:xfrm>
            <a:off x="7263505" y="1177036"/>
            <a:ext cx="1743257" cy="3920169"/>
          </a:xfrm>
          <a:prstGeom prst="rect">
            <a:avLst/>
          </a:prstGeom>
          <a:ln>
            <a:noFill/>
          </a:ln>
          <a:effectLst>
            <a:outerShdw blurRad="292100" dist="139700" dir="2700000" algn="tl" rotWithShape="0">
              <a:srgbClr val="333333">
                <a:alpha val="65000"/>
              </a:srgbClr>
            </a:outerShdw>
          </a:effectLst>
        </p:spPr>
      </p:pic>
      <p:sp>
        <p:nvSpPr>
          <p:cNvPr id="9" name="Google Shape;225;p9">
            <a:extLst>
              <a:ext uri="{FF2B5EF4-FFF2-40B4-BE49-F238E27FC236}">
                <a16:creationId xmlns:a16="http://schemas.microsoft.com/office/drawing/2014/main" id="{CA0C0216-DA8A-1F96-F2D6-7DDEDD82A9CD}"/>
              </a:ext>
            </a:extLst>
          </p:cNvPr>
          <p:cNvSpPr/>
          <p:nvPr/>
        </p:nvSpPr>
        <p:spPr>
          <a:xfrm>
            <a:off x="7263505" y="1842493"/>
            <a:ext cx="1743257" cy="4526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25;p9">
            <a:extLst>
              <a:ext uri="{FF2B5EF4-FFF2-40B4-BE49-F238E27FC236}">
                <a16:creationId xmlns:a16="http://schemas.microsoft.com/office/drawing/2014/main" id="{4D68FF73-FCAF-49CF-B44A-D56747946C97}"/>
              </a:ext>
            </a:extLst>
          </p:cNvPr>
          <p:cNvSpPr/>
          <p:nvPr/>
        </p:nvSpPr>
        <p:spPr>
          <a:xfrm>
            <a:off x="7263505" y="3513796"/>
            <a:ext cx="1743257" cy="4526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327;p13">
            <a:extLst>
              <a:ext uri="{FF2B5EF4-FFF2-40B4-BE49-F238E27FC236}">
                <a16:creationId xmlns:a16="http://schemas.microsoft.com/office/drawing/2014/main" id="{DBF400E5-71CC-F45B-3DBF-4C1DC29CDD03}"/>
              </a:ext>
            </a:extLst>
          </p:cNvPr>
          <p:cNvSpPr/>
          <p:nvPr/>
        </p:nvSpPr>
        <p:spPr>
          <a:xfrm>
            <a:off x="230062" y="1278888"/>
            <a:ext cx="6808444" cy="1536348"/>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dirty="0">
                <a:solidFill>
                  <a:schemeClr val="tx1"/>
                </a:solidFill>
              </a:rPr>
              <a:t>Question 1. My factory will join the RBA Voice Feedback program? </a:t>
            </a:r>
          </a:p>
          <a:p>
            <a:pPr marL="0" marR="0" lvl="0" indent="0" algn="l" rtl="0">
              <a:lnSpc>
                <a:spcPct val="100000"/>
              </a:lnSpc>
              <a:spcBef>
                <a:spcPts val="320"/>
              </a:spcBef>
              <a:spcAft>
                <a:spcPts val="0"/>
              </a:spcAft>
              <a:buClr>
                <a:srgbClr val="000000"/>
              </a:buClr>
              <a:buSzPts val="1200"/>
              <a:buFont typeface="Arial"/>
              <a:buNone/>
            </a:pPr>
            <a:endParaRPr lang="en-US" sz="1200" dirty="0">
              <a:solidFill>
                <a:schemeClr val="tx1"/>
              </a:solidFill>
            </a:endParaRPr>
          </a:p>
          <a:p>
            <a:pPr marL="0" marR="0" lvl="0" indent="0" algn="l" rtl="0">
              <a:lnSpc>
                <a:spcPct val="100000"/>
              </a:lnSpc>
              <a:spcBef>
                <a:spcPts val="320"/>
              </a:spcBef>
              <a:spcAft>
                <a:spcPts val="0"/>
              </a:spcAft>
              <a:buClr>
                <a:srgbClr val="000000"/>
              </a:buClr>
              <a:buSzPts val="1200"/>
              <a:buFont typeface="Arial"/>
              <a:buNone/>
            </a:pPr>
            <a:r>
              <a:rPr lang="en-US" sz="1200" dirty="0">
                <a:solidFill>
                  <a:schemeClr val="tx1"/>
                </a:solidFill>
              </a:rPr>
              <a:t>When you click </a:t>
            </a:r>
            <a:r>
              <a:rPr lang="en-US" sz="1200" dirty="0">
                <a:solidFill>
                  <a:srgbClr val="FF0000"/>
                </a:solidFill>
              </a:rPr>
              <a:t>AGREE</a:t>
            </a:r>
            <a:r>
              <a:rPr lang="en-US" sz="1200" dirty="0">
                <a:solidFill>
                  <a:schemeClr val="tx1"/>
                </a:solidFill>
              </a:rPr>
              <a:t>, the system will </a:t>
            </a:r>
            <a:r>
              <a:rPr lang="en-US" sz="1200" b="1" dirty="0">
                <a:solidFill>
                  <a:schemeClr val="tx1"/>
                </a:solidFill>
              </a:rPr>
              <a:t>automatically</a:t>
            </a:r>
            <a:r>
              <a:rPr lang="en-US" sz="1200" dirty="0">
                <a:solidFill>
                  <a:schemeClr val="tx1"/>
                </a:solidFill>
              </a:rPr>
              <a:t> send the Onboarding Email with the account credentials to </a:t>
            </a:r>
            <a:r>
              <a:rPr lang="en-US" sz="1200" b="1" dirty="0">
                <a:solidFill>
                  <a:schemeClr val="tx1"/>
                </a:solidFill>
              </a:rPr>
              <a:t>the POC email address (see Question 3)</a:t>
            </a:r>
            <a:r>
              <a:rPr lang="en-US" sz="1200" dirty="0">
                <a:solidFill>
                  <a:schemeClr val="tx1"/>
                </a:solidFill>
              </a:rPr>
              <a:t>.</a:t>
            </a:r>
          </a:p>
          <a:p>
            <a:pPr>
              <a:spcBef>
                <a:spcPts val="320"/>
              </a:spcBef>
              <a:buSzPts val="1200"/>
            </a:pPr>
            <a:r>
              <a:rPr lang="en-US" sz="1200" dirty="0">
                <a:solidFill>
                  <a:schemeClr val="tx1"/>
                </a:solidFill>
              </a:rPr>
              <a:t>When you click </a:t>
            </a:r>
            <a:r>
              <a:rPr lang="en-US" sz="1200" dirty="0">
                <a:solidFill>
                  <a:srgbClr val="FF0000"/>
                </a:solidFill>
              </a:rPr>
              <a:t>DISAGREE</a:t>
            </a:r>
            <a:r>
              <a:rPr lang="en-US" sz="1200" dirty="0">
                <a:solidFill>
                  <a:schemeClr val="tx1"/>
                </a:solidFill>
              </a:rPr>
              <a:t>, the system will continue to ask additional questions like if the factory already has a tool, its type, or reasons for not joining the program. </a:t>
            </a:r>
          </a:p>
        </p:txBody>
      </p:sp>
      <p:pic>
        <p:nvPicPr>
          <p:cNvPr id="15" name="Picture 14">
            <a:extLst>
              <a:ext uri="{FF2B5EF4-FFF2-40B4-BE49-F238E27FC236}">
                <a16:creationId xmlns:a16="http://schemas.microsoft.com/office/drawing/2014/main" id="{8BC6BD92-E619-774A-1D1C-A9986C7E4B44}"/>
              </a:ext>
            </a:extLst>
          </p:cNvPr>
          <p:cNvPicPr>
            <a:picLocks noChangeAspect="1"/>
          </p:cNvPicPr>
          <p:nvPr/>
        </p:nvPicPr>
        <p:blipFill>
          <a:blip r:embed="rId4"/>
          <a:stretch>
            <a:fillRect/>
          </a:stretch>
        </p:blipFill>
        <p:spPr>
          <a:xfrm>
            <a:off x="236874" y="3146707"/>
            <a:ext cx="6801632" cy="1861719"/>
          </a:xfrm>
          <a:prstGeom prst="rect">
            <a:avLst/>
          </a:prstGeom>
        </p:spPr>
      </p:pic>
      <p:sp>
        <p:nvSpPr>
          <p:cNvPr id="16" name="Google Shape;225;p9">
            <a:extLst>
              <a:ext uri="{FF2B5EF4-FFF2-40B4-BE49-F238E27FC236}">
                <a16:creationId xmlns:a16="http://schemas.microsoft.com/office/drawing/2014/main" id="{81DB42D2-1632-6E32-569D-B34740FC9BDE}"/>
              </a:ext>
            </a:extLst>
          </p:cNvPr>
          <p:cNvSpPr/>
          <p:nvPr/>
        </p:nvSpPr>
        <p:spPr>
          <a:xfrm>
            <a:off x="4938698" y="4022506"/>
            <a:ext cx="494436" cy="101865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25;p9">
            <a:extLst>
              <a:ext uri="{FF2B5EF4-FFF2-40B4-BE49-F238E27FC236}">
                <a16:creationId xmlns:a16="http://schemas.microsoft.com/office/drawing/2014/main" id="{B6D44A76-EADE-FC4B-3560-F575E5E50BBB}"/>
              </a:ext>
            </a:extLst>
          </p:cNvPr>
          <p:cNvSpPr/>
          <p:nvPr/>
        </p:nvSpPr>
        <p:spPr>
          <a:xfrm>
            <a:off x="236873" y="3684214"/>
            <a:ext cx="970489" cy="27699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587E2FB5-173D-00D0-F21F-4DBB33D3202F}"/>
              </a:ext>
            </a:extLst>
          </p:cNvPr>
          <p:cNvSpPr txBox="1"/>
          <p:nvPr/>
        </p:nvSpPr>
        <p:spPr>
          <a:xfrm>
            <a:off x="190463" y="2874606"/>
            <a:ext cx="6331351" cy="276999"/>
          </a:xfrm>
          <a:prstGeom prst="rect">
            <a:avLst/>
          </a:prstGeom>
          <a:noFill/>
        </p:spPr>
        <p:txBody>
          <a:bodyPr wrap="square" rtlCol="0">
            <a:spAutoFit/>
          </a:bodyPr>
          <a:lstStyle/>
          <a:p>
            <a:r>
              <a:rPr lang="en-US" sz="1200" dirty="0"/>
              <a:t>Note: Progress and response tracking can be found in “Deploy Feedback tool” </a:t>
            </a:r>
          </a:p>
        </p:txBody>
      </p:sp>
    </p:spTree>
    <p:extLst>
      <p:ext uri="{BB962C8B-B14F-4D97-AF65-F5344CB8AC3E}">
        <p14:creationId xmlns:p14="http://schemas.microsoft.com/office/powerpoint/2010/main" val="287537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8" name="Picture 7">
            <a:extLst>
              <a:ext uri="{FF2B5EF4-FFF2-40B4-BE49-F238E27FC236}">
                <a16:creationId xmlns:a16="http://schemas.microsoft.com/office/drawing/2014/main" id="{EB6FF861-8589-CA95-283F-AC1EE19EC706}"/>
              </a:ext>
            </a:extLst>
          </p:cNvPr>
          <p:cNvPicPr>
            <a:picLocks noChangeAspect="1"/>
          </p:cNvPicPr>
          <p:nvPr/>
        </p:nvPicPr>
        <p:blipFill rotWithShape="1">
          <a:blip r:embed="rId3"/>
          <a:srcRect t="4140" b="73077"/>
          <a:stretch/>
        </p:blipFill>
        <p:spPr>
          <a:xfrm>
            <a:off x="194340" y="1716986"/>
            <a:ext cx="8755320" cy="2997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3.</a:t>
            </a:r>
            <a:r>
              <a:rPr lang="en-US" sz="3000" dirty="0">
                <a:solidFill>
                  <a:schemeClr val="lt1"/>
                </a:solidFill>
                <a:latin typeface="Arial"/>
                <a:ea typeface="Arial"/>
                <a:cs typeface="Arial"/>
                <a:sym typeface="Arial"/>
              </a:rPr>
              <a:t> Select product type</a:t>
            </a:r>
            <a:endParaRPr sz="3000" dirty="0">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9" name="Google Shape;219;p9"/>
          <p:cNvSpPr txBox="1">
            <a:spLocks noGrp="1"/>
          </p:cNvSpPr>
          <p:nvPr>
            <p:ph type="body" idx="1"/>
          </p:nvPr>
        </p:nvSpPr>
        <p:spPr>
          <a:xfrm>
            <a:off x="194340" y="1193875"/>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dirty="0">
                <a:latin typeface="Arial"/>
                <a:ea typeface="Arial"/>
                <a:cs typeface="Arial"/>
                <a:sym typeface="Arial"/>
              </a:rPr>
              <a:t>Select </a:t>
            </a:r>
            <a:r>
              <a:rPr lang="en-US" b="1" dirty="0">
                <a:latin typeface="Arial"/>
                <a:ea typeface="Arial"/>
                <a:cs typeface="Arial"/>
                <a:sym typeface="Arial"/>
              </a:rPr>
              <a:t>Product 1 </a:t>
            </a:r>
            <a:r>
              <a:rPr lang="en-US" dirty="0">
                <a:latin typeface="Arial"/>
                <a:ea typeface="Arial"/>
                <a:cs typeface="Arial"/>
                <a:sym typeface="Arial"/>
              </a:rPr>
              <a:t>– </a:t>
            </a:r>
            <a:r>
              <a:rPr lang="en-US" b="1" dirty="0">
                <a:latin typeface="Arial"/>
                <a:ea typeface="Arial"/>
                <a:cs typeface="Arial"/>
                <a:sym typeface="Arial"/>
              </a:rPr>
              <a:t>Full App QR Code </a:t>
            </a:r>
            <a:r>
              <a:rPr lang="en-US" dirty="0">
                <a:latin typeface="Arial"/>
                <a:ea typeface="Arial"/>
                <a:cs typeface="Arial"/>
                <a:sym typeface="Arial"/>
              </a:rPr>
              <a:t>or </a:t>
            </a:r>
            <a:r>
              <a:rPr lang="en-US" b="1" dirty="0">
                <a:latin typeface="Arial"/>
                <a:ea typeface="Arial"/>
                <a:cs typeface="Arial"/>
                <a:sym typeface="Arial"/>
              </a:rPr>
              <a:t>Product 2 – Single Feedback QR Code</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6" name="Google Shape;225;p9">
            <a:extLst>
              <a:ext uri="{FF2B5EF4-FFF2-40B4-BE49-F238E27FC236}">
                <a16:creationId xmlns:a16="http://schemas.microsoft.com/office/drawing/2014/main" id="{1DEED632-D0DB-8661-652F-DB27DAC97A1A}"/>
              </a:ext>
            </a:extLst>
          </p:cNvPr>
          <p:cNvSpPr/>
          <p:nvPr/>
        </p:nvSpPr>
        <p:spPr>
          <a:xfrm>
            <a:off x="1657218" y="2181775"/>
            <a:ext cx="3642751" cy="64132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413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 name="Picture 1">
            <a:extLst>
              <a:ext uri="{FF2B5EF4-FFF2-40B4-BE49-F238E27FC236}">
                <a16:creationId xmlns:a16="http://schemas.microsoft.com/office/drawing/2014/main" id="{E21D271D-7968-A556-9242-7284168C9335}"/>
              </a:ext>
            </a:extLst>
          </p:cNvPr>
          <p:cNvPicPr>
            <a:picLocks noChangeAspect="1"/>
          </p:cNvPicPr>
          <p:nvPr/>
        </p:nvPicPr>
        <p:blipFill rotWithShape="1">
          <a:blip r:embed="rId3"/>
          <a:srcRect l="17542" t="12241" r="1380" b="83761"/>
          <a:stretch/>
        </p:blipFill>
        <p:spPr>
          <a:xfrm>
            <a:off x="69080" y="1509161"/>
            <a:ext cx="7157895" cy="530466"/>
          </a:xfrm>
          <a:prstGeom prst="rect">
            <a:avLst/>
          </a:prstGeom>
        </p:spPr>
      </p:pic>
      <p:sp>
        <p:nvSpPr>
          <p:cNvPr id="212" name="Google Shape;212;p9"/>
          <p:cNvSpPr txBox="1">
            <a:spLocks noGrp="1"/>
          </p:cNvSpPr>
          <p:nvPr>
            <p:ph type="body" idx="1"/>
          </p:nvPr>
        </p:nvSpPr>
        <p:spPr>
          <a:xfrm>
            <a:off x="114300" y="910264"/>
            <a:ext cx="9144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indent="-330200">
              <a:spcBef>
                <a:spcPts val="320"/>
              </a:spcBef>
              <a:buSzPts val="1600"/>
              <a:buFont typeface="Helvetica Neue"/>
              <a:buAutoNum type="alphaUcPeriod"/>
            </a:pPr>
            <a:r>
              <a:rPr lang="en-US" sz="1600" dirty="0">
                <a:latin typeface="Arial"/>
                <a:ea typeface="Arial"/>
                <a:cs typeface="Arial"/>
                <a:sym typeface="Arial"/>
              </a:rPr>
              <a:t>Click </a:t>
            </a:r>
            <a:r>
              <a:rPr lang="en-US" sz="1600" b="1" dirty="0">
                <a:latin typeface="Arial"/>
                <a:ea typeface="Arial"/>
                <a:cs typeface="Arial"/>
                <a:sym typeface="Arial"/>
              </a:rPr>
              <a:t>[Select Factories]</a:t>
            </a:r>
            <a:endParaRPr lang="en-US" sz="1600" dirty="0">
              <a:latin typeface="Arial"/>
              <a:ea typeface="Arial"/>
              <a:cs typeface="Arial"/>
              <a:sym typeface="Arial"/>
            </a:endParaRPr>
          </a:p>
          <a:p>
            <a:pPr marL="457200" lvl="0" indent="-330200" algn="l" rtl="0">
              <a:lnSpc>
                <a:spcPct val="100000"/>
              </a:lnSpc>
              <a:spcBef>
                <a:spcPts val="320"/>
              </a:spcBef>
              <a:spcAft>
                <a:spcPts val="0"/>
              </a:spcAft>
              <a:buSzPts val="1600"/>
              <a:buAutoNum type="alphaUcPeriod"/>
            </a:pPr>
            <a:endParaRPr sz="1600" b="1" dirty="0">
              <a:latin typeface="Arial"/>
              <a:ea typeface="Arial"/>
              <a:cs typeface="Arial"/>
              <a:sym typeface="Arial"/>
            </a:endParaRPr>
          </a:p>
        </p:txBody>
      </p:sp>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4.</a:t>
            </a:r>
            <a:r>
              <a:rPr lang="en-US" sz="3000" dirty="0">
                <a:solidFill>
                  <a:schemeClr val="lt1"/>
                </a:solidFill>
                <a:latin typeface="Arial"/>
                <a:ea typeface="Arial"/>
                <a:cs typeface="Arial"/>
                <a:sym typeface="Arial"/>
              </a:rPr>
              <a:t> Select Factory</a:t>
            </a:r>
            <a:endParaRPr sz="3000" dirty="0">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8" name="Google Shape;218;p9"/>
          <p:cNvSpPr/>
          <p:nvPr/>
        </p:nvSpPr>
        <p:spPr>
          <a:xfrm rot="-5400000">
            <a:off x="414470" y="1992697"/>
            <a:ext cx="423637"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9"/>
          <p:cNvSpPr txBox="1">
            <a:spLocks noGrp="1"/>
          </p:cNvSpPr>
          <p:nvPr>
            <p:ph type="body" idx="1"/>
          </p:nvPr>
        </p:nvSpPr>
        <p:spPr>
          <a:xfrm>
            <a:off x="228051" y="2411196"/>
            <a:ext cx="8802743"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sz="1600" dirty="0">
                <a:latin typeface="Arial"/>
                <a:ea typeface="Arial"/>
                <a:cs typeface="Arial"/>
                <a:sym typeface="Arial"/>
              </a:rPr>
              <a:t>B. Select the factories you would like to send </a:t>
            </a:r>
            <a:r>
              <a:rPr lang="en-US" sz="1600" dirty="0">
                <a:solidFill>
                  <a:srgbClr val="FF0000"/>
                </a:solidFill>
                <a:latin typeface="Arial"/>
                <a:ea typeface="Arial"/>
                <a:cs typeface="Arial"/>
                <a:sym typeface="Arial"/>
              </a:rPr>
              <a:t>invitation emails </a:t>
            </a:r>
            <a:r>
              <a:rPr lang="en-US" sz="1600" dirty="0">
                <a:latin typeface="Arial"/>
                <a:ea typeface="Arial"/>
                <a:cs typeface="Arial"/>
                <a:sym typeface="Arial"/>
              </a:rPr>
              <a:t>to by clicking on the </a:t>
            </a:r>
            <a:r>
              <a:rPr lang="en-US" sz="1600" dirty="0">
                <a:solidFill>
                  <a:srgbClr val="FF0000"/>
                </a:solidFill>
                <a:latin typeface="Arial"/>
                <a:ea typeface="Arial"/>
                <a:cs typeface="Arial"/>
                <a:sym typeface="Arial"/>
              </a:rPr>
              <a:t>checkbox </a:t>
            </a:r>
            <a:r>
              <a:rPr lang="en-US" sz="1600" dirty="0">
                <a:latin typeface="Arial"/>
                <a:ea typeface="Arial"/>
                <a:cs typeface="Arial"/>
                <a:sym typeface="Arial"/>
              </a:rPr>
              <a:t>beside the names of the factories</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225" name="Google Shape;225;p9"/>
          <p:cNvSpPr/>
          <p:nvPr/>
        </p:nvSpPr>
        <p:spPr>
          <a:xfrm>
            <a:off x="194340" y="1599365"/>
            <a:ext cx="968635" cy="31821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Picture 14">
            <a:extLst>
              <a:ext uri="{FF2B5EF4-FFF2-40B4-BE49-F238E27FC236}">
                <a16:creationId xmlns:a16="http://schemas.microsoft.com/office/drawing/2014/main" id="{F5663CFF-5AC1-AB5B-9808-CC18C0386C10}"/>
              </a:ext>
            </a:extLst>
          </p:cNvPr>
          <p:cNvPicPr>
            <a:picLocks noChangeAspect="1"/>
          </p:cNvPicPr>
          <p:nvPr/>
        </p:nvPicPr>
        <p:blipFill>
          <a:blip r:embed="rId4"/>
          <a:stretch>
            <a:fillRect/>
          </a:stretch>
        </p:blipFill>
        <p:spPr>
          <a:xfrm>
            <a:off x="113206" y="3127556"/>
            <a:ext cx="8979694" cy="1951115"/>
          </a:xfrm>
          <a:prstGeom prst="rect">
            <a:avLst/>
          </a:prstGeom>
          <a:ln>
            <a:noFill/>
          </a:ln>
          <a:effectLst>
            <a:outerShdw blurRad="292100" dist="139700" dir="2700000" algn="tl" rotWithShape="0">
              <a:srgbClr val="333333">
                <a:alpha val="65000"/>
              </a:srgbClr>
            </a:outerShdw>
          </a:effectLst>
        </p:spPr>
      </p:pic>
      <p:sp>
        <p:nvSpPr>
          <p:cNvPr id="16" name="Google Shape;225;p9">
            <a:extLst>
              <a:ext uri="{FF2B5EF4-FFF2-40B4-BE49-F238E27FC236}">
                <a16:creationId xmlns:a16="http://schemas.microsoft.com/office/drawing/2014/main" id="{F910E79C-D54D-EFD2-AAC2-03BF95E9324F}"/>
              </a:ext>
            </a:extLst>
          </p:cNvPr>
          <p:cNvSpPr/>
          <p:nvPr/>
        </p:nvSpPr>
        <p:spPr>
          <a:xfrm>
            <a:off x="194340" y="3907933"/>
            <a:ext cx="370016" cy="117073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233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5080af767a_5_0"/>
          <p:cNvSpPr txBox="1">
            <a:spLocks noGrp="1"/>
          </p:cNvSpPr>
          <p:nvPr>
            <p:ph type="title"/>
          </p:nvPr>
        </p:nvSpPr>
        <p:spPr>
          <a:xfrm>
            <a:off x="1587501" y="205979"/>
            <a:ext cx="6867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rgbClr val="FFFFFF"/>
                </a:solidFill>
              </a:rPr>
              <a:t>Necessary Preparations </a:t>
            </a:r>
            <a:endParaRPr dirty="0"/>
          </a:p>
        </p:txBody>
      </p:sp>
      <p:sp>
        <p:nvSpPr>
          <p:cNvPr id="91" name="Google Shape;91;g15080af767a_5_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a:t>
            </a:fld>
            <a:endParaRPr/>
          </a:p>
        </p:txBody>
      </p:sp>
      <p:pic>
        <p:nvPicPr>
          <p:cNvPr id="92" name="Google Shape;92;g15080af767a_5_0"/>
          <p:cNvPicPr preferRelativeResize="0"/>
          <p:nvPr/>
        </p:nvPicPr>
        <p:blipFill rotWithShape="1">
          <a:blip r:embed="rId3">
            <a:alphaModFix/>
          </a:blip>
          <a:srcRect r="10007" b="6829"/>
          <a:stretch/>
        </p:blipFill>
        <p:spPr>
          <a:xfrm>
            <a:off x="5645525" y="2515869"/>
            <a:ext cx="3498475" cy="2586250"/>
          </a:xfrm>
          <a:prstGeom prst="rect">
            <a:avLst/>
          </a:prstGeom>
          <a:noFill/>
          <a:ln>
            <a:noFill/>
          </a:ln>
        </p:spPr>
      </p:pic>
      <p:sp>
        <p:nvSpPr>
          <p:cNvPr id="93" name="Google Shape;93;g15080af767a_5_0"/>
          <p:cNvSpPr txBox="1">
            <a:spLocks noGrp="1"/>
          </p:cNvSpPr>
          <p:nvPr>
            <p:ph type="body" idx="1"/>
          </p:nvPr>
        </p:nvSpPr>
        <p:spPr>
          <a:xfrm>
            <a:off x="-1" y="1342025"/>
            <a:ext cx="8972551" cy="1508700"/>
          </a:xfrm>
          <a:prstGeom prst="rect">
            <a:avLst/>
          </a:prstGeom>
          <a:noFill/>
          <a:ln>
            <a:noFill/>
          </a:ln>
        </p:spPr>
        <p:txBody>
          <a:bodyPr spcFirstLastPara="1" wrap="square" lIns="91425" tIns="45700" rIns="91425" bIns="45700" anchor="t" anchorCtr="0">
            <a:noAutofit/>
          </a:bodyPr>
          <a:lstStyle/>
          <a:p>
            <a:pPr indent="-330200">
              <a:lnSpc>
                <a:spcPct val="115000"/>
              </a:lnSpc>
              <a:spcBef>
                <a:spcPts val="320"/>
              </a:spcBef>
              <a:buSzPts val="1600"/>
              <a:buFont typeface="Arial"/>
              <a:buAutoNum type="arabicPeriod"/>
            </a:pPr>
            <a:r>
              <a:rPr lang="en-US" sz="1600" dirty="0">
                <a:latin typeface="Arial"/>
                <a:ea typeface="Arial"/>
                <a:cs typeface="Arial"/>
                <a:sym typeface="Arial"/>
              </a:rPr>
              <a:t>List the Factories where you would like to deploy RBA Voices.</a:t>
            </a:r>
          </a:p>
          <a:p>
            <a:pPr indent="-330200">
              <a:lnSpc>
                <a:spcPct val="114999"/>
              </a:lnSpc>
              <a:spcBef>
                <a:spcPts val="320"/>
              </a:spcBef>
              <a:buSzPts val="1600"/>
              <a:buAutoNum type="arabicPeriod"/>
            </a:pP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Send email to the factories. Ask them to confirm participation in the program by assigning a Factory Point of Contact (POC) to manage the rollout of the program.</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lang="en-US" sz="1600" dirty="0">
              <a:latin typeface="Arial"/>
              <a:ea typeface="Arial"/>
              <a:cs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indent="-330200">
              <a:lnSpc>
                <a:spcPct val="114999"/>
              </a:lnSpc>
              <a:spcBef>
                <a:spcPts val="320"/>
              </a:spcBef>
              <a:buSzPts val="1600"/>
              <a:buFont typeface="Helvetica Neue"/>
              <a:buAutoNum type="arabicPeriod"/>
            </a:pP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This POC will receive the Feedback Onboarding Information. </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If </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email listed in RBA Online is incorrect, you will need to change it in the </a:t>
            </a:r>
            <a:r>
              <a:rPr lang="en-US" sz="1600" dirty="0">
                <a:solidFill>
                  <a:srgbClr val="0070C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Backend</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system.</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b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b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 change the FTY POC, please continue </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a:t>
            </a:r>
            <a:r>
              <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this </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u</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a:t>
            </a:r>
            <a:r>
              <a:rPr lang="en-US" sz="16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t>
            </a:r>
            <a:endParaRPr lang="en-US" sz="1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indent="-330200">
              <a:lnSpc>
                <a:spcPct val="114999"/>
              </a:lnSpc>
              <a:spcBef>
                <a:spcPts val="320"/>
              </a:spcBef>
              <a:buSzPts val="1600"/>
              <a:buAutoNum type="arabicPeriod"/>
            </a:pPr>
            <a:r>
              <a:rPr lang="en-US" sz="1600" dirty="0">
                <a:latin typeface="Arial"/>
                <a:ea typeface="Arial"/>
                <a:cs typeface="Arial"/>
                <a:sym typeface="Arial"/>
              </a:rPr>
              <a:t>View Video: </a:t>
            </a:r>
            <a:r>
              <a:rPr lang="en-US" sz="1600" i="1" dirty="0">
                <a:solidFill>
                  <a:srgbClr val="0070C0"/>
                </a:solidFill>
                <a:latin typeface="Arial"/>
                <a:ea typeface="Arial"/>
                <a:cs typeface="Arial"/>
                <a:sym typeface="Arial"/>
              </a:rPr>
              <a:t>How to deploy tool to target factory</a:t>
            </a:r>
          </a:p>
          <a:p>
            <a:pPr marL="127000" indent="0">
              <a:lnSpc>
                <a:spcPct val="114999"/>
              </a:lnSpc>
              <a:spcBef>
                <a:spcPts val="320"/>
              </a:spcBef>
              <a:buSzPts val="1600"/>
            </a:pPr>
            <a:r>
              <a:rPr lang="en-US" sz="1600" dirty="0">
                <a:latin typeface="Arial"/>
                <a:ea typeface="Arial"/>
                <a:cs typeface="Arial"/>
                <a:sym typeface="Arial"/>
              </a:rPr>
              <a:t>      on the Quick Onboarding Guide (Step 3)</a:t>
            </a:r>
          </a:p>
          <a:p>
            <a:pPr marL="469900" indent="-342900">
              <a:lnSpc>
                <a:spcPct val="114999"/>
              </a:lnSpc>
              <a:spcBef>
                <a:spcPts val="320"/>
              </a:spcBef>
              <a:buSzPts val="1600"/>
              <a:buFont typeface="+mj-lt"/>
              <a:buAutoNum type="arabicPeriod" startAt="5"/>
            </a:pPr>
            <a:r>
              <a:rPr lang="en-US" sz="1600" dirty="0">
                <a:latin typeface="Arial"/>
                <a:ea typeface="Arial"/>
                <a:cs typeface="Arial"/>
                <a:sym typeface="Arial"/>
              </a:rPr>
              <a:t>Review 2 product options and decide which one you would</a:t>
            </a:r>
            <a:br>
              <a:rPr lang="en-US" sz="1600" dirty="0">
                <a:latin typeface="Arial"/>
                <a:ea typeface="Arial"/>
                <a:cs typeface="Arial"/>
                <a:sym typeface="Arial"/>
              </a:rPr>
            </a:br>
            <a:r>
              <a:rPr lang="en-US" sz="1600" dirty="0">
                <a:latin typeface="Arial"/>
                <a:ea typeface="Arial"/>
                <a:cs typeface="Arial"/>
                <a:sym typeface="Arial"/>
              </a:rPr>
              <a:t>like deploy in the factory.</a:t>
            </a:r>
            <a:endParaRPr sz="1600"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g1485b2c508b_0_2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5.</a:t>
            </a:r>
            <a:r>
              <a:rPr lang="en-US" sz="3000" dirty="0">
                <a:solidFill>
                  <a:schemeClr val="lt1"/>
                </a:solidFill>
                <a:latin typeface="Arial"/>
                <a:ea typeface="Arial"/>
                <a:cs typeface="Arial"/>
                <a:sym typeface="Arial"/>
              </a:rPr>
              <a:t> Upload Logo &amp; Send Invitation</a:t>
            </a:r>
            <a:endParaRPr sz="3000" dirty="0">
              <a:solidFill>
                <a:schemeClr val="lt1"/>
              </a:solidFill>
              <a:latin typeface="Arial"/>
              <a:ea typeface="Arial"/>
              <a:cs typeface="Arial"/>
              <a:sym typeface="Arial"/>
            </a:endParaRPr>
          </a:p>
        </p:txBody>
      </p:sp>
      <p:sp>
        <p:nvSpPr>
          <p:cNvPr id="265" name="Google Shape;265;g1485b2c508b_0_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20</a:t>
            </a:fld>
            <a:endParaRPr/>
          </a:p>
        </p:txBody>
      </p:sp>
      <p:pic>
        <p:nvPicPr>
          <p:cNvPr id="4" name="Picture 3">
            <a:extLst>
              <a:ext uri="{FF2B5EF4-FFF2-40B4-BE49-F238E27FC236}">
                <a16:creationId xmlns:a16="http://schemas.microsoft.com/office/drawing/2014/main" id="{0BC2F46D-3F91-F3A3-54B9-904D797EBA09}"/>
              </a:ext>
            </a:extLst>
          </p:cNvPr>
          <p:cNvPicPr>
            <a:picLocks noChangeAspect="1"/>
          </p:cNvPicPr>
          <p:nvPr/>
        </p:nvPicPr>
        <p:blipFill rotWithShape="1">
          <a:blip r:embed="rId3"/>
          <a:srcRect t="4141" b="74063"/>
          <a:stretch/>
        </p:blipFill>
        <p:spPr>
          <a:xfrm>
            <a:off x="238181" y="1622575"/>
            <a:ext cx="6983074" cy="2287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Google Shape;219;p9">
            <a:extLst>
              <a:ext uri="{FF2B5EF4-FFF2-40B4-BE49-F238E27FC236}">
                <a16:creationId xmlns:a16="http://schemas.microsoft.com/office/drawing/2014/main" id="{D6F90150-8E7C-3F6C-6AE7-E962CBE033CA}"/>
              </a:ext>
            </a:extLst>
          </p:cNvPr>
          <p:cNvSpPr txBox="1">
            <a:spLocks noGrp="1"/>
          </p:cNvSpPr>
          <p:nvPr>
            <p:ph type="body" idx="1"/>
          </p:nvPr>
        </p:nvSpPr>
        <p:spPr>
          <a:xfrm>
            <a:off x="106536" y="1149485"/>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sz="1600" dirty="0">
                <a:latin typeface="Arial"/>
                <a:ea typeface="Arial"/>
                <a:cs typeface="Arial"/>
                <a:sym typeface="Arial"/>
              </a:rPr>
              <a:t>A. Click on </a:t>
            </a:r>
            <a:r>
              <a:rPr lang="en-US" sz="1600" b="1" dirty="0">
                <a:latin typeface="Arial"/>
                <a:ea typeface="Arial"/>
                <a:cs typeface="Arial"/>
                <a:sym typeface="Arial"/>
              </a:rPr>
              <a:t>[Upload Logo] </a:t>
            </a:r>
            <a:r>
              <a:rPr lang="en-US" sz="1600" dirty="0">
                <a:latin typeface="Arial"/>
                <a:ea typeface="Arial"/>
                <a:cs typeface="Arial"/>
                <a:sym typeface="Arial"/>
              </a:rPr>
              <a:t>&amp; select your company’s logo in PNG / JPG format from your computer</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sp>
        <p:nvSpPr>
          <p:cNvPr id="6" name="Google Shape;225;p9">
            <a:extLst>
              <a:ext uri="{FF2B5EF4-FFF2-40B4-BE49-F238E27FC236}">
                <a16:creationId xmlns:a16="http://schemas.microsoft.com/office/drawing/2014/main" id="{5AA5E816-33CF-E8A4-A939-2855E0C36D9D}"/>
              </a:ext>
            </a:extLst>
          </p:cNvPr>
          <p:cNvSpPr/>
          <p:nvPr/>
        </p:nvSpPr>
        <p:spPr>
          <a:xfrm>
            <a:off x="1431012" y="2902708"/>
            <a:ext cx="1083676" cy="62336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19;p9">
            <a:extLst>
              <a:ext uri="{FF2B5EF4-FFF2-40B4-BE49-F238E27FC236}">
                <a16:creationId xmlns:a16="http://schemas.microsoft.com/office/drawing/2014/main" id="{8DAE94F9-138F-995A-C12F-EBA539434DA9}"/>
              </a:ext>
            </a:extLst>
          </p:cNvPr>
          <p:cNvSpPr txBox="1">
            <a:spLocks/>
          </p:cNvSpPr>
          <p:nvPr/>
        </p:nvSpPr>
        <p:spPr>
          <a:xfrm>
            <a:off x="105561" y="4065033"/>
            <a:ext cx="889856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spcBef>
                <a:spcPts val="320"/>
              </a:spcBef>
            </a:pPr>
            <a:r>
              <a:rPr lang="en-US" sz="1600" dirty="0">
                <a:latin typeface="Arial"/>
                <a:ea typeface="Arial"/>
                <a:cs typeface="Arial"/>
                <a:sym typeface="Arial"/>
              </a:rPr>
              <a:t>B. Click on </a:t>
            </a:r>
            <a:r>
              <a:rPr lang="en-US" sz="1600" b="1" dirty="0">
                <a:latin typeface="Arial"/>
                <a:ea typeface="Arial"/>
                <a:cs typeface="Arial"/>
                <a:sym typeface="Arial"/>
              </a:rPr>
              <a:t>[Send now] </a:t>
            </a:r>
            <a:r>
              <a:rPr lang="en-US" sz="1600" dirty="0">
                <a:latin typeface="Arial"/>
                <a:ea typeface="Arial"/>
                <a:cs typeface="Arial"/>
                <a:sym typeface="Arial"/>
              </a:rPr>
              <a:t>to send out invitation email to factories &amp; deploy the tool</a:t>
            </a:r>
            <a:endParaRPr lang="en-US" sz="1600" b="1" dirty="0">
              <a:latin typeface="Arial"/>
              <a:ea typeface="Arial"/>
              <a:cs typeface="Arial"/>
              <a:sym typeface="Arial"/>
            </a:endParaRPr>
          </a:p>
          <a:p>
            <a:pPr marL="0" indent="0">
              <a:spcBef>
                <a:spcPts val="320"/>
              </a:spcBef>
            </a:pPr>
            <a:endParaRPr lang="en-US" sz="1600" b="1" dirty="0">
              <a:latin typeface="Arial"/>
              <a:ea typeface="Arial"/>
              <a:cs typeface="Arial"/>
              <a:sym typeface="Arial"/>
            </a:endParaRPr>
          </a:p>
        </p:txBody>
      </p:sp>
      <p:sp>
        <p:nvSpPr>
          <p:cNvPr id="11" name="Google Shape;327;p13">
            <a:extLst>
              <a:ext uri="{FF2B5EF4-FFF2-40B4-BE49-F238E27FC236}">
                <a16:creationId xmlns:a16="http://schemas.microsoft.com/office/drawing/2014/main" id="{558E3BCB-611E-6669-03DA-C87315A99EE9}"/>
              </a:ext>
            </a:extLst>
          </p:cNvPr>
          <p:cNvSpPr/>
          <p:nvPr/>
        </p:nvSpPr>
        <p:spPr>
          <a:xfrm>
            <a:off x="0" y="4518734"/>
            <a:ext cx="9143999" cy="624766"/>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          </a:t>
            </a:r>
            <a:r>
              <a:rPr lang="en-US" dirty="0">
                <a:solidFill>
                  <a:srgbClr val="FF0000"/>
                </a:solidFill>
              </a:rPr>
              <a:t>After this step, please wait for the factory to</a:t>
            </a:r>
            <a:r>
              <a:rPr lang="en-US" b="1" dirty="0">
                <a:solidFill>
                  <a:srgbClr val="FF0000"/>
                </a:solidFill>
              </a:rPr>
              <a:t> </a:t>
            </a:r>
            <a:r>
              <a:rPr lang="en-US" dirty="0">
                <a:solidFill>
                  <a:srgbClr val="FF0000"/>
                </a:solidFill>
              </a:rPr>
              <a:t>complete the </a:t>
            </a:r>
            <a:r>
              <a:rPr lang="en-US" b="1" dirty="0">
                <a:solidFill>
                  <a:srgbClr val="FF0000"/>
                </a:solidFill>
              </a:rPr>
              <a:t>Assign Feedback Manager POC form.</a:t>
            </a:r>
          </a:p>
          <a:p>
            <a:pPr>
              <a:spcBef>
                <a:spcPts val="320"/>
              </a:spcBef>
              <a:buSzPts val="1200"/>
            </a:pPr>
            <a:r>
              <a:rPr lang="en-US" dirty="0">
                <a:solidFill>
                  <a:srgbClr val="FF0000"/>
                </a:solidFill>
              </a:rPr>
              <a:t>          The system will </a:t>
            </a:r>
            <a:r>
              <a:rPr lang="en-US" b="1" dirty="0">
                <a:solidFill>
                  <a:srgbClr val="FF0000"/>
                </a:solidFill>
              </a:rPr>
              <a:t>automatically</a:t>
            </a:r>
            <a:r>
              <a:rPr lang="en-US" dirty="0">
                <a:solidFill>
                  <a:srgbClr val="FF0000"/>
                </a:solidFill>
              </a:rPr>
              <a:t> send an Onboarding Email to the factory who </a:t>
            </a:r>
            <a:r>
              <a:rPr lang="en-US" b="1" dirty="0">
                <a:solidFill>
                  <a:srgbClr val="FF0000"/>
                </a:solidFill>
              </a:rPr>
              <a:t>agreed </a:t>
            </a:r>
            <a:r>
              <a:rPr lang="en-US" dirty="0">
                <a:solidFill>
                  <a:srgbClr val="FF0000"/>
                </a:solidFill>
              </a:rPr>
              <a:t>in the form.</a:t>
            </a:r>
            <a:endParaRPr lang="en-US" dirty="0"/>
          </a:p>
        </p:txBody>
      </p:sp>
      <p:pic>
        <p:nvPicPr>
          <p:cNvPr id="12" name="Google Shape;328;p13">
            <a:extLst>
              <a:ext uri="{FF2B5EF4-FFF2-40B4-BE49-F238E27FC236}">
                <a16:creationId xmlns:a16="http://schemas.microsoft.com/office/drawing/2014/main" id="{CC75C539-CCCF-1911-46CD-50C3661B1BBE}"/>
              </a:ext>
            </a:extLst>
          </p:cNvPr>
          <p:cNvPicPr preferRelativeResize="0"/>
          <p:nvPr/>
        </p:nvPicPr>
        <p:blipFill rotWithShape="1">
          <a:blip r:embed="rId4">
            <a:alphaModFix/>
          </a:blip>
          <a:srcRect/>
          <a:stretch/>
        </p:blipFill>
        <p:spPr>
          <a:xfrm>
            <a:off x="143240" y="4701362"/>
            <a:ext cx="313959" cy="273900"/>
          </a:xfrm>
          <a:prstGeom prst="rect">
            <a:avLst/>
          </a:prstGeom>
          <a:noFill/>
          <a:ln>
            <a:noFill/>
          </a:ln>
        </p:spPr>
      </p:pic>
      <p:sp>
        <p:nvSpPr>
          <p:cNvPr id="13" name="Google Shape;225;p9">
            <a:extLst>
              <a:ext uri="{FF2B5EF4-FFF2-40B4-BE49-F238E27FC236}">
                <a16:creationId xmlns:a16="http://schemas.microsoft.com/office/drawing/2014/main" id="{29EBE3C5-0141-6F29-DC3E-8B37C2B3F39E}"/>
              </a:ext>
            </a:extLst>
          </p:cNvPr>
          <p:cNvSpPr/>
          <p:nvPr/>
        </p:nvSpPr>
        <p:spPr>
          <a:xfrm>
            <a:off x="1431012" y="3565683"/>
            <a:ext cx="710939" cy="31168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7128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4" name="Google Shape;190;g15080af767a_5_56">
            <a:extLst>
              <a:ext uri="{FF2B5EF4-FFF2-40B4-BE49-F238E27FC236}">
                <a16:creationId xmlns:a16="http://schemas.microsoft.com/office/drawing/2014/main" id="{B3E82C55-BE2E-1D5F-74BF-3B10C5BDA6C8}"/>
              </a:ext>
            </a:extLst>
          </p:cNvPr>
          <p:cNvSpPr txBox="1">
            <a:spLocks/>
          </p:cNvSpPr>
          <p:nvPr/>
        </p:nvSpPr>
        <p:spPr>
          <a:xfrm>
            <a:off x="535098" y="2349809"/>
            <a:ext cx="8073804" cy="1176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pPr>
            <a:r>
              <a:rPr lang="en-US" sz="1700" dirty="0">
                <a:solidFill>
                  <a:srgbClr val="FFFFFF"/>
                </a:solidFill>
                <a:latin typeface="Arial"/>
                <a:ea typeface="Arial"/>
                <a:cs typeface="Arial"/>
                <a:sym typeface="Arial"/>
              </a:rPr>
              <a:t>Deployment Method B:</a:t>
            </a:r>
          </a:p>
          <a:p>
            <a:pPr>
              <a:buClr>
                <a:schemeClr val="dk1"/>
              </a:buClr>
              <a:buSzPts val="1100"/>
              <a:buFont typeface="Arial"/>
              <a:buNone/>
            </a:pPr>
            <a:br>
              <a:rPr lang="en-US" sz="1700" dirty="0">
                <a:solidFill>
                  <a:srgbClr val="FFFFFF"/>
                </a:solidFill>
                <a:latin typeface="Arial"/>
                <a:ea typeface="Arial"/>
                <a:cs typeface="Arial"/>
                <a:sym typeface="Arial"/>
              </a:rPr>
            </a:br>
            <a:r>
              <a:rPr lang="en-US" sz="1700" dirty="0">
                <a:solidFill>
                  <a:srgbClr val="FFFFFF"/>
                </a:solidFill>
                <a:latin typeface="Arial"/>
                <a:ea typeface="Arial"/>
                <a:cs typeface="Arial"/>
                <a:sym typeface="Arial"/>
              </a:rPr>
              <a:t>Method B is designed for Members who have already communicated with factory leadership teams about the RBA feedback tool.  </a:t>
            </a:r>
            <a:endParaRPr lang="en-US" sz="1700" dirty="0">
              <a:solidFill>
                <a:srgbClr val="FFFF00"/>
              </a:solidFill>
              <a:latin typeface="Arial"/>
              <a:ea typeface="Arial"/>
              <a:cs typeface="Arial"/>
              <a:sym typeface="Arial"/>
            </a:endParaRPr>
          </a:p>
          <a:p>
            <a:pPr algn="ctr">
              <a:buClr>
                <a:schemeClr val="dk1"/>
              </a:buClr>
              <a:buSzPts val="1100"/>
              <a:buFont typeface="Arial"/>
              <a:buNone/>
            </a:pPr>
            <a:endParaRPr lang="en-US" sz="1700" dirty="0">
              <a:solidFill>
                <a:srgbClr val="FFFF00"/>
              </a:solidFill>
              <a:latin typeface="Arial"/>
              <a:ea typeface="Arial"/>
              <a:cs typeface="Arial"/>
              <a:sym typeface="Arial"/>
            </a:endParaRPr>
          </a:p>
          <a:p>
            <a:pPr>
              <a:buClr>
                <a:schemeClr val="dk1"/>
              </a:buClr>
              <a:buSzPts val="1100"/>
              <a:buFont typeface="Arial"/>
              <a:buNone/>
            </a:pPr>
            <a:r>
              <a:rPr lang="en-US" sz="1700" dirty="0">
                <a:solidFill>
                  <a:srgbClr val="FFFF00"/>
                </a:solidFill>
                <a:latin typeface="Arial"/>
                <a:ea typeface="Arial"/>
                <a:cs typeface="Arial"/>
                <a:sym typeface="Arial"/>
              </a:rPr>
              <a:t>Important Preparations Prior to Deployment: </a:t>
            </a:r>
          </a:p>
          <a:p>
            <a:pPr marL="457200" indent="-457200">
              <a:buClr>
                <a:schemeClr val="bg1"/>
              </a:buClr>
              <a:buSzPts val="1100"/>
              <a:buFont typeface="+mj-lt"/>
              <a:buAutoNum type="arabicParenR"/>
            </a:pPr>
            <a:r>
              <a:rPr lang="en-US" sz="1700" dirty="0">
                <a:solidFill>
                  <a:srgbClr val="FFFF00"/>
                </a:solidFill>
                <a:latin typeface="Arial"/>
                <a:ea typeface="Arial"/>
                <a:cs typeface="Arial"/>
                <a:sym typeface="Arial"/>
              </a:rPr>
              <a:t>List of factories that will join the program</a:t>
            </a:r>
            <a:endParaRPr lang="en-US" sz="1700" dirty="0">
              <a:solidFill>
                <a:srgbClr val="FFFFFF"/>
              </a:solidFill>
              <a:latin typeface="Arial"/>
              <a:ea typeface="Arial"/>
              <a:cs typeface="Arial"/>
              <a:sym typeface="Arial"/>
            </a:endParaRPr>
          </a:p>
          <a:p>
            <a:pPr marL="457200" indent="-457200">
              <a:buClr>
                <a:schemeClr val="bg1"/>
              </a:buClr>
              <a:buSzPts val="1100"/>
              <a:buFont typeface="+mj-lt"/>
              <a:buAutoNum type="arabicParenR"/>
            </a:pPr>
            <a:r>
              <a:rPr lang="en-US" sz="1700" dirty="0">
                <a:solidFill>
                  <a:srgbClr val="FFFF00"/>
                </a:solidFill>
                <a:latin typeface="Arial"/>
                <a:ea typeface="Arial"/>
                <a:cs typeface="Arial"/>
                <a:sym typeface="Arial"/>
              </a:rPr>
              <a:t>The Email address to each factory’s Feedback Manager POC. This is for onboarding and ongoing feedback program formalities. </a:t>
            </a:r>
          </a:p>
          <a:p>
            <a:pPr algn="ctr">
              <a:buClr>
                <a:schemeClr val="dk1"/>
              </a:buClr>
              <a:buSzPts val="1100"/>
              <a:buFont typeface="Arial"/>
              <a:buNone/>
            </a:pPr>
            <a:r>
              <a:rPr lang="en-US" sz="1700" dirty="0">
                <a:solidFill>
                  <a:srgbClr val="FFFFFF"/>
                </a:solidFill>
                <a:latin typeface="Arial"/>
                <a:ea typeface="Arial"/>
                <a:cs typeface="Arial"/>
                <a:sym typeface="Arial"/>
              </a:rPr>
              <a:t>  </a:t>
            </a:r>
            <a:endParaRPr lang="en-US" sz="1700" dirty="0">
              <a:latin typeface="Arial"/>
              <a:ea typeface="Arial"/>
              <a:cs typeface="Arial"/>
              <a:sym typeface="Arial"/>
            </a:endParaRPr>
          </a:p>
        </p:txBody>
      </p:sp>
      <p:pic>
        <p:nvPicPr>
          <p:cNvPr id="2" name="Picture 1" descr="Graphical user interface, text, application&#10;&#10;Description automatically generated">
            <a:extLst>
              <a:ext uri="{FF2B5EF4-FFF2-40B4-BE49-F238E27FC236}">
                <a16:creationId xmlns:a16="http://schemas.microsoft.com/office/drawing/2014/main" id="{D093DDED-43B8-906A-F736-95E6D0397D8D}"/>
              </a:ext>
            </a:extLst>
          </p:cNvPr>
          <p:cNvPicPr>
            <a:picLocks noChangeAspect="1"/>
          </p:cNvPicPr>
          <p:nvPr/>
        </p:nvPicPr>
        <p:blipFill>
          <a:blip r:embed="rId3"/>
          <a:stretch>
            <a:fillRect/>
          </a:stretch>
        </p:blipFill>
        <p:spPr>
          <a:xfrm>
            <a:off x="687059" y="279075"/>
            <a:ext cx="3560627" cy="797485"/>
          </a:xfrm>
          <a:prstGeom prst="rect">
            <a:avLst/>
          </a:prstGeom>
        </p:spPr>
      </p:pic>
    </p:spTree>
    <p:extLst>
      <p:ext uri="{BB962C8B-B14F-4D97-AF65-F5344CB8AC3E}">
        <p14:creationId xmlns:p14="http://schemas.microsoft.com/office/powerpoint/2010/main" val="428997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13" name="Picture 12">
            <a:extLst>
              <a:ext uri="{FF2B5EF4-FFF2-40B4-BE49-F238E27FC236}">
                <a16:creationId xmlns:a16="http://schemas.microsoft.com/office/drawing/2014/main" id="{1B14152C-2744-C478-1160-A99CCD6B9808}"/>
              </a:ext>
            </a:extLst>
          </p:cNvPr>
          <p:cNvPicPr>
            <a:picLocks noChangeAspect="1"/>
          </p:cNvPicPr>
          <p:nvPr/>
        </p:nvPicPr>
        <p:blipFill rotWithShape="1">
          <a:blip r:embed="rId3"/>
          <a:srcRect l="1233" r="1363" b="6160"/>
          <a:stretch/>
        </p:blipFill>
        <p:spPr>
          <a:xfrm>
            <a:off x="1" y="1685655"/>
            <a:ext cx="9143998" cy="2093965"/>
          </a:xfrm>
          <a:prstGeom prst="rect">
            <a:avLst/>
          </a:prstGeom>
        </p:spPr>
      </p:pic>
      <p:sp>
        <p:nvSpPr>
          <p:cNvPr id="14" name="Google Shape;197;g14574e6bfac_0_100">
            <a:extLst>
              <a:ext uri="{FF2B5EF4-FFF2-40B4-BE49-F238E27FC236}">
                <a16:creationId xmlns:a16="http://schemas.microsoft.com/office/drawing/2014/main" id="{25EAB57B-059E-9E3F-16FB-325235CAD45D}"/>
              </a:ext>
            </a:extLst>
          </p:cNvPr>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0000"/>
                </a:solidFill>
                <a:latin typeface="Arial"/>
                <a:ea typeface="Arial"/>
                <a:cs typeface="Arial"/>
                <a:sym typeface="Arial"/>
              </a:rPr>
              <a:t>Step 1</a:t>
            </a:r>
            <a:r>
              <a:rPr lang="en-US" sz="3000" dirty="0">
                <a:solidFill>
                  <a:schemeClr val="bg1"/>
                </a:solidFill>
                <a:latin typeface="Arial"/>
                <a:ea typeface="Arial"/>
                <a:cs typeface="Arial"/>
                <a:sym typeface="Arial"/>
              </a:rPr>
              <a:t>. Add Factory </a:t>
            </a:r>
          </a:p>
        </p:txBody>
      </p:sp>
      <p:sp>
        <p:nvSpPr>
          <p:cNvPr id="17" name="Google Shape;212;p9">
            <a:extLst>
              <a:ext uri="{FF2B5EF4-FFF2-40B4-BE49-F238E27FC236}">
                <a16:creationId xmlns:a16="http://schemas.microsoft.com/office/drawing/2014/main" id="{C7B1B44F-D01F-C2A1-39FB-E3605D277186}"/>
              </a:ext>
            </a:extLst>
          </p:cNvPr>
          <p:cNvSpPr txBox="1">
            <a:spLocks noGrp="1"/>
          </p:cNvSpPr>
          <p:nvPr>
            <p:ph type="body" idx="1"/>
          </p:nvPr>
        </p:nvSpPr>
        <p:spPr>
          <a:xfrm>
            <a:off x="114300" y="970766"/>
            <a:ext cx="9144000" cy="73475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457200" lvl="0" indent="-330200" algn="l" rtl="0">
              <a:lnSpc>
                <a:spcPct val="100000"/>
              </a:lnSpc>
              <a:spcBef>
                <a:spcPts val="320"/>
              </a:spcBef>
              <a:spcAft>
                <a:spcPts val="0"/>
              </a:spcAft>
              <a:buSzPts val="1600"/>
              <a:buAutoNum type="alphaUcPeriod"/>
            </a:pPr>
            <a:r>
              <a:rPr lang="en-US" sz="1600" dirty="0">
                <a:latin typeface="Arial"/>
                <a:ea typeface="Arial"/>
                <a:cs typeface="Arial"/>
                <a:sym typeface="Arial"/>
              </a:rPr>
              <a:t>Click </a:t>
            </a:r>
            <a:r>
              <a:rPr lang="en-US" sz="1600" b="1" dirty="0">
                <a:latin typeface="Arial"/>
                <a:ea typeface="Arial"/>
                <a:cs typeface="Arial"/>
                <a:sym typeface="Arial"/>
              </a:rPr>
              <a:t>[Add Factory] &amp;</a:t>
            </a:r>
            <a:r>
              <a:rPr lang="en-US" sz="1600" dirty="0">
                <a:latin typeface="Arial"/>
                <a:ea typeface="Arial"/>
                <a:cs typeface="Arial"/>
                <a:sym typeface="Arial"/>
              </a:rPr>
              <a:t> Choose </a:t>
            </a:r>
            <a:r>
              <a:rPr lang="en-US" sz="1600" b="1" dirty="0">
                <a:latin typeface="Arial"/>
                <a:ea typeface="Arial"/>
                <a:cs typeface="Arial"/>
                <a:sym typeface="Arial"/>
              </a:rPr>
              <a:t>[Deploy Feedback]</a:t>
            </a:r>
          </a:p>
        </p:txBody>
      </p:sp>
      <p:sp>
        <p:nvSpPr>
          <p:cNvPr id="19" name="Google Shape;225;p9">
            <a:extLst>
              <a:ext uri="{FF2B5EF4-FFF2-40B4-BE49-F238E27FC236}">
                <a16:creationId xmlns:a16="http://schemas.microsoft.com/office/drawing/2014/main" id="{99E0659C-BFEF-AD54-A493-0031CA1F54A4}"/>
              </a:ext>
            </a:extLst>
          </p:cNvPr>
          <p:cNvSpPr/>
          <p:nvPr/>
        </p:nvSpPr>
        <p:spPr>
          <a:xfrm>
            <a:off x="0" y="2190450"/>
            <a:ext cx="1251752" cy="381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25;p9">
            <a:extLst>
              <a:ext uri="{FF2B5EF4-FFF2-40B4-BE49-F238E27FC236}">
                <a16:creationId xmlns:a16="http://schemas.microsoft.com/office/drawing/2014/main" id="{EA05CF3A-F79E-DB8F-803F-5288C1747D2F}"/>
              </a:ext>
            </a:extLst>
          </p:cNvPr>
          <p:cNvSpPr/>
          <p:nvPr/>
        </p:nvSpPr>
        <p:spPr>
          <a:xfrm>
            <a:off x="1385936" y="2365078"/>
            <a:ext cx="943304" cy="33524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25;p9">
            <a:extLst>
              <a:ext uri="{FF2B5EF4-FFF2-40B4-BE49-F238E27FC236}">
                <a16:creationId xmlns:a16="http://schemas.microsoft.com/office/drawing/2014/main" id="{CA287863-9F60-B1D9-18E6-DD3B5B9C2DAB}"/>
              </a:ext>
            </a:extLst>
          </p:cNvPr>
          <p:cNvSpPr/>
          <p:nvPr/>
        </p:nvSpPr>
        <p:spPr>
          <a:xfrm>
            <a:off x="1385936" y="2834617"/>
            <a:ext cx="943304" cy="27222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2739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3" name="Google Shape;213;p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a:solidFill>
                  <a:srgbClr val="FF0000"/>
                </a:solidFill>
                <a:latin typeface="Arial"/>
                <a:ea typeface="Arial"/>
                <a:cs typeface="Arial"/>
                <a:sym typeface="Arial"/>
              </a:rPr>
              <a:t>Step 2.</a:t>
            </a:r>
            <a:r>
              <a:rPr lang="en-US" sz="3000">
                <a:solidFill>
                  <a:schemeClr val="lt1"/>
                </a:solidFill>
                <a:latin typeface="Arial"/>
                <a:ea typeface="Arial"/>
                <a:cs typeface="Arial"/>
                <a:sym typeface="Arial"/>
              </a:rPr>
              <a:t> Select Factory to Deploy</a:t>
            </a:r>
            <a:endParaRPr sz="3000">
              <a:latin typeface="Arial"/>
              <a:ea typeface="Arial"/>
              <a:cs typeface="Arial"/>
              <a:sym typeface="Arial"/>
            </a:endParaRPr>
          </a:p>
        </p:txBody>
      </p:sp>
      <p:sp>
        <p:nvSpPr>
          <p:cNvPr id="214" name="Google Shape;21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23</a:t>
            </a:fld>
            <a:endParaRPr/>
          </a:p>
        </p:txBody>
      </p:sp>
      <p:sp>
        <p:nvSpPr>
          <p:cNvPr id="215" name="Google Shape;215;p9"/>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219" name="Google Shape;219;p9"/>
          <p:cNvSpPr txBox="1">
            <a:spLocks noGrp="1"/>
          </p:cNvSpPr>
          <p:nvPr>
            <p:ph type="body" idx="1"/>
          </p:nvPr>
        </p:nvSpPr>
        <p:spPr>
          <a:xfrm>
            <a:off x="221752" y="4203069"/>
            <a:ext cx="8978055"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None/>
            </a:pPr>
            <a:r>
              <a:rPr lang="en-US" sz="1600" dirty="0">
                <a:latin typeface="Arial"/>
                <a:ea typeface="Arial"/>
                <a:cs typeface="Arial"/>
                <a:sym typeface="Arial"/>
              </a:rPr>
              <a:t>B. Confirm by clicking </a:t>
            </a:r>
            <a:r>
              <a:rPr lang="en-US" sz="1600" b="1" dirty="0">
                <a:latin typeface="Arial"/>
                <a:ea typeface="Arial"/>
                <a:cs typeface="Arial"/>
                <a:sym typeface="Arial"/>
              </a:rPr>
              <a:t>[Next]</a:t>
            </a:r>
          </a:p>
          <a:p>
            <a:pPr marL="0" lvl="0" indent="0" algn="l" rtl="0">
              <a:lnSpc>
                <a:spcPct val="100000"/>
              </a:lnSpc>
              <a:spcBef>
                <a:spcPts val="320"/>
              </a:spcBef>
              <a:spcAft>
                <a:spcPts val="0"/>
              </a:spcAft>
              <a:buNone/>
            </a:pPr>
            <a:endParaRPr lang="en-US" sz="1600" b="1" dirty="0">
              <a:latin typeface="Arial"/>
              <a:ea typeface="Arial"/>
              <a:cs typeface="Arial"/>
              <a:sym typeface="Arial"/>
            </a:endParaRPr>
          </a:p>
        </p:txBody>
      </p:sp>
      <p:pic>
        <p:nvPicPr>
          <p:cNvPr id="15" name="Picture 14">
            <a:extLst>
              <a:ext uri="{FF2B5EF4-FFF2-40B4-BE49-F238E27FC236}">
                <a16:creationId xmlns:a16="http://schemas.microsoft.com/office/drawing/2014/main" id="{F5663CFF-5AC1-AB5B-9808-CC18C0386C10}"/>
              </a:ext>
            </a:extLst>
          </p:cNvPr>
          <p:cNvPicPr>
            <a:picLocks noChangeAspect="1"/>
          </p:cNvPicPr>
          <p:nvPr/>
        </p:nvPicPr>
        <p:blipFill rotWithShape="1">
          <a:blip r:embed="rId3"/>
          <a:srcRect t="7229"/>
          <a:stretch/>
        </p:blipFill>
        <p:spPr>
          <a:xfrm>
            <a:off x="29673" y="2218565"/>
            <a:ext cx="9084653" cy="1831232"/>
          </a:xfrm>
          <a:prstGeom prst="rect">
            <a:avLst/>
          </a:prstGeom>
          <a:ln>
            <a:noFill/>
          </a:ln>
          <a:effectLst>
            <a:outerShdw blurRad="292100" dist="139700" dir="2700000" algn="tl" rotWithShape="0">
              <a:srgbClr val="333333">
                <a:alpha val="65000"/>
              </a:srgbClr>
            </a:outerShdw>
          </a:effectLst>
        </p:spPr>
      </p:pic>
      <p:sp>
        <p:nvSpPr>
          <p:cNvPr id="16" name="Google Shape;225;p9">
            <a:extLst>
              <a:ext uri="{FF2B5EF4-FFF2-40B4-BE49-F238E27FC236}">
                <a16:creationId xmlns:a16="http://schemas.microsoft.com/office/drawing/2014/main" id="{F910E79C-D54D-EFD2-AAC2-03BF95E9324F}"/>
              </a:ext>
            </a:extLst>
          </p:cNvPr>
          <p:cNvSpPr/>
          <p:nvPr/>
        </p:nvSpPr>
        <p:spPr>
          <a:xfrm>
            <a:off x="143278" y="2859689"/>
            <a:ext cx="370016" cy="117073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19;p9">
            <a:extLst>
              <a:ext uri="{FF2B5EF4-FFF2-40B4-BE49-F238E27FC236}">
                <a16:creationId xmlns:a16="http://schemas.microsoft.com/office/drawing/2014/main" id="{1F5F9F28-DE0C-DB17-F35D-EFF2B1BCD96A}"/>
              </a:ext>
            </a:extLst>
          </p:cNvPr>
          <p:cNvSpPr txBox="1">
            <a:spLocks/>
          </p:cNvSpPr>
          <p:nvPr/>
        </p:nvSpPr>
        <p:spPr>
          <a:xfrm>
            <a:off x="267245" y="1426412"/>
            <a:ext cx="8978055"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spcBef>
                <a:spcPts val="320"/>
              </a:spcBef>
            </a:pPr>
            <a:r>
              <a:rPr lang="en-US" sz="1600" dirty="0">
                <a:latin typeface="Arial"/>
                <a:ea typeface="Arial"/>
                <a:cs typeface="Arial"/>
                <a:sym typeface="Arial"/>
              </a:rPr>
              <a:t>A. Select the factories where you would like to deploy the tool by clicking on the </a:t>
            </a:r>
            <a:r>
              <a:rPr lang="en-US" sz="1600" b="1" dirty="0">
                <a:solidFill>
                  <a:schemeClr val="tx1"/>
                </a:solidFill>
                <a:latin typeface="Arial"/>
                <a:ea typeface="Arial"/>
                <a:cs typeface="Arial"/>
                <a:sym typeface="Arial"/>
              </a:rPr>
              <a:t>checkbox</a:t>
            </a:r>
            <a:br>
              <a:rPr lang="en-US" sz="1600" dirty="0">
                <a:solidFill>
                  <a:srgbClr val="FF0000"/>
                </a:solidFill>
                <a:latin typeface="Arial"/>
                <a:ea typeface="Arial"/>
                <a:cs typeface="Arial"/>
                <a:sym typeface="Arial"/>
              </a:rPr>
            </a:br>
            <a:r>
              <a:rPr lang="en-US" sz="1600" dirty="0">
                <a:solidFill>
                  <a:srgbClr val="FF0000"/>
                </a:solidFill>
                <a:latin typeface="Arial"/>
                <a:ea typeface="Arial"/>
                <a:cs typeface="Arial"/>
                <a:sym typeface="Arial"/>
              </a:rPr>
              <a:t>    </a:t>
            </a:r>
            <a:r>
              <a:rPr lang="en-US" sz="1600" dirty="0">
                <a:latin typeface="Arial"/>
                <a:ea typeface="Arial"/>
                <a:cs typeface="Arial"/>
                <a:sym typeface="Arial"/>
              </a:rPr>
              <a:t>beside the names of the factories.</a:t>
            </a:r>
          </a:p>
          <a:p>
            <a:pPr marL="0" indent="0">
              <a:spcBef>
                <a:spcPts val="320"/>
              </a:spcBef>
            </a:pPr>
            <a:endParaRPr lang="en-US" sz="1600" b="1" dirty="0">
              <a:latin typeface="Arial"/>
              <a:ea typeface="Arial"/>
              <a:cs typeface="Arial"/>
              <a:sym typeface="Arial"/>
            </a:endParaRPr>
          </a:p>
        </p:txBody>
      </p:sp>
    </p:spTree>
    <p:extLst>
      <p:ext uri="{BB962C8B-B14F-4D97-AF65-F5344CB8AC3E}">
        <p14:creationId xmlns:p14="http://schemas.microsoft.com/office/powerpoint/2010/main" val="249486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1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2100" dirty="0">
                <a:solidFill>
                  <a:srgbClr val="FF0000"/>
                </a:solidFill>
                <a:latin typeface="Arial"/>
                <a:ea typeface="Arial"/>
                <a:cs typeface="Arial"/>
                <a:sym typeface="Arial"/>
              </a:rPr>
              <a:t>Step 3. </a:t>
            </a:r>
            <a:r>
              <a:rPr lang="en-US" sz="2100" dirty="0">
                <a:solidFill>
                  <a:schemeClr val="lt1"/>
                </a:solidFill>
                <a:latin typeface="Arial"/>
                <a:ea typeface="Arial"/>
                <a:cs typeface="Arial"/>
                <a:sym typeface="Arial"/>
              </a:rPr>
              <a:t>Review Factory’s Feedback Manager Email (POC)</a:t>
            </a:r>
            <a:endParaRPr sz="2100" dirty="0">
              <a:latin typeface="Arial"/>
              <a:ea typeface="Arial"/>
              <a:cs typeface="Arial"/>
              <a:sym typeface="Arial"/>
            </a:endParaRPr>
          </a:p>
        </p:txBody>
      </p:sp>
      <p:sp>
        <p:nvSpPr>
          <p:cNvPr id="10" name="Google Shape;232;p10">
            <a:extLst>
              <a:ext uri="{FF2B5EF4-FFF2-40B4-BE49-F238E27FC236}">
                <a16:creationId xmlns:a16="http://schemas.microsoft.com/office/drawing/2014/main" id="{3DF79719-69D3-A4C8-EEA2-18A63E16F754}"/>
              </a:ext>
            </a:extLst>
          </p:cNvPr>
          <p:cNvSpPr txBox="1">
            <a:spLocks/>
          </p:cNvSpPr>
          <p:nvPr/>
        </p:nvSpPr>
        <p:spPr>
          <a:xfrm>
            <a:off x="0" y="1199279"/>
            <a:ext cx="9454718"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500" dirty="0">
              <a:latin typeface="Arial"/>
              <a:ea typeface="Arial"/>
              <a:cs typeface="Arial"/>
              <a:sym typeface="Arial"/>
            </a:endParaRPr>
          </a:p>
          <a:p>
            <a:pPr marL="127000" indent="0">
              <a:spcBef>
                <a:spcPts val="320"/>
              </a:spcBef>
              <a:buSzPts val="1600"/>
            </a:pPr>
            <a:r>
              <a:rPr lang="en-US" sz="1500" dirty="0">
                <a:latin typeface="Arial"/>
                <a:ea typeface="Arial"/>
                <a:cs typeface="Arial"/>
                <a:sym typeface="Arial"/>
              </a:rPr>
              <a:t>Please review if the </a:t>
            </a:r>
            <a:r>
              <a:rPr lang="en-US" sz="1500" b="1" dirty="0">
                <a:latin typeface="Arial"/>
                <a:ea typeface="Arial"/>
                <a:cs typeface="Arial"/>
                <a:sym typeface="Arial"/>
              </a:rPr>
              <a:t>RBA Online Email </a:t>
            </a:r>
            <a:r>
              <a:rPr lang="en-US" sz="1500" dirty="0">
                <a:latin typeface="Arial"/>
                <a:ea typeface="Arial"/>
                <a:cs typeface="Arial"/>
                <a:sym typeface="Arial"/>
              </a:rPr>
              <a:t>is the email address of the Factory’s Feedback Manager (POC)  </a:t>
            </a:r>
          </a:p>
          <a:p>
            <a:pPr indent="-330200">
              <a:spcBef>
                <a:spcPts val="320"/>
              </a:spcBef>
              <a:buSzPts val="1600"/>
              <a:buFont typeface="Helvetica Neue"/>
              <a:buAutoNum type="alphaUcPeriod"/>
            </a:pPr>
            <a:endParaRPr lang="en-US" sz="1500" dirty="0">
              <a:latin typeface="Arial"/>
              <a:ea typeface="Arial"/>
              <a:cs typeface="Arial"/>
              <a:sym typeface="Arial"/>
            </a:endParaRPr>
          </a:p>
          <a:p>
            <a:pPr marL="0" indent="0">
              <a:spcBef>
                <a:spcPts val="320"/>
              </a:spcBef>
              <a:buSzPts val="1600"/>
            </a:pPr>
            <a:endParaRPr lang="en-US" sz="1500" b="1" dirty="0">
              <a:latin typeface="Arial"/>
              <a:ea typeface="Arial"/>
              <a:cs typeface="Arial"/>
              <a:sym typeface="Arial"/>
            </a:endParaRPr>
          </a:p>
        </p:txBody>
      </p:sp>
      <p:pic>
        <p:nvPicPr>
          <p:cNvPr id="16" name="Picture 15">
            <a:extLst>
              <a:ext uri="{FF2B5EF4-FFF2-40B4-BE49-F238E27FC236}">
                <a16:creationId xmlns:a16="http://schemas.microsoft.com/office/drawing/2014/main" id="{E1DCC3E9-83F7-6AA1-34F7-8622F8282093}"/>
              </a:ext>
            </a:extLst>
          </p:cNvPr>
          <p:cNvPicPr>
            <a:picLocks noChangeAspect="1"/>
          </p:cNvPicPr>
          <p:nvPr/>
        </p:nvPicPr>
        <p:blipFill>
          <a:blip r:embed="rId3"/>
          <a:stretch>
            <a:fillRect/>
          </a:stretch>
        </p:blipFill>
        <p:spPr>
          <a:xfrm>
            <a:off x="241086" y="2018390"/>
            <a:ext cx="8351846" cy="1843626"/>
          </a:xfrm>
          <a:prstGeom prst="rect">
            <a:avLst/>
          </a:prstGeom>
        </p:spPr>
      </p:pic>
      <p:sp>
        <p:nvSpPr>
          <p:cNvPr id="14" name="Google Shape;225;p9">
            <a:extLst>
              <a:ext uri="{FF2B5EF4-FFF2-40B4-BE49-F238E27FC236}">
                <a16:creationId xmlns:a16="http://schemas.microsoft.com/office/drawing/2014/main" id="{A9087407-4E40-9178-73A0-266EF0783CCA}"/>
              </a:ext>
            </a:extLst>
          </p:cNvPr>
          <p:cNvSpPr/>
          <p:nvPr/>
        </p:nvSpPr>
        <p:spPr>
          <a:xfrm>
            <a:off x="4490767" y="1994919"/>
            <a:ext cx="2868273" cy="44117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Picture 19">
            <a:extLst>
              <a:ext uri="{FF2B5EF4-FFF2-40B4-BE49-F238E27FC236}">
                <a16:creationId xmlns:a16="http://schemas.microsoft.com/office/drawing/2014/main" id="{2F00E854-7C04-E713-DD0F-C16D28F1F123}"/>
              </a:ext>
            </a:extLst>
          </p:cNvPr>
          <p:cNvPicPr>
            <a:picLocks noChangeAspect="1"/>
          </p:cNvPicPr>
          <p:nvPr/>
        </p:nvPicPr>
        <p:blipFill>
          <a:blip r:embed="rId4"/>
          <a:stretch>
            <a:fillRect/>
          </a:stretch>
        </p:blipFill>
        <p:spPr>
          <a:xfrm>
            <a:off x="6121113" y="2452586"/>
            <a:ext cx="1325609" cy="704887"/>
          </a:xfrm>
          <a:prstGeom prst="rect">
            <a:avLst/>
          </a:prstGeom>
        </p:spPr>
      </p:pic>
      <p:pic>
        <p:nvPicPr>
          <p:cNvPr id="21" name="Picture 20">
            <a:extLst>
              <a:ext uri="{FF2B5EF4-FFF2-40B4-BE49-F238E27FC236}">
                <a16:creationId xmlns:a16="http://schemas.microsoft.com/office/drawing/2014/main" id="{A7282178-E9A5-F87A-889C-771ECD3A5DE4}"/>
              </a:ext>
            </a:extLst>
          </p:cNvPr>
          <p:cNvPicPr>
            <a:picLocks noChangeAspect="1"/>
          </p:cNvPicPr>
          <p:nvPr/>
        </p:nvPicPr>
        <p:blipFill>
          <a:blip r:embed="rId4"/>
          <a:stretch>
            <a:fillRect/>
          </a:stretch>
        </p:blipFill>
        <p:spPr>
          <a:xfrm>
            <a:off x="6121113" y="3148581"/>
            <a:ext cx="1325609" cy="704887"/>
          </a:xfrm>
          <a:prstGeom prst="rect">
            <a:avLst/>
          </a:prstGeom>
        </p:spPr>
      </p:pic>
      <p:sp>
        <p:nvSpPr>
          <p:cNvPr id="24" name="Google Shape;327;p13">
            <a:extLst>
              <a:ext uri="{FF2B5EF4-FFF2-40B4-BE49-F238E27FC236}">
                <a16:creationId xmlns:a16="http://schemas.microsoft.com/office/drawing/2014/main" id="{FBAB6D7B-3BDD-33BA-EDA1-A10C065C0663}"/>
              </a:ext>
            </a:extLst>
          </p:cNvPr>
          <p:cNvSpPr/>
          <p:nvPr/>
        </p:nvSpPr>
        <p:spPr>
          <a:xfrm>
            <a:off x="0" y="4238631"/>
            <a:ext cx="9143999" cy="698894"/>
          </a:xfrm>
          <a:prstGeom prst="rect">
            <a:avLst/>
          </a:prstGeom>
          <a:solidFill>
            <a:srgbClr val="FFFF00"/>
          </a:solidFill>
          <a:ln>
            <a:noFill/>
          </a:ln>
        </p:spPr>
        <p:txBody>
          <a:bodyPr spcFirstLastPara="1" wrap="square" lIns="91425" tIns="91425" rIns="91425" bIns="91425" anchor="ctr" anchorCtr="0">
            <a:noAutofit/>
          </a:bodyPr>
          <a:lstStyle/>
          <a:p>
            <a:pPr marL="0" marR="0" lvl="0" indent="0" rtl="0">
              <a:lnSpc>
                <a:spcPct val="100000"/>
              </a:lnSpc>
              <a:spcBef>
                <a:spcPts val="320"/>
              </a:spcBef>
              <a:spcAft>
                <a:spcPts val="0"/>
              </a:spcAft>
              <a:buClr>
                <a:srgbClr val="000000"/>
              </a:buClr>
              <a:buSzPts val="1200"/>
              <a:buFont typeface="Arial"/>
              <a:buNone/>
            </a:pPr>
            <a:r>
              <a:rPr lang="en-US" sz="1200" b="1" dirty="0">
                <a:solidFill>
                  <a:srgbClr val="FF0000"/>
                </a:solidFill>
              </a:rPr>
              <a:t>               In case this is not the email address of the factory’s feedback manager, please type in the correct email address </a:t>
            </a:r>
            <a:br>
              <a:rPr lang="en-US" sz="1200" b="1" dirty="0">
                <a:solidFill>
                  <a:srgbClr val="FF0000"/>
                </a:solidFill>
              </a:rPr>
            </a:br>
            <a:r>
              <a:rPr lang="en-US" sz="1200" b="1" dirty="0">
                <a:solidFill>
                  <a:srgbClr val="FF0000"/>
                </a:solidFill>
              </a:rPr>
              <a:t>               as the POC Email to make sure the factory’s feedback manager can receive the feedback tool onboarding email.</a:t>
            </a:r>
          </a:p>
        </p:txBody>
      </p:sp>
      <p:pic>
        <p:nvPicPr>
          <p:cNvPr id="2" name="Google Shape;328;p13">
            <a:extLst>
              <a:ext uri="{FF2B5EF4-FFF2-40B4-BE49-F238E27FC236}">
                <a16:creationId xmlns:a16="http://schemas.microsoft.com/office/drawing/2014/main" id="{00F5C97D-150C-BD58-4C20-7E286E803F88}"/>
              </a:ext>
            </a:extLst>
          </p:cNvPr>
          <p:cNvPicPr preferRelativeResize="0"/>
          <p:nvPr/>
        </p:nvPicPr>
        <p:blipFill rotWithShape="1">
          <a:blip r:embed="rId5">
            <a:alphaModFix/>
          </a:blip>
          <a:srcRect/>
          <a:stretch/>
        </p:blipFill>
        <p:spPr>
          <a:xfrm>
            <a:off x="241086" y="4403325"/>
            <a:ext cx="389228" cy="3728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1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2500" dirty="0">
                <a:solidFill>
                  <a:srgbClr val="FF0000"/>
                </a:solidFill>
                <a:latin typeface="Arial"/>
                <a:ea typeface="Arial"/>
                <a:cs typeface="Arial"/>
                <a:sym typeface="Arial"/>
              </a:rPr>
              <a:t>Step 4. </a:t>
            </a:r>
            <a:r>
              <a:rPr lang="en-US" sz="2500" dirty="0">
                <a:solidFill>
                  <a:schemeClr val="lt1"/>
                </a:solidFill>
                <a:latin typeface="Arial"/>
                <a:ea typeface="Arial"/>
                <a:cs typeface="Arial"/>
                <a:sym typeface="Arial"/>
              </a:rPr>
              <a:t>Select Product Type &amp; Confirm to Send </a:t>
            </a:r>
            <a:endParaRPr sz="2500" dirty="0">
              <a:latin typeface="Arial"/>
              <a:ea typeface="Arial"/>
              <a:cs typeface="Arial"/>
              <a:sym typeface="Arial"/>
            </a:endParaRPr>
          </a:p>
        </p:txBody>
      </p:sp>
      <p:sp>
        <p:nvSpPr>
          <p:cNvPr id="10" name="Google Shape;232;p10">
            <a:extLst>
              <a:ext uri="{FF2B5EF4-FFF2-40B4-BE49-F238E27FC236}">
                <a16:creationId xmlns:a16="http://schemas.microsoft.com/office/drawing/2014/main" id="{3DF79719-69D3-A4C8-EEA2-18A63E16F754}"/>
              </a:ext>
            </a:extLst>
          </p:cNvPr>
          <p:cNvSpPr txBox="1">
            <a:spLocks/>
          </p:cNvSpPr>
          <p:nvPr/>
        </p:nvSpPr>
        <p:spPr>
          <a:xfrm>
            <a:off x="243041" y="1324248"/>
            <a:ext cx="9144000" cy="857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0" indent="0" algn="ctr">
              <a:spcBef>
                <a:spcPts val="0"/>
              </a:spcBef>
              <a:buSzPts val="1600"/>
            </a:pPr>
            <a:endParaRPr lang="en-US" sz="1600" dirty="0">
              <a:latin typeface="Arial"/>
              <a:ea typeface="Arial"/>
              <a:cs typeface="Arial"/>
              <a:sym typeface="Arial"/>
            </a:endParaRPr>
          </a:p>
          <a:p>
            <a:pPr marL="127000" indent="0">
              <a:spcBef>
                <a:spcPts val="320"/>
              </a:spcBef>
              <a:buSzPts val="1600"/>
            </a:pPr>
            <a:r>
              <a:rPr lang="en-US" sz="1600" dirty="0">
                <a:latin typeface="Arial"/>
                <a:ea typeface="Arial"/>
                <a:cs typeface="Arial"/>
                <a:sym typeface="Arial"/>
              </a:rPr>
              <a:t>A. Select Product 1 – Full App or Product 2 – Single Feedback Tool</a:t>
            </a:r>
          </a:p>
          <a:p>
            <a:pPr indent="-330200">
              <a:spcBef>
                <a:spcPts val="320"/>
              </a:spcBef>
              <a:buSzPts val="1600"/>
              <a:buFont typeface="Helvetica Neue"/>
              <a:buAutoNum type="alphaUcPeriod"/>
            </a:pPr>
            <a:endParaRPr lang="en-US" dirty="0">
              <a:latin typeface="Arial"/>
              <a:ea typeface="Arial"/>
              <a:cs typeface="Arial"/>
              <a:sym typeface="Arial"/>
            </a:endParaRPr>
          </a:p>
          <a:p>
            <a:pPr marL="0" indent="0">
              <a:spcBef>
                <a:spcPts val="320"/>
              </a:spcBef>
              <a:buSzPts val="1600"/>
            </a:pPr>
            <a:endParaRPr lang="en-US" sz="1600" b="1" dirty="0">
              <a:latin typeface="Arial"/>
              <a:ea typeface="Arial"/>
              <a:cs typeface="Arial"/>
              <a:sym typeface="Arial"/>
            </a:endParaRPr>
          </a:p>
        </p:txBody>
      </p:sp>
      <p:pic>
        <p:nvPicPr>
          <p:cNvPr id="11" name="Picture 10">
            <a:extLst>
              <a:ext uri="{FF2B5EF4-FFF2-40B4-BE49-F238E27FC236}">
                <a16:creationId xmlns:a16="http://schemas.microsoft.com/office/drawing/2014/main" id="{31C1D92C-74CB-C020-F116-998692AFA6BD}"/>
              </a:ext>
            </a:extLst>
          </p:cNvPr>
          <p:cNvPicPr>
            <a:picLocks noChangeAspect="1"/>
          </p:cNvPicPr>
          <p:nvPr/>
        </p:nvPicPr>
        <p:blipFill rotWithShape="1">
          <a:blip r:embed="rId3"/>
          <a:srcRect l="3408" t="231" r="41493" b="88593"/>
          <a:stretch/>
        </p:blipFill>
        <p:spPr>
          <a:xfrm>
            <a:off x="831493" y="2234117"/>
            <a:ext cx="7750055" cy="1133966"/>
          </a:xfrm>
          <a:prstGeom prst="rect">
            <a:avLst/>
          </a:prstGeom>
        </p:spPr>
      </p:pic>
      <p:sp>
        <p:nvSpPr>
          <p:cNvPr id="2" name="Google Shape;236;p10">
            <a:extLst>
              <a:ext uri="{FF2B5EF4-FFF2-40B4-BE49-F238E27FC236}">
                <a16:creationId xmlns:a16="http://schemas.microsoft.com/office/drawing/2014/main" id="{014DD342-A7A9-9D70-3A96-4AFDC9AEEC5D}"/>
              </a:ext>
            </a:extLst>
          </p:cNvPr>
          <p:cNvSpPr/>
          <p:nvPr/>
        </p:nvSpPr>
        <p:spPr>
          <a:xfrm>
            <a:off x="831493" y="2766830"/>
            <a:ext cx="3623577" cy="62189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327;p13">
            <a:extLst>
              <a:ext uri="{FF2B5EF4-FFF2-40B4-BE49-F238E27FC236}">
                <a16:creationId xmlns:a16="http://schemas.microsoft.com/office/drawing/2014/main" id="{36774CD1-51F8-376B-866A-650FBFA52A51}"/>
              </a:ext>
            </a:extLst>
          </p:cNvPr>
          <p:cNvSpPr/>
          <p:nvPr/>
        </p:nvSpPr>
        <p:spPr>
          <a:xfrm>
            <a:off x="0" y="3973909"/>
            <a:ext cx="9144000" cy="692469"/>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b="1" dirty="0">
                <a:solidFill>
                  <a:srgbClr val="FF0000"/>
                </a:solidFill>
              </a:rPr>
              <a:t>          </a:t>
            </a:r>
            <a:r>
              <a:rPr lang="en-US" sz="1300" b="1" dirty="0">
                <a:solidFill>
                  <a:srgbClr val="FF0000"/>
                </a:solidFill>
              </a:rPr>
              <a:t>After completing this step, the system will automatically send out the Onboarding Email to </a:t>
            </a:r>
            <a:br>
              <a:rPr lang="en-US" sz="1300" b="1" dirty="0">
                <a:solidFill>
                  <a:srgbClr val="FF0000"/>
                </a:solidFill>
              </a:rPr>
            </a:br>
            <a:r>
              <a:rPr lang="en-US" sz="1300" b="1" dirty="0">
                <a:solidFill>
                  <a:srgbClr val="FF0000"/>
                </a:solidFill>
              </a:rPr>
              <a:t>          Factory Feedback Manager POC </a:t>
            </a:r>
            <a:r>
              <a:rPr lang="en-US" sz="1300" b="1" i="0" u="none" strike="noStrike" cap="none" dirty="0">
                <a:solidFill>
                  <a:srgbClr val="FF0000"/>
                </a:solidFill>
              </a:rPr>
              <a:t>(Important: Feedback Tool have been </a:t>
            </a:r>
            <a:r>
              <a:rPr lang="en-US" sz="1300" b="1" dirty="0">
                <a:solidFill>
                  <a:srgbClr val="FF0000"/>
                </a:solidFill>
              </a:rPr>
              <a:t>d</a:t>
            </a:r>
            <a:r>
              <a:rPr lang="en-US" sz="1300" b="1" i="0" u="none" strike="noStrike" cap="none" dirty="0">
                <a:solidFill>
                  <a:srgbClr val="FF0000"/>
                </a:solidFill>
              </a:rPr>
              <a:t>eployed to factories)</a:t>
            </a:r>
            <a:endParaRPr sz="1300" b="1" i="0" u="none" strike="noStrike" cap="none" dirty="0">
              <a:solidFill>
                <a:srgbClr val="FF0000"/>
              </a:solidFill>
            </a:endParaRPr>
          </a:p>
        </p:txBody>
      </p:sp>
      <p:pic>
        <p:nvPicPr>
          <p:cNvPr id="3" name="Google Shape;328;p13">
            <a:extLst>
              <a:ext uri="{FF2B5EF4-FFF2-40B4-BE49-F238E27FC236}">
                <a16:creationId xmlns:a16="http://schemas.microsoft.com/office/drawing/2014/main" id="{187EF324-B413-A56B-407A-A8E9EC0A91A9}"/>
              </a:ext>
            </a:extLst>
          </p:cNvPr>
          <p:cNvPicPr preferRelativeResize="0"/>
          <p:nvPr/>
        </p:nvPicPr>
        <p:blipFill rotWithShape="1">
          <a:blip r:embed="rId4">
            <a:alphaModFix/>
          </a:blip>
          <a:srcRect/>
          <a:stretch/>
        </p:blipFill>
        <p:spPr>
          <a:xfrm>
            <a:off x="566552" y="4133712"/>
            <a:ext cx="389228" cy="372862"/>
          </a:xfrm>
          <a:prstGeom prst="rect">
            <a:avLst/>
          </a:prstGeom>
          <a:noFill/>
          <a:ln>
            <a:noFill/>
          </a:ln>
        </p:spPr>
      </p:pic>
    </p:spTree>
    <p:extLst>
      <p:ext uri="{BB962C8B-B14F-4D97-AF65-F5344CB8AC3E}">
        <p14:creationId xmlns:p14="http://schemas.microsoft.com/office/powerpoint/2010/main" val="363788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509b121c26_0_31"/>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Tracking Onboarding Progress</a:t>
            </a:r>
            <a:endParaRPr sz="1400" dirty="0">
              <a:latin typeface="Arial"/>
              <a:ea typeface="Arial"/>
              <a:cs typeface="Arial"/>
              <a:sym typeface="Arial"/>
            </a:endParaRPr>
          </a:p>
        </p:txBody>
      </p:sp>
      <p:sp>
        <p:nvSpPr>
          <p:cNvPr id="298" name="Google Shape;298;g1509b121c26_0_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26</a:t>
            </a:fld>
            <a:endParaRPr/>
          </a:p>
        </p:txBody>
      </p:sp>
      <p:sp>
        <p:nvSpPr>
          <p:cNvPr id="296" name="Google Shape;296;g1509b121c26_0_31"/>
          <p:cNvSpPr txBox="1">
            <a:spLocks noGrp="1"/>
          </p:cNvSpPr>
          <p:nvPr>
            <p:ph type="body" idx="1"/>
          </p:nvPr>
        </p:nvSpPr>
        <p:spPr>
          <a:xfrm>
            <a:off x="0" y="1081896"/>
            <a:ext cx="9143999" cy="6280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You can track FTY‘s progress by re-visiting the </a:t>
            </a:r>
            <a:r>
              <a:rPr lang="en-US" sz="1600" b="1" dirty="0">
                <a:latin typeface="Arial"/>
                <a:ea typeface="Arial"/>
                <a:cs typeface="Arial"/>
                <a:sym typeface="Arial"/>
              </a:rPr>
              <a:t>[Deploy Feedback Tool] </a:t>
            </a:r>
            <a:r>
              <a:rPr lang="en-US" sz="1600" dirty="0">
                <a:latin typeface="Arial"/>
                <a:ea typeface="Arial"/>
                <a:cs typeface="Arial"/>
                <a:sym typeface="Arial"/>
              </a:rPr>
              <a:t>page from time to time</a:t>
            </a: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and view </a:t>
            </a:r>
            <a:r>
              <a:rPr lang="en-US" sz="1600" b="1" dirty="0">
                <a:latin typeface="Arial"/>
                <a:ea typeface="Arial"/>
                <a:cs typeface="Arial"/>
                <a:sym typeface="Arial"/>
              </a:rPr>
              <a:t>[Onboarding progress] </a:t>
            </a:r>
          </a:p>
          <a:p>
            <a:pPr marL="0" lvl="0" indent="0" algn="l" rtl="0">
              <a:spcBef>
                <a:spcPts val="0"/>
              </a:spcBef>
              <a:spcAft>
                <a:spcPts val="0"/>
              </a:spcAft>
              <a:buClr>
                <a:schemeClr val="dk1"/>
              </a:buClr>
              <a:buSzPts val="1400"/>
              <a:buFont typeface="Arial"/>
              <a:buNone/>
            </a:pPr>
            <a:endParaRPr sz="1600" b="1" dirty="0">
              <a:latin typeface="Arial"/>
              <a:ea typeface="Arial"/>
              <a:cs typeface="Arial"/>
              <a:sym typeface="Arial"/>
            </a:endParaRPr>
          </a:p>
        </p:txBody>
      </p:sp>
      <p:pic>
        <p:nvPicPr>
          <p:cNvPr id="5" name="Picture 4">
            <a:extLst>
              <a:ext uri="{FF2B5EF4-FFF2-40B4-BE49-F238E27FC236}">
                <a16:creationId xmlns:a16="http://schemas.microsoft.com/office/drawing/2014/main" id="{1182A750-AD01-58DC-F2DC-5D177F3881BB}"/>
              </a:ext>
            </a:extLst>
          </p:cNvPr>
          <p:cNvPicPr>
            <a:picLocks noChangeAspect="1"/>
          </p:cNvPicPr>
          <p:nvPr/>
        </p:nvPicPr>
        <p:blipFill rotWithShape="1">
          <a:blip r:embed="rId3"/>
          <a:srcRect b="37355"/>
          <a:stretch/>
        </p:blipFill>
        <p:spPr>
          <a:xfrm>
            <a:off x="0" y="1798849"/>
            <a:ext cx="9143999" cy="1525360"/>
          </a:xfrm>
          <a:prstGeom prst="rect">
            <a:avLst/>
          </a:prstGeom>
        </p:spPr>
      </p:pic>
      <p:sp>
        <p:nvSpPr>
          <p:cNvPr id="4" name="Google Shape;285;g1485b2c508b_0_14">
            <a:extLst>
              <a:ext uri="{FF2B5EF4-FFF2-40B4-BE49-F238E27FC236}">
                <a16:creationId xmlns:a16="http://schemas.microsoft.com/office/drawing/2014/main" id="{0721FB4C-147E-D93B-2E1D-9F9F03F6C66C}"/>
              </a:ext>
            </a:extLst>
          </p:cNvPr>
          <p:cNvSpPr/>
          <p:nvPr/>
        </p:nvSpPr>
        <p:spPr>
          <a:xfrm>
            <a:off x="15443" y="1807726"/>
            <a:ext cx="1274189" cy="34015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7" name="Google Shape;327;p13">
            <a:extLst>
              <a:ext uri="{FF2B5EF4-FFF2-40B4-BE49-F238E27FC236}">
                <a16:creationId xmlns:a16="http://schemas.microsoft.com/office/drawing/2014/main" id="{1F3C8830-F519-A5A9-5E84-4ACF0CB1A82B}"/>
              </a:ext>
            </a:extLst>
          </p:cNvPr>
          <p:cNvSpPr/>
          <p:nvPr/>
        </p:nvSpPr>
        <p:spPr>
          <a:xfrm>
            <a:off x="0" y="3324208"/>
            <a:ext cx="9144000" cy="1851620"/>
          </a:xfrm>
          <a:prstGeom prst="rect">
            <a:avLst/>
          </a:prstGeom>
          <a:solidFill>
            <a:srgbClr val="FFFF00"/>
          </a:solidFill>
          <a:ln>
            <a:noFill/>
          </a:ln>
        </p:spPr>
        <p:txBody>
          <a:bodyPr spcFirstLastPara="1" wrap="square" lIns="91425" tIns="91425" rIns="91425" bIns="91425" anchor="ctr" anchorCtr="0">
            <a:noAutofit/>
          </a:bodyPr>
          <a:lstStyle/>
          <a:p>
            <a:pPr algn="ctr">
              <a:spcBef>
                <a:spcPts val="320"/>
              </a:spcBef>
              <a:buSzPts val="1200"/>
            </a:pPr>
            <a:r>
              <a:rPr lang="en-US" sz="1300" b="1" dirty="0">
                <a:solidFill>
                  <a:srgbClr val="FF0000"/>
                </a:solidFill>
              </a:rPr>
              <a:t>     Definition of terms</a:t>
            </a:r>
          </a:p>
          <a:p>
            <a:pPr>
              <a:spcBef>
                <a:spcPts val="320"/>
              </a:spcBef>
              <a:buSzPts val="1200"/>
            </a:pPr>
            <a:r>
              <a:rPr lang="en-US" sz="1300" b="1" dirty="0">
                <a:solidFill>
                  <a:srgbClr val="FF0000"/>
                </a:solidFill>
              </a:rPr>
              <a:t>Agree: </a:t>
            </a:r>
            <a:r>
              <a:rPr lang="en-US" sz="1300" dirty="0">
                <a:solidFill>
                  <a:srgbClr val="FF0000"/>
                </a:solidFill>
              </a:rPr>
              <a:t>Factory agrees to deploy Feedback tool &amp; the Onboarding Email has been sent to factory’s designated feedback manager’s email.</a:t>
            </a:r>
          </a:p>
          <a:p>
            <a:pPr>
              <a:spcBef>
                <a:spcPts val="320"/>
              </a:spcBef>
              <a:buSzPts val="1200"/>
            </a:pPr>
            <a:r>
              <a:rPr lang="en-US" sz="1300" b="1" dirty="0">
                <a:solidFill>
                  <a:srgbClr val="FF0000"/>
                </a:solidFill>
              </a:rPr>
              <a:t>Disagree: </a:t>
            </a:r>
            <a:r>
              <a:rPr lang="en-US" sz="1300" dirty="0">
                <a:solidFill>
                  <a:srgbClr val="FF0000"/>
                </a:solidFill>
              </a:rPr>
              <a:t>Factory declines the use the Feedback Tool</a:t>
            </a:r>
          </a:p>
          <a:p>
            <a:pPr>
              <a:spcBef>
                <a:spcPts val="320"/>
              </a:spcBef>
              <a:buSzPts val="1200"/>
            </a:pPr>
            <a:r>
              <a:rPr lang="en-US" sz="1300" b="1" dirty="0">
                <a:solidFill>
                  <a:srgbClr val="FF0000"/>
                </a:solidFill>
              </a:rPr>
              <a:t>In Progress: </a:t>
            </a:r>
            <a:r>
              <a:rPr lang="en-US" sz="1300" dirty="0">
                <a:solidFill>
                  <a:srgbClr val="FF0000"/>
                </a:solidFill>
              </a:rPr>
              <a:t>Factory has not accessed the link to assign the feedback manager.</a:t>
            </a:r>
          </a:p>
          <a:p>
            <a:pPr>
              <a:spcBef>
                <a:spcPts val="320"/>
              </a:spcBef>
              <a:buSzPts val="1200"/>
            </a:pPr>
            <a:r>
              <a:rPr lang="en-US" sz="1300" b="1" dirty="0">
                <a:solidFill>
                  <a:srgbClr val="FF0000"/>
                </a:solidFill>
              </a:rPr>
              <a:t>Expired: </a:t>
            </a:r>
            <a:r>
              <a:rPr lang="en-US" sz="1300" dirty="0">
                <a:solidFill>
                  <a:srgbClr val="FF0000"/>
                </a:solidFill>
              </a:rPr>
              <a:t>Factory has not accessed the link to assign the feedback manager, and it has been </a:t>
            </a:r>
            <a:r>
              <a:rPr lang="en-US" sz="1300" b="1" dirty="0">
                <a:solidFill>
                  <a:srgbClr val="FF0000"/>
                </a:solidFill>
              </a:rPr>
              <a:t>more than 20 days </a:t>
            </a:r>
            <a:r>
              <a:rPr lang="en-US" sz="1300" dirty="0">
                <a:solidFill>
                  <a:srgbClr val="FF0000"/>
                </a:solidFill>
              </a:rPr>
              <a:t>since the Invitation email was sent so the </a:t>
            </a:r>
            <a:r>
              <a:rPr lang="en-US" sz="1300" b="1" dirty="0">
                <a:solidFill>
                  <a:srgbClr val="FF0000"/>
                </a:solidFill>
              </a:rPr>
              <a:t>link is now expired.</a:t>
            </a:r>
          </a:p>
        </p:txBody>
      </p:sp>
      <p:sp>
        <p:nvSpPr>
          <p:cNvPr id="9" name="Google Shape;285;g1485b2c508b_0_14">
            <a:extLst>
              <a:ext uri="{FF2B5EF4-FFF2-40B4-BE49-F238E27FC236}">
                <a16:creationId xmlns:a16="http://schemas.microsoft.com/office/drawing/2014/main" id="{AA72A939-2760-0D97-651E-E08F4C888E31}"/>
              </a:ext>
            </a:extLst>
          </p:cNvPr>
          <p:cNvSpPr/>
          <p:nvPr/>
        </p:nvSpPr>
        <p:spPr>
          <a:xfrm>
            <a:off x="6413653" y="2391452"/>
            <a:ext cx="922174" cy="34015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268234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3"/>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3000" dirty="0">
                <a:solidFill>
                  <a:srgbClr val="FFFF00"/>
                </a:solidFill>
                <a:latin typeface="Arial"/>
                <a:ea typeface="Arial"/>
                <a:cs typeface="Arial"/>
                <a:sym typeface="Arial"/>
              </a:rPr>
              <a:t>Tracking Deployment Progress</a:t>
            </a:r>
            <a:endParaRPr sz="3000" dirty="0">
              <a:latin typeface="Arial"/>
              <a:ea typeface="Arial"/>
              <a:cs typeface="Arial"/>
              <a:sym typeface="Arial"/>
            </a:endParaRPr>
          </a:p>
        </p:txBody>
      </p:sp>
      <p:sp>
        <p:nvSpPr>
          <p:cNvPr id="312" name="Google Shape;312;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27</a:t>
            </a:fld>
            <a:endParaRPr/>
          </a:p>
        </p:txBody>
      </p:sp>
      <p:sp>
        <p:nvSpPr>
          <p:cNvPr id="313" name="Google Shape;313;p13"/>
          <p:cNvSpPr txBox="1">
            <a:spLocks noGrp="1"/>
          </p:cNvSpPr>
          <p:nvPr>
            <p:ph type="body" idx="1"/>
          </p:nvPr>
        </p:nvSpPr>
        <p:spPr>
          <a:xfrm>
            <a:off x="0" y="1402291"/>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Please click </a:t>
            </a:r>
            <a:r>
              <a:rPr lang="en-US" sz="1600" b="1" dirty="0">
                <a:latin typeface="Arial"/>
                <a:ea typeface="Arial"/>
                <a:cs typeface="Arial"/>
                <a:sym typeface="Arial"/>
              </a:rPr>
              <a:t>[Deploy Feedback Tool] </a:t>
            </a:r>
            <a:r>
              <a:rPr lang="en-US" sz="1600" dirty="0">
                <a:latin typeface="Arial"/>
                <a:ea typeface="Arial"/>
                <a:cs typeface="Arial"/>
                <a:sym typeface="Arial"/>
              </a:rPr>
              <a:t>page from time to time &amp; view </a:t>
            </a:r>
            <a:r>
              <a:rPr lang="en-US" sz="1600" b="1" dirty="0">
                <a:latin typeface="Arial"/>
                <a:ea typeface="Arial"/>
                <a:cs typeface="Arial"/>
                <a:sym typeface="Arial"/>
              </a:rPr>
              <a:t>[Deployment progress] </a:t>
            </a:r>
            <a:endParaRPr sz="1600" b="1" dirty="0">
              <a:latin typeface="Arial"/>
              <a:ea typeface="Arial"/>
              <a:cs typeface="Arial"/>
              <a:sym typeface="Arial"/>
            </a:endParaRPr>
          </a:p>
        </p:txBody>
      </p:sp>
      <p:pic>
        <p:nvPicPr>
          <p:cNvPr id="7" name="Picture 6">
            <a:extLst>
              <a:ext uri="{FF2B5EF4-FFF2-40B4-BE49-F238E27FC236}">
                <a16:creationId xmlns:a16="http://schemas.microsoft.com/office/drawing/2014/main" id="{63B38470-0EDA-1F5C-1EFA-54CB9F9925C0}"/>
              </a:ext>
            </a:extLst>
          </p:cNvPr>
          <p:cNvPicPr>
            <a:picLocks noChangeAspect="1"/>
          </p:cNvPicPr>
          <p:nvPr/>
        </p:nvPicPr>
        <p:blipFill rotWithShape="1">
          <a:blip r:embed="rId3"/>
          <a:srcRect l="1076" t="24263"/>
          <a:stretch/>
        </p:blipFill>
        <p:spPr>
          <a:xfrm>
            <a:off x="47242" y="2209482"/>
            <a:ext cx="9045657" cy="2430744"/>
          </a:xfrm>
          <a:prstGeom prst="rect">
            <a:avLst/>
          </a:prstGeom>
        </p:spPr>
      </p:pic>
      <p:sp>
        <p:nvSpPr>
          <p:cNvPr id="10" name="Google Shape;285;g1485b2c508b_0_14">
            <a:extLst>
              <a:ext uri="{FF2B5EF4-FFF2-40B4-BE49-F238E27FC236}">
                <a16:creationId xmlns:a16="http://schemas.microsoft.com/office/drawing/2014/main" id="{5FF79020-EF14-4CA0-F5E8-3E69891AC42A}"/>
              </a:ext>
            </a:extLst>
          </p:cNvPr>
          <p:cNvSpPr/>
          <p:nvPr/>
        </p:nvSpPr>
        <p:spPr>
          <a:xfrm>
            <a:off x="7065324" y="1970522"/>
            <a:ext cx="1173154" cy="2719912"/>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2" name="Google Shape;327;p13">
            <a:extLst>
              <a:ext uri="{FF2B5EF4-FFF2-40B4-BE49-F238E27FC236}">
                <a16:creationId xmlns:a16="http://schemas.microsoft.com/office/drawing/2014/main" id="{842FECC3-ACCF-BE93-2514-FF8CB19F25A1}"/>
              </a:ext>
            </a:extLst>
          </p:cNvPr>
          <p:cNvSpPr/>
          <p:nvPr/>
        </p:nvSpPr>
        <p:spPr>
          <a:xfrm>
            <a:off x="1404554" y="1970522"/>
            <a:ext cx="5609669" cy="2719913"/>
          </a:xfrm>
          <a:prstGeom prst="rect">
            <a:avLst/>
          </a:prstGeom>
          <a:solidFill>
            <a:srgbClr val="FFFF00"/>
          </a:solidFill>
          <a:ln>
            <a:noFill/>
          </a:ln>
        </p:spPr>
        <p:txBody>
          <a:bodyPr spcFirstLastPara="1" wrap="square" lIns="91425" tIns="91425" rIns="91425" bIns="91425" anchor="ctr" anchorCtr="0">
            <a:noAutofit/>
          </a:bodyPr>
          <a:lstStyle/>
          <a:p>
            <a:pPr algn="ctr">
              <a:spcBef>
                <a:spcPts val="320"/>
              </a:spcBef>
              <a:buSzPts val="1200"/>
            </a:pPr>
            <a:r>
              <a:rPr lang="en-US" b="1" dirty="0">
                <a:solidFill>
                  <a:srgbClr val="FF0000"/>
                </a:solidFill>
              </a:rPr>
              <a:t>Definition of Terms</a:t>
            </a:r>
          </a:p>
          <a:p>
            <a:pPr>
              <a:spcBef>
                <a:spcPts val="320"/>
              </a:spcBef>
              <a:buSzPts val="1200"/>
            </a:pPr>
            <a:endParaRPr lang="en-US" b="1"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Not started: </a:t>
            </a:r>
            <a:r>
              <a:rPr lang="en-US" dirty="0">
                <a:solidFill>
                  <a:srgbClr val="FF0000"/>
                </a:solidFill>
              </a:rPr>
              <a:t>Member has NOT deployed feedback QR Code to Factory</a:t>
            </a:r>
            <a:endParaRPr lang="en-US" b="1" dirty="0">
              <a:solidFill>
                <a:srgbClr val="FF0000"/>
              </a:solidFill>
            </a:endParaRPr>
          </a:p>
          <a:p>
            <a:pPr lvl="0" algn="l" rtl="0">
              <a:lnSpc>
                <a:spcPct val="100000"/>
              </a:lnSpc>
              <a:spcBef>
                <a:spcPts val="0"/>
              </a:spcBef>
              <a:spcAft>
                <a:spcPts val="0"/>
              </a:spcAft>
              <a:buSzPts val="1400"/>
            </a:pPr>
            <a:r>
              <a:rPr lang="en-US" b="1" dirty="0">
                <a:solidFill>
                  <a:srgbClr val="FF0000"/>
                </a:solidFill>
              </a:rPr>
              <a:t>Account created: </a:t>
            </a:r>
            <a:r>
              <a:rPr lang="en-US" b="0" dirty="0">
                <a:solidFill>
                  <a:srgbClr val="FF0000"/>
                </a:solidFill>
              </a:rPr>
              <a:t>T</a:t>
            </a:r>
            <a:r>
              <a:rPr lang="en-US" dirty="0">
                <a:solidFill>
                  <a:srgbClr val="FF0000"/>
                </a:solidFill>
              </a:rPr>
              <a:t>he Onboarding Email has been sent to factory’s designated email address.</a:t>
            </a:r>
          </a:p>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Poster downloaded: </a:t>
            </a:r>
            <a:r>
              <a:rPr lang="en-US" dirty="0">
                <a:solidFill>
                  <a:srgbClr val="FF0000"/>
                </a:solidFill>
              </a:rPr>
              <a:t>Factory has received the onboarding email and downloaded the feedback poster for printing</a:t>
            </a:r>
          </a:p>
          <a:p>
            <a:pPr marL="0" marR="0" lvl="0" indent="0" algn="l" rtl="0">
              <a:lnSpc>
                <a:spcPct val="100000"/>
              </a:lnSpc>
              <a:spcBef>
                <a:spcPts val="320"/>
              </a:spcBef>
              <a:spcAft>
                <a:spcPts val="0"/>
              </a:spcAft>
              <a:buClr>
                <a:srgbClr val="000000"/>
              </a:buClr>
              <a:buSzPts val="1200"/>
              <a:buFont typeface="Arial"/>
              <a:buNone/>
            </a:pPr>
            <a:r>
              <a:rPr lang="en-US" b="1" dirty="0">
                <a:solidFill>
                  <a:srgbClr val="FF0000"/>
                </a:solidFill>
              </a:rPr>
              <a:t>Logged into the backend: </a:t>
            </a:r>
            <a:r>
              <a:rPr lang="en-US" dirty="0">
                <a:solidFill>
                  <a:srgbClr val="FF0000"/>
                </a:solidFill>
              </a:rPr>
              <a:t>Factory has finished reading the onboarding quick guide, logged into the backend, and started managing feedback tool</a:t>
            </a:r>
          </a:p>
        </p:txBody>
      </p:sp>
      <p:pic>
        <p:nvPicPr>
          <p:cNvPr id="4" name="Picture 3">
            <a:extLst>
              <a:ext uri="{FF2B5EF4-FFF2-40B4-BE49-F238E27FC236}">
                <a16:creationId xmlns:a16="http://schemas.microsoft.com/office/drawing/2014/main" id="{D9ECBB33-5D06-0A22-8699-933C1DB94A35}"/>
              </a:ext>
            </a:extLst>
          </p:cNvPr>
          <p:cNvPicPr>
            <a:picLocks noChangeAspect="1"/>
          </p:cNvPicPr>
          <p:nvPr/>
        </p:nvPicPr>
        <p:blipFill rotWithShape="1">
          <a:blip r:embed="rId4"/>
          <a:srcRect t="22255" r="85156" b="17858"/>
          <a:stretch/>
        </p:blipFill>
        <p:spPr>
          <a:xfrm>
            <a:off x="17735" y="1970523"/>
            <a:ext cx="1357312" cy="2719912"/>
          </a:xfrm>
          <a:prstGeom prst="rect">
            <a:avLst/>
          </a:prstGeom>
        </p:spPr>
      </p:pic>
      <p:sp>
        <p:nvSpPr>
          <p:cNvPr id="14" name="Google Shape;285;g1485b2c508b_0_14">
            <a:extLst>
              <a:ext uri="{FF2B5EF4-FFF2-40B4-BE49-F238E27FC236}">
                <a16:creationId xmlns:a16="http://schemas.microsoft.com/office/drawing/2014/main" id="{4DD58B1D-B648-E1B1-1E20-8009E9099C7D}"/>
              </a:ext>
            </a:extLst>
          </p:cNvPr>
          <p:cNvSpPr/>
          <p:nvPr/>
        </p:nvSpPr>
        <p:spPr>
          <a:xfrm>
            <a:off x="47243" y="1999409"/>
            <a:ext cx="1342558" cy="393256"/>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80046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48e711784a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Report</a:t>
            </a:r>
            <a:endParaRPr>
              <a:latin typeface="Arial"/>
              <a:ea typeface="Arial"/>
              <a:cs typeface="Arial"/>
              <a:sym typeface="Arial"/>
            </a:endParaRPr>
          </a:p>
        </p:txBody>
      </p:sp>
      <p:sp>
        <p:nvSpPr>
          <p:cNvPr id="334" name="Google Shape;334;g148e711784a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28</a:t>
            </a:fld>
            <a:endParaRPr/>
          </a:p>
        </p:txBody>
      </p:sp>
      <p:sp>
        <p:nvSpPr>
          <p:cNvPr id="335" name="Google Shape;335;g148e711784a_0_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grpSp>
        <p:nvGrpSpPr>
          <p:cNvPr id="336" name="Google Shape;336;g148e711784a_0_0"/>
          <p:cNvGrpSpPr/>
          <p:nvPr/>
        </p:nvGrpSpPr>
        <p:grpSpPr>
          <a:xfrm>
            <a:off x="4420" y="4249747"/>
            <a:ext cx="9139580" cy="794700"/>
            <a:chOff x="2232" y="187245"/>
            <a:chExt cx="9139580" cy="794700"/>
          </a:xfrm>
        </p:grpSpPr>
        <p:sp>
          <p:nvSpPr>
            <p:cNvPr id="337" name="Google Shape;337;g148e711784a_0_0"/>
            <p:cNvSpPr/>
            <p:nvPr/>
          </p:nvSpPr>
          <p:spPr>
            <a:xfrm>
              <a:off x="2232" y="187245"/>
              <a:ext cx="1986900" cy="794700"/>
            </a:xfrm>
            <a:prstGeom prst="chevron">
              <a:avLst>
                <a:gd name="adj" fmla="val 50000"/>
              </a:avLst>
            </a:prstGeom>
            <a:gradFill>
              <a:gsLst>
                <a:gs pos="0">
                  <a:srgbClr val="99EAFF"/>
                </a:gs>
                <a:gs pos="35000">
                  <a:srgbClr val="B8F1FF"/>
                </a:gs>
                <a:gs pos="100000">
                  <a:srgbClr val="E2FBFF"/>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g148e711784a_0_0"/>
            <p:cNvSpPr txBox="1"/>
            <p:nvPr/>
          </p:nvSpPr>
          <p:spPr>
            <a:xfrm>
              <a:off x="39960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Factory</a:t>
              </a:r>
              <a:r>
                <a:rPr lang="en-US" sz="1200" i="0" u="none" strike="noStrike" cap="none">
                  <a:solidFill>
                    <a:schemeClr val="dk1"/>
                  </a:solidFill>
                </a:rPr>
                <a:t> deploy tool to </a:t>
              </a:r>
              <a:r>
                <a:rPr lang="en-US" sz="1200" b="1" i="0" u="none" strike="noStrike" cap="none">
                  <a:solidFill>
                    <a:schemeClr val="dk1"/>
                  </a:solidFill>
                </a:rPr>
                <a:t>Employee</a:t>
              </a:r>
              <a:endParaRPr sz="1200" b="1" i="0" u="none" strike="noStrike" cap="none">
                <a:solidFill>
                  <a:schemeClr val="dk1"/>
                </a:solidFill>
              </a:endParaRPr>
            </a:p>
          </p:txBody>
        </p:sp>
        <p:sp>
          <p:nvSpPr>
            <p:cNvPr id="339" name="Google Shape;339;g148e711784a_0_0"/>
            <p:cNvSpPr/>
            <p:nvPr/>
          </p:nvSpPr>
          <p:spPr>
            <a:xfrm>
              <a:off x="1790402" y="187245"/>
              <a:ext cx="1986900" cy="794700"/>
            </a:xfrm>
            <a:prstGeom prst="chevron">
              <a:avLst>
                <a:gd name="adj" fmla="val 50000"/>
              </a:avLst>
            </a:prstGeom>
            <a:gradFill>
              <a:gsLst>
                <a:gs pos="0">
                  <a:srgbClr val="93FFC9"/>
                </a:gs>
                <a:gs pos="35000">
                  <a:srgbClr val="B4FFD8"/>
                </a:gs>
                <a:gs pos="100000">
                  <a:srgbClr val="E0FFEE"/>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g148e711784a_0_0"/>
            <p:cNvSpPr txBox="1"/>
            <p:nvPr/>
          </p:nvSpPr>
          <p:spPr>
            <a:xfrm>
              <a:off x="218777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Employee</a:t>
              </a:r>
              <a:r>
                <a:rPr lang="en-US" sz="1200" i="0" u="none" strike="noStrike" cap="none">
                  <a:solidFill>
                    <a:schemeClr val="dk1"/>
                  </a:solidFill>
                </a:rPr>
                <a:t> submit </a:t>
              </a:r>
              <a:r>
                <a:rPr lang="en-US" sz="1200" b="1" i="0" u="none" strike="noStrike" cap="none">
                  <a:solidFill>
                    <a:schemeClr val="dk1"/>
                  </a:solidFill>
                </a:rPr>
                <a:t>Feedback</a:t>
              </a:r>
              <a:endParaRPr sz="1200" b="1" i="0" u="none" strike="noStrike" cap="none">
                <a:solidFill>
                  <a:schemeClr val="dk1"/>
                </a:solidFill>
              </a:endParaRPr>
            </a:p>
          </p:txBody>
        </p:sp>
        <p:sp>
          <p:nvSpPr>
            <p:cNvPr id="341" name="Google Shape;341;g148e711784a_0_0"/>
            <p:cNvSpPr/>
            <p:nvPr/>
          </p:nvSpPr>
          <p:spPr>
            <a:xfrm>
              <a:off x="3578572" y="187245"/>
              <a:ext cx="1986900" cy="794700"/>
            </a:xfrm>
            <a:prstGeom prst="chevron">
              <a:avLst>
                <a:gd name="adj" fmla="val 50000"/>
              </a:avLst>
            </a:prstGeom>
            <a:gradFill>
              <a:gsLst>
                <a:gs pos="0">
                  <a:srgbClr val="99FF8D"/>
                </a:gs>
                <a:gs pos="35000">
                  <a:srgbClr val="B9FFB0"/>
                </a:gs>
                <a:gs pos="100000">
                  <a:srgbClr val="E1FFDD"/>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g148e711784a_0_0"/>
            <p:cNvSpPr txBox="1"/>
            <p:nvPr/>
          </p:nvSpPr>
          <p:spPr>
            <a:xfrm>
              <a:off x="397594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Factory</a:t>
              </a:r>
              <a:r>
                <a:rPr lang="en-US" sz="1200" i="0" u="none" strike="noStrike" cap="none">
                  <a:solidFill>
                    <a:schemeClr val="dk1"/>
                  </a:solidFill>
                </a:rPr>
                <a:t> response to </a:t>
              </a:r>
              <a:r>
                <a:rPr lang="en-US" sz="1200" b="1" i="0" u="none" strike="noStrike" cap="none">
                  <a:solidFill>
                    <a:schemeClr val="dk1"/>
                  </a:solidFill>
                </a:rPr>
                <a:t>Feedback</a:t>
              </a:r>
              <a:endParaRPr sz="1200" b="1" i="0" u="none" strike="noStrike" cap="none">
                <a:solidFill>
                  <a:schemeClr val="dk1"/>
                </a:solidFill>
              </a:endParaRPr>
            </a:p>
          </p:txBody>
        </p:sp>
        <p:sp>
          <p:nvSpPr>
            <p:cNvPr id="343" name="Google Shape;343;g148e711784a_0_0"/>
            <p:cNvSpPr/>
            <p:nvPr/>
          </p:nvSpPr>
          <p:spPr>
            <a:xfrm>
              <a:off x="5366742" y="187245"/>
              <a:ext cx="1986900" cy="794700"/>
            </a:xfrm>
            <a:prstGeom prst="chevron">
              <a:avLst>
                <a:gd name="adj" fmla="val 50000"/>
              </a:avLst>
            </a:prstGeom>
            <a:gradFill>
              <a:gsLst>
                <a:gs pos="0">
                  <a:srgbClr val="FFFF88"/>
                </a:gs>
                <a:gs pos="35000">
                  <a:srgbClr val="FFFFAB"/>
                </a:gs>
                <a:gs pos="100000">
                  <a:srgbClr val="FFFFDC"/>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g148e711784a_0_0"/>
            <p:cNvSpPr txBox="1"/>
            <p:nvPr/>
          </p:nvSpPr>
          <p:spPr>
            <a:xfrm>
              <a:off x="576411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i="0" u="none" strike="noStrike" cap="none">
                  <a:solidFill>
                    <a:schemeClr val="dk1"/>
                  </a:solidFill>
                </a:rPr>
                <a:t>System record all </a:t>
              </a:r>
              <a:r>
                <a:rPr lang="en-US" sz="1200" b="1" i="0" u="none" strike="noStrike" cap="none">
                  <a:solidFill>
                    <a:schemeClr val="dk1"/>
                  </a:solidFill>
                </a:rPr>
                <a:t>Feedback Dialogue</a:t>
              </a:r>
              <a:endParaRPr sz="1200" b="1" i="0" u="none" strike="noStrike" cap="none">
                <a:solidFill>
                  <a:schemeClr val="dk1"/>
                </a:solidFill>
              </a:endParaRPr>
            </a:p>
          </p:txBody>
        </p:sp>
        <p:sp>
          <p:nvSpPr>
            <p:cNvPr id="345" name="Google Shape;345;g148e711784a_0_0"/>
            <p:cNvSpPr/>
            <p:nvPr/>
          </p:nvSpPr>
          <p:spPr>
            <a:xfrm>
              <a:off x="7154912" y="187245"/>
              <a:ext cx="1986900" cy="794700"/>
            </a:xfrm>
            <a:prstGeom prst="chevron">
              <a:avLst>
                <a:gd name="adj" fmla="val 50000"/>
              </a:avLst>
            </a:prstGeom>
            <a:gradFill>
              <a:gsLst>
                <a:gs pos="0">
                  <a:srgbClr val="FFBB82"/>
                </a:gs>
                <a:gs pos="35000">
                  <a:srgbClr val="FFCFA8"/>
                </a:gs>
                <a:gs pos="100000">
                  <a:srgbClr val="FFEBD9"/>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g148e711784a_0_0"/>
            <p:cNvSpPr txBox="1"/>
            <p:nvPr/>
          </p:nvSpPr>
          <p:spPr>
            <a:xfrm>
              <a:off x="755228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rPr>
                <a:t>Member </a:t>
              </a:r>
              <a:r>
                <a:rPr lang="en-US" sz="1200" i="0" u="none" strike="noStrike" cap="none">
                  <a:solidFill>
                    <a:schemeClr val="dk1"/>
                  </a:solidFill>
                </a:rPr>
                <a:t>view</a:t>
              </a:r>
              <a:r>
                <a:rPr lang="en-US" sz="1200" b="1" i="0" u="none" strike="noStrike" cap="none">
                  <a:solidFill>
                    <a:schemeClr val="dk1"/>
                  </a:solidFill>
                </a:rPr>
                <a:t> Analysis Record</a:t>
              </a:r>
              <a:endParaRPr sz="1200" b="1" i="0" u="none" strike="noStrike" cap="none">
                <a:solidFill>
                  <a:schemeClr val="dk1"/>
                </a:solidFill>
              </a:endParaRPr>
            </a:p>
          </p:txBody>
        </p:sp>
      </p:grpSp>
      <p:pic>
        <p:nvPicPr>
          <p:cNvPr id="347" name="Google Shape;347;g148e711784a_0_0" descr="747 Helpline Illustrations - Free in SVG, PNG, EPS - IconScout"/>
          <p:cNvPicPr preferRelativeResize="0"/>
          <p:nvPr/>
        </p:nvPicPr>
        <p:blipFill rotWithShape="1">
          <a:blip r:embed="rId3">
            <a:alphaModFix/>
          </a:blip>
          <a:srcRect/>
          <a:stretch/>
        </p:blipFill>
        <p:spPr>
          <a:xfrm flipH="1">
            <a:off x="2737455" y="1596118"/>
            <a:ext cx="2892248" cy="2954970"/>
          </a:xfrm>
          <a:prstGeom prst="rect">
            <a:avLst/>
          </a:prstGeom>
          <a:noFill/>
          <a:ln>
            <a:noFill/>
          </a:ln>
        </p:spPr>
      </p:pic>
      <p:sp>
        <p:nvSpPr>
          <p:cNvPr id="348" name="Google Shape;348;g148e711784a_0_0"/>
          <p:cNvSpPr/>
          <p:nvPr/>
        </p:nvSpPr>
        <p:spPr>
          <a:xfrm>
            <a:off x="1630673" y="2010335"/>
            <a:ext cx="1070100" cy="892500"/>
          </a:xfrm>
          <a:prstGeom prst="wedgeEllipseCallout">
            <a:avLst>
              <a:gd name="adj1" fmla="val 116384"/>
              <a:gd name="adj2" fmla="val 29107"/>
            </a:avLst>
          </a:prstGeom>
          <a:solidFill>
            <a:srgbClr val="DBEF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9" name="Google Shape;349;g148e711784a_0_0" descr="QR code - Wikipedia"/>
          <p:cNvPicPr preferRelativeResize="0"/>
          <p:nvPr/>
        </p:nvPicPr>
        <p:blipFill rotWithShape="1">
          <a:blip r:embed="rId4">
            <a:alphaModFix/>
          </a:blip>
          <a:srcRect/>
          <a:stretch/>
        </p:blipFill>
        <p:spPr>
          <a:xfrm>
            <a:off x="1818704" y="2109566"/>
            <a:ext cx="694038" cy="694038"/>
          </a:xfrm>
          <a:prstGeom prst="rect">
            <a:avLst/>
          </a:prstGeom>
          <a:noFill/>
          <a:ln>
            <a:noFill/>
          </a:ln>
        </p:spPr>
      </p:pic>
      <p:sp>
        <p:nvSpPr>
          <p:cNvPr id="350" name="Google Shape;350;g148e711784a_0_0"/>
          <p:cNvSpPr/>
          <p:nvPr/>
        </p:nvSpPr>
        <p:spPr>
          <a:xfrm>
            <a:off x="5642121" y="1895419"/>
            <a:ext cx="2892248" cy="1538292"/>
          </a:xfrm>
          <a:prstGeom prst="wedgeEllipseCallout">
            <a:avLst>
              <a:gd name="adj1" fmla="val -95312"/>
              <a:gd name="adj2" fmla="val 48790"/>
            </a:avLst>
          </a:prstGeom>
          <a:solidFill>
            <a:srgbClr val="F9D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g148e711784a_0_0"/>
          <p:cNvSpPr/>
          <p:nvPr/>
        </p:nvSpPr>
        <p:spPr>
          <a:xfrm>
            <a:off x="2106874" y="2379749"/>
            <a:ext cx="89400" cy="9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2" name="Google Shape;352;g148e711784a_0_0"/>
          <p:cNvPicPr preferRelativeResize="0"/>
          <p:nvPr/>
        </p:nvPicPr>
        <p:blipFill rotWithShape="1">
          <a:blip r:embed="rId5">
            <a:alphaModFix/>
          </a:blip>
          <a:srcRect/>
          <a:stretch/>
        </p:blipFill>
        <p:spPr>
          <a:xfrm>
            <a:off x="6058994" y="2147658"/>
            <a:ext cx="2058501" cy="1017805"/>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2" name="TextBox 1">
            <a:extLst>
              <a:ext uri="{FF2B5EF4-FFF2-40B4-BE49-F238E27FC236}">
                <a16:creationId xmlns:a16="http://schemas.microsoft.com/office/drawing/2014/main" id="{978FD44F-FAC6-DA68-4C93-2E6AD5C19516}"/>
              </a:ext>
            </a:extLst>
          </p:cNvPr>
          <p:cNvSpPr txBox="1"/>
          <p:nvPr/>
        </p:nvSpPr>
        <p:spPr>
          <a:xfrm>
            <a:off x="270769" y="1211559"/>
            <a:ext cx="8602462" cy="738664"/>
          </a:xfrm>
          <a:prstGeom prst="rect">
            <a:avLst/>
          </a:prstGeom>
          <a:noFill/>
        </p:spPr>
        <p:txBody>
          <a:bodyPr wrap="square" rtlCol="0">
            <a:spAutoFit/>
          </a:bodyPr>
          <a:lstStyle/>
          <a:p>
            <a:pPr marL="0" marR="0" lvl="0" indent="0" algn="ctr" rtl="0">
              <a:lnSpc>
                <a:spcPct val="100000"/>
              </a:lnSpc>
              <a:spcBef>
                <a:spcPts val="320"/>
              </a:spcBef>
              <a:spcAft>
                <a:spcPts val="0"/>
              </a:spcAft>
              <a:buClr>
                <a:srgbClr val="000000"/>
              </a:buClr>
              <a:buSzPts val="1200"/>
              <a:buFont typeface="Arial"/>
              <a:buNone/>
            </a:pPr>
            <a:r>
              <a:rPr lang="en-US" dirty="0">
                <a:solidFill>
                  <a:schemeClr val="tx1"/>
                </a:solidFill>
              </a:rPr>
              <a:t>Once the </a:t>
            </a:r>
            <a:r>
              <a:rPr lang="en-US" sz="1400" dirty="0">
                <a:solidFill>
                  <a:schemeClr val="tx1"/>
                </a:solidFill>
              </a:rPr>
              <a:t>Factory deploys the Feedback Tool to the </a:t>
            </a:r>
            <a:r>
              <a:rPr lang="en-US" dirty="0">
                <a:solidFill>
                  <a:schemeClr val="tx1"/>
                </a:solidFill>
              </a:rPr>
              <a:t>e</a:t>
            </a:r>
            <a:r>
              <a:rPr lang="en-US" sz="1400" dirty="0">
                <a:solidFill>
                  <a:schemeClr val="tx1"/>
                </a:solidFill>
              </a:rPr>
              <a:t>mployees, </a:t>
            </a:r>
            <a:r>
              <a:rPr lang="en-US" dirty="0">
                <a:solidFill>
                  <a:schemeClr val="tx1"/>
                </a:solidFill>
              </a:rPr>
              <a:t>they can now </a:t>
            </a:r>
            <a:r>
              <a:rPr lang="en-US" dirty="0"/>
              <a:t>scan the QR Code on the poster to use the Feedback tool</a:t>
            </a:r>
            <a:r>
              <a:rPr lang="en-US" dirty="0">
                <a:solidFill>
                  <a:schemeClr val="tx1"/>
                </a:solidFill>
              </a:rPr>
              <a:t>.  T</a:t>
            </a:r>
            <a:r>
              <a:rPr lang="en-US" sz="1400" dirty="0">
                <a:solidFill>
                  <a:schemeClr val="tx1"/>
                </a:solidFill>
              </a:rPr>
              <a:t>he Backend system will analyze the total </a:t>
            </a:r>
            <a:r>
              <a:rPr lang="en-US" dirty="0">
                <a:solidFill>
                  <a:schemeClr val="tx1"/>
                </a:solidFill>
              </a:rPr>
              <a:t>number </a:t>
            </a:r>
            <a:r>
              <a:rPr lang="en-US" sz="1400" dirty="0">
                <a:solidFill>
                  <a:schemeClr val="tx1"/>
                </a:solidFill>
              </a:rPr>
              <a:t>of feedback received and generate </a:t>
            </a:r>
            <a:r>
              <a:rPr lang="en-US" dirty="0">
                <a:solidFill>
                  <a:schemeClr val="tx1"/>
                </a:solidFill>
              </a:rPr>
              <a:t>an analysis report.</a:t>
            </a:r>
            <a:endParaRPr lang="en-US" sz="14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8e711784a_0_34"/>
          <p:cNvSpPr/>
          <p:nvPr/>
        </p:nvSpPr>
        <p:spPr>
          <a:xfrm>
            <a:off x="0" y="-1"/>
            <a:ext cx="9144000" cy="9450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0" name="Google Shape;360;g148e711784a_0_34"/>
          <p:cNvSpPr txBox="1"/>
          <p:nvPr/>
        </p:nvSpPr>
        <p:spPr>
          <a:xfrm>
            <a:off x="0" y="19131"/>
            <a:ext cx="9144000" cy="92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dirty="0">
                <a:solidFill>
                  <a:schemeClr val="lt1"/>
                </a:solidFill>
              </a:rPr>
              <a:t>How to view Report: </a:t>
            </a:r>
            <a:r>
              <a:rPr lang="en-US" sz="1600" i="0" u="none" strike="noStrike" cap="none" dirty="0">
                <a:solidFill>
                  <a:schemeClr val="lt1"/>
                </a:solidFill>
              </a:rPr>
              <a:t>On the left panel, click on </a:t>
            </a:r>
            <a:r>
              <a:rPr lang="en-US" sz="1600" b="1" i="0" u="none" strike="noStrike" cap="none" dirty="0">
                <a:solidFill>
                  <a:schemeClr val="lt1"/>
                </a:solidFill>
              </a:rPr>
              <a:t>[Member Overview]</a:t>
            </a:r>
            <a:endParaRPr dirty="0"/>
          </a:p>
          <a:p>
            <a:pPr marL="0" marR="0" lvl="0" indent="0" algn="l" rtl="0">
              <a:lnSpc>
                <a:spcPct val="100000"/>
              </a:lnSpc>
              <a:spcBef>
                <a:spcPts val="320"/>
              </a:spcBef>
              <a:spcAft>
                <a:spcPts val="0"/>
              </a:spcAft>
              <a:buNone/>
            </a:pPr>
            <a:r>
              <a:rPr lang="en-US" sz="1600" i="0" u="none" strike="noStrike" cap="none" dirty="0">
                <a:solidFill>
                  <a:schemeClr val="lt1"/>
                </a:solidFill>
              </a:rPr>
              <a:t>Here, </a:t>
            </a:r>
            <a:r>
              <a:rPr lang="en-US" sz="1600" b="1" i="0" u="none" strike="noStrike" cap="none" dirty="0">
                <a:solidFill>
                  <a:schemeClr val="lt1"/>
                </a:solidFill>
              </a:rPr>
              <a:t>Member </a:t>
            </a:r>
            <a:r>
              <a:rPr lang="en-US" sz="1600" i="0" u="none" strike="noStrike" cap="none" dirty="0">
                <a:solidFill>
                  <a:schemeClr val="lt1"/>
                </a:solidFill>
              </a:rPr>
              <a:t>can view the total </a:t>
            </a:r>
            <a:r>
              <a:rPr lang="en-US" sz="1600" dirty="0">
                <a:solidFill>
                  <a:schemeClr val="lt1"/>
                </a:solidFill>
              </a:rPr>
              <a:t>number</a:t>
            </a:r>
            <a:r>
              <a:rPr lang="en-US" sz="1600" i="0" u="none" strike="noStrike" cap="none" dirty="0">
                <a:solidFill>
                  <a:schemeClr val="lt1"/>
                </a:solidFill>
              </a:rPr>
              <a:t> of </a:t>
            </a:r>
            <a:r>
              <a:rPr lang="en-US" sz="1600" dirty="0">
                <a:solidFill>
                  <a:schemeClr val="lt1"/>
                </a:solidFill>
              </a:rPr>
              <a:t>feedbacks</a:t>
            </a:r>
            <a:r>
              <a:rPr lang="en-US" sz="1600" i="0" u="none" strike="noStrike" cap="none" dirty="0">
                <a:solidFill>
                  <a:schemeClr val="lt1"/>
                </a:solidFill>
              </a:rPr>
              <a:t> submitted by the employees from the Member’s Chain Supply Factories</a:t>
            </a:r>
            <a:endParaRPr sz="1600" b="1" i="0" u="none" strike="noStrike" cap="none" dirty="0">
              <a:solidFill>
                <a:schemeClr val="lt1"/>
              </a:solidFill>
            </a:endParaRPr>
          </a:p>
        </p:txBody>
      </p:sp>
      <p:pic>
        <p:nvPicPr>
          <p:cNvPr id="361" name="Google Shape;361;g148e711784a_0_34"/>
          <p:cNvPicPr preferRelativeResize="0"/>
          <p:nvPr/>
        </p:nvPicPr>
        <p:blipFill rotWithShape="1">
          <a:blip r:embed="rId3">
            <a:alphaModFix/>
          </a:blip>
          <a:srcRect r="11079" b="10176"/>
          <a:stretch/>
        </p:blipFill>
        <p:spPr>
          <a:xfrm>
            <a:off x="336652" y="944880"/>
            <a:ext cx="8470696" cy="4166084"/>
          </a:xfrm>
          <a:prstGeom prst="rect">
            <a:avLst/>
          </a:prstGeom>
          <a:noFill/>
          <a:ln>
            <a:noFill/>
          </a:ln>
          <a:effectLst>
            <a:outerShdw blurRad="292100" dist="139700" dir="2700000" algn="tl" rotWithShape="0">
              <a:srgbClr val="333333">
                <a:alpha val="64709"/>
              </a:srgbClr>
            </a:outerShdw>
          </a:effectLst>
        </p:spPr>
      </p:pic>
      <p:sp>
        <p:nvSpPr>
          <p:cNvPr id="362" name="Google Shape;362;g148e711784a_0_34"/>
          <p:cNvSpPr/>
          <p:nvPr/>
        </p:nvSpPr>
        <p:spPr>
          <a:xfrm>
            <a:off x="336652" y="3896139"/>
            <a:ext cx="1424901" cy="37175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g148e711784a_0_34"/>
          <p:cNvPicPr preferRelativeResize="0"/>
          <p:nvPr/>
        </p:nvPicPr>
        <p:blipFill rotWithShape="1">
          <a:blip r:embed="rId4">
            <a:alphaModFix/>
          </a:blip>
          <a:srcRect/>
          <a:stretch/>
        </p:blipFill>
        <p:spPr>
          <a:xfrm>
            <a:off x="1761554" y="1438835"/>
            <a:ext cx="7045794" cy="3672130"/>
          </a:xfrm>
          <a:prstGeom prst="rect">
            <a:avLst/>
          </a:prstGeom>
          <a:noFill/>
          <a:ln>
            <a:noFill/>
          </a:ln>
        </p:spPr>
      </p:pic>
      <p:sp>
        <p:nvSpPr>
          <p:cNvPr id="364" name="Google Shape;364;g148e711784a_0_34"/>
          <p:cNvSpPr/>
          <p:nvPr/>
        </p:nvSpPr>
        <p:spPr>
          <a:xfrm>
            <a:off x="2039400" y="1534753"/>
            <a:ext cx="998700" cy="2091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5" name="Google Shape;365;g148e711784a_0_34"/>
          <p:cNvSpPr/>
          <p:nvPr/>
        </p:nvSpPr>
        <p:spPr>
          <a:xfrm>
            <a:off x="35071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g148e711784a_0_34"/>
          <p:cNvSpPr/>
          <p:nvPr/>
        </p:nvSpPr>
        <p:spPr>
          <a:xfrm>
            <a:off x="47428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Google Shape;367;g148e711784a_0_34"/>
          <p:cNvSpPr/>
          <p:nvPr/>
        </p:nvSpPr>
        <p:spPr>
          <a:xfrm>
            <a:off x="5978550" y="1629250"/>
            <a:ext cx="450300" cy="1146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5080af767a_5_8"/>
          <p:cNvSpPr/>
          <p:nvPr/>
        </p:nvSpPr>
        <p:spPr>
          <a:xfrm>
            <a:off x="4423025" y="1707675"/>
            <a:ext cx="78900" cy="3365100"/>
          </a:xfrm>
          <a:prstGeom prst="rect">
            <a:avLst/>
          </a:prstGeom>
          <a:solidFill>
            <a:srgbClr val="FFFF00"/>
          </a:solidFill>
          <a:ln>
            <a:noFill/>
          </a:ln>
        </p:spPr>
        <p:txBody>
          <a:bodyPr spcFirstLastPara="1" wrap="square" lIns="91425" tIns="91425" rIns="91425" bIns="91425" anchor="t" anchorCtr="0">
            <a:noAutofit/>
          </a:bodyPr>
          <a:lstStyle/>
          <a:p>
            <a:pPr marL="0" marR="0" lvl="0" indent="0" algn="ctr" rtl="0">
              <a:lnSpc>
                <a:spcPct val="100000"/>
              </a:lnSpc>
              <a:spcBef>
                <a:spcPts val="320"/>
              </a:spcBef>
              <a:spcAft>
                <a:spcPts val="0"/>
              </a:spcAft>
              <a:buClr>
                <a:srgbClr val="000000"/>
              </a:buClr>
              <a:buSzPts val="1400"/>
              <a:buFont typeface="Arial"/>
              <a:buNone/>
            </a:pPr>
            <a:endParaRPr sz="1400" b="1" i="0" u="none" strike="noStrike" cap="none">
              <a:solidFill>
                <a:srgbClr val="FF0000"/>
              </a:solidFill>
            </a:endParaRPr>
          </a:p>
        </p:txBody>
      </p:sp>
      <p:sp>
        <p:nvSpPr>
          <p:cNvPr id="99" name="Google Shape;99;g15080af767a_5_8"/>
          <p:cNvSpPr/>
          <p:nvPr/>
        </p:nvSpPr>
        <p:spPr>
          <a:xfrm>
            <a:off x="-25" y="1134125"/>
            <a:ext cx="9144000" cy="656100"/>
          </a:xfrm>
          <a:prstGeom prst="rect">
            <a:avLst/>
          </a:prstGeom>
          <a:solidFill>
            <a:srgbClr val="FF0000"/>
          </a:solidFill>
          <a:ln>
            <a:noFill/>
          </a:ln>
        </p:spPr>
        <p:txBody>
          <a:bodyPr spcFirstLastPara="1" wrap="square" lIns="91425" tIns="45700" rIns="91425" bIns="45700" anchor="ctr" anchorCtr="0">
            <a:noAutofit/>
          </a:bodyPr>
          <a:lstStyle/>
          <a:p>
            <a:pPr marL="0" lvl="0" indent="0" algn="ctr" rtl="0">
              <a:spcBef>
                <a:spcPts val="320"/>
              </a:spcBef>
              <a:spcAft>
                <a:spcPts val="0"/>
              </a:spcAft>
              <a:buSzPts val="1200"/>
              <a:buNone/>
            </a:pPr>
            <a:r>
              <a:rPr lang="en-US" sz="1600" b="1" dirty="0">
                <a:solidFill>
                  <a:srgbClr val="FFFF00"/>
                </a:solidFill>
              </a:rPr>
              <a:t>Depending on Member’s decision to either deploy Product 1 or 2, </a:t>
            </a:r>
            <a:endParaRPr sz="1600" b="1" dirty="0">
              <a:solidFill>
                <a:srgbClr val="FFFF00"/>
              </a:solidFill>
            </a:endParaRPr>
          </a:p>
          <a:p>
            <a:pPr marL="0" lvl="0" indent="0" algn="ctr" rtl="0">
              <a:spcBef>
                <a:spcPts val="320"/>
              </a:spcBef>
              <a:spcAft>
                <a:spcPts val="0"/>
              </a:spcAft>
              <a:buSzPts val="1200"/>
              <a:buNone/>
            </a:pPr>
            <a:r>
              <a:rPr lang="en-US" sz="1600" b="1" dirty="0">
                <a:solidFill>
                  <a:srgbClr val="FFFF00"/>
                </a:solidFill>
              </a:rPr>
              <a:t>the Factory will receive a QR Code with the corresponding product option</a:t>
            </a:r>
            <a:endParaRPr sz="1600" b="1" dirty="0">
              <a:solidFill>
                <a:srgbClr val="FFFF00"/>
              </a:solidFill>
            </a:endParaRPr>
          </a:p>
        </p:txBody>
      </p:sp>
      <p:sp>
        <p:nvSpPr>
          <p:cNvPr id="100" name="Google Shape;100;g15080af767a_5_8"/>
          <p:cNvSpPr txBox="1">
            <a:spLocks noGrp="1"/>
          </p:cNvSpPr>
          <p:nvPr>
            <p:ph type="body" idx="1"/>
          </p:nvPr>
        </p:nvSpPr>
        <p:spPr>
          <a:xfrm>
            <a:off x="547141" y="4889825"/>
            <a:ext cx="9093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01" name="Google Shape;101;g15080af767a_5_8"/>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a:solidFill>
                  <a:schemeClr val="lt1"/>
                </a:solidFill>
                <a:latin typeface="Arial"/>
                <a:ea typeface="Arial"/>
                <a:cs typeface="Arial"/>
                <a:sym typeface="Arial"/>
              </a:rPr>
              <a:t>Review 2 Product Options</a:t>
            </a:r>
            <a:endParaRPr>
              <a:latin typeface="Arial"/>
              <a:ea typeface="Arial"/>
              <a:cs typeface="Arial"/>
              <a:sym typeface="Arial"/>
            </a:endParaRPr>
          </a:p>
        </p:txBody>
      </p:sp>
      <p:sp>
        <p:nvSpPr>
          <p:cNvPr id="103" name="Google Shape;103;g15080af767a_5_8"/>
          <p:cNvSpPr txBox="1"/>
          <p:nvPr/>
        </p:nvSpPr>
        <p:spPr>
          <a:xfrm>
            <a:off x="265351" y="1875200"/>
            <a:ext cx="3663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dirty="0">
                <a:solidFill>
                  <a:srgbClr val="FF0000"/>
                </a:solidFill>
              </a:rPr>
              <a:t>Product 1: </a:t>
            </a:r>
            <a:r>
              <a:rPr lang="en-US" sz="2000" b="1" i="0" u="none" strike="noStrike" cap="none" dirty="0">
                <a:solidFill>
                  <a:srgbClr val="FF0000"/>
                </a:solidFill>
              </a:rPr>
              <a:t>Full App</a:t>
            </a:r>
            <a:endParaRPr sz="2000" i="0" u="none" strike="noStrike" cap="none" dirty="0">
              <a:solidFill>
                <a:srgbClr val="FF0000"/>
              </a:solidFill>
            </a:endParaRPr>
          </a:p>
        </p:txBody>
      </p:sp>
      <p:sp>
        <p:nvSpPr>
          <p:cNvPr id="104" name="Google Shape;104;g15080af767a_5_8"/>
          <p:cNvSpPr txBox="1"/>
          <p:nvPr/>
        </p:nvSpPr>
        <p:spPr>
          <a:xfrm>
            <a:off x="4602625" y="1875200"/>
            <a:ext cx="45414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000" b="1" dirty="0">
                <a:solidFill>
                  <a:srgbClr val="FF0000"/>
                </a:solidFill>
              </a:rPr>
              <a:t>Product 2: Single Feedback Tool</a:t>
            </a:r>
            <a:endParaRPr sz="2000" b="1" dirty="0">
              <a:solidFill>
                <a:srgbClr val="FF0000"/>
              </a:solidFill>
            </a:endParaRPr>
          </a:p>
        </p:txBody>
      </p:sp>
      <p:sp>
        <p:nvSpPr>
          <p:cNvPr id="105" name="Google Shape;105;g15080af767a_5_8"/>
          <p:cNvSpPr txBox="1"/>
          <p:nvPr/>
        </p:nvSpPr>
        <p:spPr>
          <a:xfrm>
            <a:off x="400775" y="2305355"/>
            <a:ext cx="40617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After scanning the QR Code, worker will be prompted to install the </a:t>
            </a:r>
            <a:r>
              <a:rPr lang="en-US" b="1" dirty="0">
                <a:solidFill>
                  <a:schemeClr val="dk1"/>
                </a:solidFill>
              </a:rPr>
              <a:t>RBA Voices app</a:t>
            </a:r>
            <a:endParaRPr dirty="0">
              <a:solidFill>
                <a:schemeClr val="dk1"/>
              </a:solidFill>
            </a:endParaRPr>
          </a:p>
          <a:p>
            <a:pPr marL="0" lvl="0" indent="0" algn="l" rtl="0">
              <a:spcBef>
                <a:spcPts val="0"/>
              </a:spcBef>
              <a:spcAft>
                <a:spcPts val="0"/>
              </a:spcAft>
              <a:buNone/>
            </a:pPr>
            <a:r>
              <a:rPr lang="en-US" dirty="0">
                <a:solidFill>
                  <a:schemeClr val="dk1"/>
                </a:solidFill>
              </a:rPr>
              <a:t>which includes multiple features:</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SzPts val="1400"/>
              <a:buChar char="❏"/>
            </a:pPr>
            <a:r>
              <a:rPr lang="en-US" dirty="0"/>
              <a:t>Feedback Tool</a:t>
            </a:r>
            <a:endParaRPr dirty="0"/>
          </a:p>
          <a:p>
            <a:pPr marL="457200" lvl="0" indent="-317500" algn="l" rtl="0">
              <a:spcBef>
                <a:spcPts val="0"/>
              </a:spcBef>
              <a:spcAft>
                <a:spcPts val="0"/>
              </a:spcAft>
              <a:buSzPts val="1400"/>
              <a:buChar char="❏"/>
            </a:pPr>
            <a:r>
              <a:rPr lang="en-US" dirty="0"/>
              <a:t>Surveys</a:t>
            </a:r>
            <a:endParaRPr dirty="0"/>
          </a:p>
          <a:p>
            <a:pPr marL="457200" lvl="0" indent="-317500" algn="l" rtl="0">
              <a:spcBef>
                <a:spcPts val="0"/>
              </a:spcBef>
              <a:spcAft>
                <a:spcPts val="0"/>
              </a:spcAft>
              <a:buSzPts val="1400"/>
              <a:buChar char="❏"/>
            </a:pPr>
            <a:r>
              <a:rPr lang="en-US" dirty="0"/>
              <a:t>Worker Learning Academy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Recommended for locations with larger worker</a:t>
            </a:r>
            <a:endParaRPr dirty="0"/>
          </a:p>
          <a:p>
            <a:pPr marL="0" lvl="0" indent="0" algn="l" rtl="0">
              <a:spcBef>
                <a:spcPts val="0"/>
              </a:spcBef>
              <a:spcAft>
                <a:spcPts val="0"/>
              </a:spcAft>
              <a:buNone/>
            </a:pPr>
            <a:r>
              <a:rPr lang="en-US" dirty="0"/>
              <a:t>populations and suppliers that have mature and</a:t>
            </a:r>
            <a:endParaRPr dirty="0"/>
          </a:p>
          <a:p>
            <a:pPr marL="0" lvl="0" indent="0" algn="l" rtl="0">
              <a:spcBef>
                <a:spcPts val="0"/>
              </a:spcBef>
              <a:spcAft>
                <a:spcPts val="0"/>
              </a:spcAft>
              <a:buNone/>
            </a:pPr>
            <a:r>
              <a:rPr lang="en-US" dirty="0"/>
              <a:t>digitized HR departments.</a:t>
            </a:r>
            <a:endParaRPr dirty="0"/>
          </a:p>
        </p:txBody>
      </p:sp>
      <p:sp>
        <p:nvSpPr>
          <p:cNvPr id="106" name="Google Shape;106;g15080af767a_5_8"/>
          <p:cNvSpPr txBox="1"/>
          <p:nvPr/>
        </p:nvSpPr>
        <p:spPr>
          <a:xfrm>
            <a:off x="4847387" y="2305355"/>
            <a:ext cx="3951125"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After scanning the QR Code, worker will be directed to a </a:t>
            </a:r>
            <a:r>
              <a:rPr lang="en-US" b="1" dirty="0">
                <a:solidFill>
                  <a:schemeClr val="dk1"/>
                </a:solidFill>
              </a:rPr>
              <a:t>web browser </a:t>
            </a:r>
            <a:r>
              <a:rPr lang="en-US" dirty="0">
                <a:solidFill>
                  <a:schemeClr val="dk1"/>
                </a:solidFill>
              </a:rPr>
              <a:t>which only includes:</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SzPts val="1400"/>
              <a:buChar char="❏"/>
            </a:pPr>
            <a:r>
              <a:rPr lang="en-US" dirty="0"/>
              <a:t>Feedback Tool Only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single function QR code provides a</a:t>
            </a:r>
            <a:endParaRPr dirty="0"/>
          </a:p>
          <a:p>
            <a:pPr marL="0" lvl="0" indent="0" algn="l" rtl="0">
              <a:spcBef>
                <a:spcPts val="0"/>
              </a:spcBef>
              <a:spcAft>
                <a:spcPts val="0"/>
              </a:spcAft>
              <a:buNone/>
            </a:pPr>
            <a:r>
              <a:rPr lang="en-US" dirty="0"/>
              <a:t>scalable option to RBA members.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Recommended for locations that do not have the capacity to add learning or survey content. </a:t>
            </a:r>
            <a:endParaRPr dirty="0"/>
          </a:p>
        </p:txBody>
      </p:sp>
      <p:sp>
        <p:nvSpPr>
          <p:cNvPr id="2" name="Google Shape;112;g15080af767a_5_20">
            <a:extLst>
              <a:ext uri="{FF2B5EF4-FFF2-40B4-BE49-F238E27FC236}">
                <a16:creationId xmlns:a16="http://schemas.microsoft.com/office/drawing/2014/main" id="{4D09BD39-00B9-F9FA-E376-9F22ECDF9999}"/>
              </a:ext>
            </a:extLst>
          </p:cNvPr>
          <p:cNvSpPr txBox="1">
            <a:spLocks noGrp="1"/>
          </p:cNvSpPr>
          <p:nvPr>
            <p:ph type="sldNum" idx="12"/>
          </p:nvPr>
        </p:nvSpPr>
        <p:spPr>
          <a:xfrm>
            <a:off x="6899974" y="47644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g148e711784a_0_46"/>
          <p:cNvSpPr/>
          <p:nvPr/>
        </p:nvSpPr>
        <p:spPr>
          <a:xfrm>
            <a:off x="0" y="0"/>
            <a:ext cx="9144000" cy="533106"/>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Google Shape;372;g148e711784a_0_46"/>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73" name="Google Shape;373;g148e711784a_0_46"/>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375" name="Google Shape;375;g148e711784a_0_46"/>
          <p:cNvSpPr txBox="1"/>
          <p:nvPr/>
        </p:nvSpPr>
        <p:spPr>
          <a:xfrm>
            <a:off x="65343" y="19920"/>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Choose to view a specific report by selecting </a:t>
            </a:r>
            <a:r>
              <a:rPr lang="en-US" sz="1600" b="1" dirty="0">
                <a:solidFill>
                  <a:schemeClr val="lt1"/>
                </a:solidFill>
              </a:rPr>
              <a:t>N</a:t>
            </a:r>
            <a:r>
              <a:rPr lang="en-US" sz="1600" b="1" i="0" u="none" strike="noStrike" cap="none" dirty="0">
                <a:solidFill>
                  <a:schemeClr val="lt1"/>
                </a:solidFill>
              </a:rPr>
              <a:t>ame of factory</a:t>
            </a:r>
            <a:r>
              <a:rPr lang="en-US" sz="1600" i="0" u="none" strike="noStrike" cap="none" dirty="0">
                <a:solidFill>
                  <a:schemeClr val="lt1"/>
                </a:solidFill>
              </a:rPr>
              <a:t>, </a:t>
            </a:r>
            <a:r>
              <a:rPr lang="en-US" sz="1600" b="1" i="0" u="none" strike="noStrike" cap="none" dirty="0">
                <a:solidFill>
                  <a:schemeClr val="lt1"/>
                </a:solidFill>
              </a:rPr>
              <a:t>Country</a:t>
            </a:r>
            <a:r>
              <a:rPr lang="en-US" sz="1600" i="0" u="none" strike="noStrike" cap="none" dirty="0">
                <a:solidFill>
                  <a:schemeClr val="lt1"/>
                </a:solidFill>
              </a:rPr>
              <a:t> and </a:t>
            </a:r>
            <a:r>
              <a:rPr lang="en-US" sz="1600" b="1" i="0" u="none" strike="noStrike" cap="none" dirty="0">
                <a:solidFill>
                  <a:schemeClr val="lt1"/>
                </a:solidFill>
              </a:rPr>
              <a:t>Period of Time</a:t>
            </a:r>
            <a:endParaRPr dirty="0"/>
          </a:p>
        </p:txBody>
      </p:sp>
      <p:pic>
        <p:nvPicPr>
          <p:cNvPr id="376" name="Google Shape;376;g148e711784a_0_46"/>
          <p:cNvPicPr preferRelativeResize="0"/>
          <p:nvPr/>
        </p:nvPicPr>
        <p:blipFill rotWithShape="1">
          <a:blip r:embed="rId3">
            <a:alphaModFix/>
          </a:blip>
          <a:srcRect l="709" t="505"/>
          <a:stretch/>
        </p:blipFill>
        <p:spPr>
          <a:xfrm>
            <a:off x="0" y="476496"/>
            <a:ext cx="9144000" cy="4667004"/>
          </a:xfrm>
          <a:prstGeom prst="rect">
            <a:avLst/>
          </a:prstGeom>
          <a:noFill/>
          <a:ln>
            <a:noFill/>
          </a:ln>
        </p:spPr>
      </p:pic>
      <p:sp>
        <p:nvSpPr>
          <p:cNvPr id="377" name="Google Shape;377;g148e711784a_0_46"/>
          <p:cNvSpPr/>
          <p:nvPr/>
        </p:nvSpPr>
        <p:spPr>
          <a:xfrm>
            <a:off x="2165358" y="472506"/>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48e711784a_0_46"/>
          <p:cNvSpPr/>
          <p:nvPr/>
        </p:nvSpPr>
        <p:spPr>
          <a:xfrm>
            <a:off x="3778398" y="476495"/>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48e711784a_0_46"/>
          <p:cNvSpPr/>
          <p:nvPr/>
        </p:nvSpPr>
        <p:spPr>
          <a:xfrm>
            <a:off x="5391438" y="469869"/>
            <a:ext cx="1546800" cy="438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148e711784a_0_46"/>
          <p:cNvSpPr/>
          <p:nvPr/>
        </p:nvSpPr>
        <p:spPr>
          <a:xfrm>
            <a:off x="433295" y="555107"/>
            <a:ext cx="998700" cy="2271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g148e711784a_0_46"/>
          <p:cNvSpPr/>
          <p:nvPr/>
        </p:nvSpPr>
        <p:spPr>
          <a:xfrm>
            <a:off x="2235963" y="715360"/>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g148e711784a_0_46"/>
          <p:cNvSpPr/>
          <p:nvPr/>
        </p:nvSpPr>
        <p:spPr>
          <a:xfrm>
            <a:off x="3838194" y="717538"/>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382;g148e711784a_0_46">
            <a:extLst>
              <a:ext uri="{FF2B5EF4-FFF2-40B4-BE49-F238E27FC236}">
                <a16:creationId xmlns:a16="http://schemas.microsoft.com/office/drawing/2014/main" id="{6D583B69-93A1-BF2C-EE33-5A94C285EFF6}"/>
              </a:ext>
            </a:extLst>
          </p:cNvPr>
          <p:cNvSpPr/>
          <p:nvPr/>
        </p:nvSpPr>
        <p:spPr>
          <a:xfrm>
            <a:off x="5454064" y="715360"/>
            <a:ext cx="998700" cy="122400"/>
          </a:xfrm>
          <a:prstGeom prst="rect">
            <a:avLst/>
          </a:prstGeom>
          <a:solidFill>
            <a:srgbClr val="094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48e711784a_0_6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389" name="Google Shape;389;g148e711784a_0_6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390" name="Google Shape;390;g148e711784a_0_6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1" name="Google Shape;391;g148e711784a_0_6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FF00"/>
                </a:solidFill>
              </a:rPr>
              <a:t>Definition of Terms 1.1</a:t>
            </a:r>
            <a:endParaRPr dirty="0">
              <a:solidFill>
                <a:srgbClr val="FFFF00"/>
              </a:solidFill>
            </a:endParaRPr>
          </a:p>
        </p:txBody>
      </p:sp>
      <p:sp>
        <p:nvSpPr>
          <p:cNvPr id="392" name="Google Shape;392;g148e711784a_0_61"/>
          <p:cNvSpPr/>
          <p:nvPr/>
        </p:nvSpPr>
        <p:spPr>
          <a:xfrm>
            <a:off x="4504662" y="964391"/>
            <a:ext cx="4116182" cy="3640368"/>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500" b="1" i="0" u="none" strike="noStrike" cap="none" dirty="0">
                <a:solidFill>
                  <a:srgbClr val="FF0000"/>
                </a:solidFill>
              </a:rPr>
              <a:t>Total Records: </a:t>
            </a:r>
            <a:r>
              <a:rPr lang="en-US" sz="1500" i="0" u="none" strike="noStrike" cap="none" dirty="0">
                <a:solidFill>
                  <a:srgbClr val="FF0000"/>
                </a:solidFill>
              </a:rPr>
              <a:t>Total amount of feedback that was submitted within a period of time</a:t>
            </a:r>
            <a:endParaRPr sz="1500" dirty="0"/>
          </a:p>
          <a:p>
            <a:pPr marL="0" marR="0" lvl="0" indent="0" algn="l" rtl="0">
              <a:lnSpc>
                <a:spcPct val="100000"/>
              </a:lnSpc>
              <a:spcBef>
                <a:spcPts val="320"/>
              </a:spcBef>
              <a:spcAft>
                <a:spcPts val="0"/>
              </a:spcAft>
              <a:buClr>
                <a:srgbClr val="000000"/>
              </a:buClr>
              <a:buSzPts val="1200"/>
              <a:buFont typeface="Arial"/>
              <a:buNone/>
            </a:pPr>
            <a:endParaRPr sz="1500"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r>
              <a:rPr lang="en-US" sz="1500" b="1" i="0" u="none" strike="noStrike" cap="none" dirty="0">
                <a:solidFill>
                  <a:srgbClr val="FF0000"/>
                </a:solidFill>
              </a:rPr>
              <a:t>What </a:t>
            </a:r>
            <a:r>
              <a:rPr lang="en-US" sz="1500" b="1" dirty="0">
                <a:solidFill>
                  <a:srgbClr val="FF0000"/>
                </a:solidFill>
              </a:rPr>
              <a:t>is</a:t>
            </a:r>
            <a:r>
              <a:rPr lang="en-US" sz="1500" b="1" i="0" u="none" strike="noStrike" cap="none" dirty="0">
                <a:solidFill>
                  <a:srgbClr val="FF0000"/>
                </a:solidFill>
              </a:rPr>
              <a:t> Level of Urgency?</a:t>
            </a:r>
            <a:endParaRPr sz="1500" dirty="0"/>
          </a:p>
          <a:p>
            <a:pPr marL="0" marR="0" lvl="0" indent="0" algn="l" rtl="0">
              <a:lnSpc>
                <a:spcPct val="100000"/>
              </a:lnSpc>
              <a:spcBef>
                <a:spcPts val="320"/>
              </a:spcBef>
              <a:spcAft>
                <a:spcPts val="0"/>
              </a:spcAft>
              <a:buClr>
                <a:srgbClr val="000000"/>
              </a:buClr>
              <a:buSzPts val="1200"/>
              <a:buFont typeface="Arial"/>
              <a:buNone/>
            </a:pPr>
            <a:endParaRPr sz="1500" b="1" i="0" u="none" strike="noStrike" cap="none" dirty="0">
              <a:solidFill>
                <a:srgbClr val="FF0000"/>
              </a:solidFill>
            </a:endParaRPr>
          </a:p>
          <a:p>
            <a:pPr marL="0" marR="0" lvl="8" indent="0" algn="l" rtl="0">
              <a:lnSpc>
                <a:spcPct val="100000"/>
              </a:lnSpc>
              <a:spcBef>
                <a:spcPts val="320"/>
              </a:spcBef>
              <a:spcAft>
                <a:spcPts val="0"/>
              </a:spcAft>
              <a:buNone/>
            </a:pPr>
            <a:r>
              <a:rPr lang="en-US" sz="1500" b="1" i="0" u="none" strike="noStrike" cap="none" dirty="0">
                <a:solidFill>
                  <a:srgbClr val="FF0000"/>
                </a:solidFill>
              </a:rPr>
              <a:t>Ordinary (Standard): </a:t>
            </a:r>
            <a:r>
              <a:rPr lang="en-US" sz="1500" i="0" u="none" strike="noStrike" cap="none" dirty="0">
                <a:solidFill>
                  <a:srgbClr val="FF0000"/>
                </a:solidFill>
              </a:rPr>
              <a:t>Low urgency feedbacks that require a response within </a:t>
            </a:r>
            <a:r>
              <a:rPr lang="en-US" sz="1500" b="1" i="0" u="none" strike="noStrike" cap="none" dirty="0">
                <a:solidFill>
                  <a:srgbClr val="FF0000"/>
                </a:solidFill>
              </a:rPr>
              <a:t>72</a:t>
            </a:r>
            <a:r>
              <a:rPr lang="en-US" sz="1500" i="0" u="none" strike="noStrike" cap="none" dirty="0">
                <a:solidFill>
                  <a:srgbClr val="FF0000"/>
                </a:solidFill>
              </a:rPr>
              <a:t> </a:t>
            </a:r>
            <a:r>
              <a:rPr lang="en-US" sz="1500" b="1" i="0" u="none" strike="noStrike" cap="none" dirty="0">
                <a:solidFill>
                  <a:srgbClr val="FF0000"/>
                </a:solidFill>
              </a:rPr>
              <a:t>hours</a:t>
            </a:r>
            <a:endParaRPr sz="1500" b="1" dirty="0"/>
          </a:p>
          <a:p>
            <a:pPr marL="0" marR="0" lvl="8" indent="0" algn="l" rtl="0">
              <a:lnSpc>
                <a:spcPct val="100000"/>
              </a:lnSpc>
              <a:spcBef>
                <a:spcPts val="320"/>
              </a:spcBef>
              <a:spcAft>
                <a:spcPts val="0"/>
              </a:spcAft>
              <a:buNone/>
            </a:pPr>
            <a:endParaRPr sz="1500" i="0" u="none" strike="noStrike" cap="none" dirty="0">
              <a:solidFill>
                <a:srgbClr val="FF0000"/>
              </a:solidFill>
            </a:endParaRPr>
          </a:p>
          <a:p>
            <a:pPr marL="0" marR="0" lvl="8" indent="0" algn="l" rtl="0">
              <a:lnSpc>
                <a:spcPct val="100000"/>
              </a:lnSpc>
              <a:spcBef>
                <a:spcPts val="320"/>
              </a:spcBef>
              <a:spcAft>
                <a:spcPts val="0"/>
              </a:spcAft>
              <a:buNone/>
            </a:pPr>
            <a:r>
              <a:rPr lang="en-US" sz="1500" b="1" i="0" u="none" strike="noStrike" cap="none" dirty="0">
                <a:solidFill>
                  <a:srgbClr val="FF0000"/>
                </a:solidFill>
              </a:rPr>
              <a:t>High (Urgent): </a:t>
            </a:r>
            <a:r>
              <a:rPr lang="en-US" sz="1500" i="0" u="none" strike="noStrike" cap="none" dirty="0">
                <a:solidFill>
                  <a:srgbClr val="FF0000"/>
                </a:solidFill>
              </a:rPr>
              <a:t>High urgency feedbacks that require a response within </a:t>
            </a:r>
            <a:r>
              <a:rPr lang="en-US" sz="1500" b="1" i="0" u="none" strike="noStrike" cap="none" dirty="0">
                <a:solidFill>
                  <a:srgbClr val="FF0000"/>
                </a:solidFill>
              </a:rPr>
              <a:t>48</a:t>
            </a:r>
            <a:r>
              <a:rPr lang="en-US" sz="1500" i="0" u="none" strike="noStrike" cap="none" dirty="0">
                <a:solidFill>
                  <a:srgbClr val="FF0000"/>
                </a:solidFill>
              </a:rPr>
              <a:t> </a:t>
            </a:r>
            <a:r>
              <a:rPr lang="en-US" sz="1500" b="1" i="0" u="none" strike="noStrike" cap="none" dirty="0">
                <a:solidFill>
                  <a:srgbClr val="FF0000"/>
                </a:solidFill>
              </a:rPr>
              <a:t>hours</a:t>
            </a:r>
            <a:endParaRPr sz="1500" b="1" dirty="0"/>
          </a:p>
          <a:p>
            <a:pPr marL="0" marR="0" lvl="8" indent="0" algn="l" rtl="0">
              <a:lnSpc>
                <a:spcPct val="100000"/>
              </a:lnSpc>
              <a:spcBef>
                <a:spcPts val="320"/>
              </a:spcBef>
              <a:spcAft>
                <a:spcPts val="0"/>
              </a:spcAft>
              <a:buNone/>
            </a:pPr>
            <a:endParaRPr sz="1500" i="0" u="none" strike="noStrike" cap="none" dirty="0">
              <a:solidFill>
                <a:srgbClr val="FF0000"/>
              </a:solidFill>
            </a:endParaRPr>
          </a:p>
          <a:p>
            <a:pPr marL="0" marR="0" lvl="8" indent="0" algn="l" rtl="0">
              <a:lnSpc>
                <a:spcPct val="100000"/>
              </a:lnSpc>
              <a:spcBef>
                <a:spcPts val="320"/>
              </a:spcBef>
              <a:spcAft>
                <a:spcPts val="0"/>
              </a:spcAft>
              <a:buNone/>
            </a:pPr>
            <a:r>
              <a:rPr lang="en-US" sz="1500" b="1" i="0" u="none" strike="noStrike" cap="none" dirty="0">
                <a:solidFill>
                  <a:srgbClr val="FF0000"/>
                </a:solidFill>
              </a:rPr>
              <a:t>Top (Critical): </a:t>
            </a:r>
            <a:r>
              <a:rPr lang="en-US" sz="1500" i="0" u="none" strike="noStrike" cap="none" dirty="0">
                <a:solidFill>
                  <a:srgbClr val="FF0000"/>
                </a:solidFill>
              </a:rPr>
              <a:t>Very high urgency feedbacks that require a response within </a:t>
            </a:r>
            <a:r>
              <a:rPr lang="en-US" sz="1500" b="1" i="0" u="none" strike="noStrike" cap="none" dirty="0">
                <a:solidFill>
                  <a:srgbClr val="FF0000"/>
                </a:solidFill>
              </a:rPr>
              <a:t>24</a:t>
            </a:r>
            <a:r>
              <a:rPr lang="en-US" sz="1500" i="0" u="none" strike="noStrike" cap="none" dirty="0">
                <a:solidFill>
                  <a:srgbClr val="FF0000"/>
                </a:solidFill>
              </a:rPr>
              <a:t> </a:t>
            </a:r>
            <a:r>
              <a:rPr lang="en-US" sz="1500" b="1" i="0" u="none" strike="noStrike" cap="none" dirty="0">
                <a:solidFill>
                  <a:srgbClr val="FF0000"/>
                </a:solidFill>
              </a:rPr>
              <a:t>hours</a:t>
            </a:r>
            <a:endParaRPr sz="1500" b="1" i="0" u="none" strike="noStrike" cap="none" dirty="0">
              <a:solidFill>
                <a:srgbClr val="FF0000"/>
              </a:solidFill>
            </a:endParaRPr>
          </a:p>
        </p:txBody>
      </p:sp>
      <p:pic>
        <p:nvPicPr>
          <p:cNvPr id="394" name="Google Shape;394;g148e711784a_0_61"/>
          <p:cNvPicPr preferRelativeResize="0"/>
          <p:nvPr/>
        </p:nvPicPr>
        <p:blipFill rotWithShape="1">
          <a:blip r:embed="rId3">
            <a:alphaModFix/>
          </a:blip>
          <a:srcRect/>
          <a:stretch/>
        </p:blipFill>
        <p:spPr>
          <a:xfrm>
            <a:off x="839358" y="482637"/>
            <a:ext cx="3405628" cy="460387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48e711784a_0_7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00" name="Google Shape;400;g148e711784a_0_7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401" name="Google Shape;401;g148e711784a_0_7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g148e711784a_0_7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FF00"/>
                </a:solidFill>
              </a:rPr>
              <a:t>Definition of Terms 1.2</a:t>
            </a:r>
            <a:endParaRPr dirty="0">
              <a:solidFill>
                <a:srgbClr val="FFFF00"/>
              </a:solidFill>
            </a:endParaRPr>
          </a:p>
        </p:txBody>
      </p:sp>
      <p:sp>
        <p:nvSpPr>
          <p:cNvPr id="403" name="Google Shape;403;g148e711784a_0_71"/>
          <p:cNvSpPr/>
          <p:nvPr/>
        </p:nvSpPr>
        <p:spPr>
          <a:xfrm>
            <a:off x="3756660" y="567831"/>
            <a:ext cx="5258700" cy="4425458"/>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None/>
            </a:pPr>
            <a:r>
              <a:rPr lang="en-US" sz="1200" b="1" i="0" u="none" strike="noStrike" cap="none" dirty="0">
                <a:solidFill>
                  <a:srgbClr val="FF0000"/>
                </a:solidFill>
              </a:rPr>
              <a:t>Rating: </a:t>
            </a:r>
            <a:r>
              <a:rPr lang="en-US" sz="1200" i="0" u="none" strike="noStrike" cap="none" dirty="0">
                <a:solidFill>
                  <a:srgbClr val="FF0000"/>
                </a:solidFill>
              </a:rPr>
              <a:t>Employees can show their satisfaction with</a:t>
            </a:r>
            <a:r>
              <a:rPr lang="en-US" sz="1200" dirty="0">
                <a:solidFill>
                  <a:srgbClr val="FF0000"/>
                </a:solidFill>
              </a:rPr>
              <a:t> the</a:t>
            </a:r>
            <a:r>
              <a:rPr lang="en-US" sz="1200" i="0" u="none" strike="noStrike" cap="none" dirty="0">
                <a:solidFill>
                  <a:srgbClr val="FF0000"/>
                </a:solidFill>
              </a:rPr>
              <a:t> Admin’s reply by providing scores (rating data is only available </a:t>
            </a:r>
            <a:r>
              <a:rPr lang="en-US" sz="1200" dirty="0">
                <a:solidFill>
                  <a:srgbClr val="FF0000"/>
                </a:solidFill>
              </a:rPr>
              <a:t>if</a:t>
            </a:r>
            <a:r>
              <a:rPr lang="en-US" sz="1200" i="0" u="none" strike="noStrike" cap="none" dirty="0">
                <a:solidFill>
                  <a:srgbClr val="FF0000"/>
                </a:solidFill>
              </a:rPr>
              <a:t> factories enabled the rating function and users chose to give ratings)</a:t>
            </a:r>
            <a:endParaRPr lang="en-US" dirty="0"/>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Low Rated Total: </a:t>
            </a:r>
            <a:r>
              <a:rPr lang="en-US" sz="1200" i="0" u="none" strike="noStrike" cap="none" dirty="0">
                <a:solidFill>
                  <a:srgbClr val="FF0000"/>
                </a:solidFill>
              </a:rPr>
              <a:t>Total number of feedback questions with Employee Satisfaction Ratings lower than </a:t>
            </a:r>
            <a:r>
              <a:rPr lang="en-US" sz="1200" b="1" i="0" u="none" strike="noStrike" cap="none" dirty="0">
                <a:solidFill>
                  <a:srgbClr val="FF0000"/>
                </a:solidFill>
              </a:rPr>
              <a:t>2.5</a:t>
            </a:r>
            <a:endParaRPr lang="en-US" b="1" dirty="0"/>
          </a:p>
          <a:p>
            <a:pPr marL="0" marR="0" lvl="0" indent="0" algn="l" rtl="0">
              <a:lnSpc>
                <a:spcPct val="100000"/>
              </a:lnSpc>
              <a:spcBef>
                <a:spcPts val="320"/>
              </a:spcBef>
              <a:spcAft>
                <a:spcPts val="0"/>
              </a:spcAft>
              <a:buClr>
                <a:srgbClr val="000000"/>
              </a:buClr>
              <a:buSzPts val="1200"/>
              <a:buFont typeface="Arial"/>
              <a:buNone/>
            </a:pPr>
            <a:endParaRPr lang="en-US"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Low Rated Response Time by Urgency: </a:t>
            </a:r>
            <a:r>
              <a:rPr lang="en-US" sz="1200" i="0" u="none" strike="noStrike" cap="none" dirty="0">
                <a:solidFill>
                  <a:srgbClr val="FF0000"/>
                </a:solidFill>
              </a:rPr>
              <a:t>Low-rated questions </a:t>
            </a:r>
            <a:r>
              <a:rPr lang="en-US" sz="1200" dirty="0">
                <a:solidFill>
                  <a:srgbClr val="FF0000"/>
                </a:solidFill>
              </a:rPr>
              <a:t>divided according to</a:t>
            </a:r>
            <a:r>
              <a:rPr lang="en-US" sz="1200" i="0" u="none" strike="noStrike" cap="none" dirty="0">
                <a:solidFill>
                  <a:srgbClr val="FF0000"/>
                </a:solidFill>
              </a:rPr>
              <a:t> Response Status and Feedback Urgency</a:t>
            </a:r>
            <a:endParaRPr lang="en-US" dirty="0"/>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None/>
            </a:pPr>
            <a:r>
              <a:rPr lang="en-US" sz="1200" b="1" i="0" u="none" strike="noStrike" cap="none" dirty="0">
                <a:solidFill>
                  <a:srgbClr val="FF0000"/>
                </a:solidFill>
              </a:rPr>
              <a:t>Response Time by Urgency: </a:t>
            </a:r>
            <a:r>
              <a:rPr lang="en-US" sz="1200" i="0" u="none" strike="noStrike" cap="none" dirty="0">
                <a:solidFill>
                  <a:srgbClr val="FF0000"/>
                </a:solidFill>
              </a:rPr>
              <a:t>All feedbacks </a:t>
            </a:r>
            <a:r>
              <a:rPr lang="en-US" sz="1200" dirty="0">
                <a:solidFill>
                  <a:srgbClr val="FF0000"/>
                </a:solidFill>
              </a:rPr>
              <a:t>divided according to </a:t>
            </a:r>
            <a:r>
              <a:rPr lang="en-US" sz="1200" i="0" u="none" strike="noStrike" cap="none" dirty="0">
                <a:solidFill>
                  <a:srgbClr val="FF0000"/>
                </a:solidFill>
              </a:rPr>
              <a:t>Response Status and Question Urgency</a:t>
            </a:r>
            <a:endParaRPr lang="en-US" dirty="0"/>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In-time responded: </a:t>
            </a:r>
            <a:r>
              <a:rPr lang="en-US" sz="1200" i="0" u="none" strike="noStrike" cap="none" dirty="0">
                <a:solidFill>
                  <a:srgbClr val="FF0000"/>
                </a:solidFill>
              </a:rPr>
              <a:t>Factory has replied to feedback </a:t>
            </a:r>
            <a:r>
              <a:rPr lang="en-US" sz="1200" i="0" u="sng" strike="noStrike" cap="none" dirty="0">
                <a:solidFill>
                  <a:srgbClr val="FF0000"/>
                </a:solidFill>
              </a:rPr>
              <a:t>within the response time limit </a:t>
            </a:r>
          </a:p>
          <a:p>
            <a:pPr marL="0" marR="0" lvl="0" indent="0" algn="l" rtl="0">
              <a:lnSpc>
                <a:spcPct val="100000"/>
              </a:lnSpc>
              <a:spcBef>
                <a:spcPts val="320"/>
              </a:spcBef>
              <a:spcAft>
                <a:spcPts val="0"/>
              </a:spcAft>
              <a:buClr>
                <a:srgbClr val="000000"/>
              </a:buClr>
              <a:buSzPts val="1200"/>
              <a:buFont typeface="Arial"/>
              <a:buNone/>
            </a:pPr>
            <a:endParaRPr lang="en-US" dirty="0"/>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Overdue responded: </a:t>
            </a:r>
            <a:r>
              <a:rPr lang="en-US" sz="1200" i="0" u="none" strike="noStrike" cap="none" dirty="0">
                <a:solidFill>
                  <a:srgbClr val="FF0000"/>
                </a:solidFill>
              </a:rPr>
              <a:t>Factory has replied to feedback </a:t>
            </a:r>
            <a:r>
              <a:rPr lang="en-US" sz="1200" i="0" u="sng" strike="noStrike" cap="none" dirty="0">
                <a:solidFill>
                  <a:srgbClr val="FF0000"/>
                </a:solidFill>
              </a:rPr>
              <a:t>outside the response time limit</a:t>
            </a:r>
          </a:p>
          <a:p>
            <a:pPr marL="0" marR="0" lvl="0" indent="0" algn="l" rtl="0">
              <a:lnSpc>
                <a:spcPct val="100000"/>
              </a:lnSpc>
              <a:spcBef>
                <a:spcPts val="320"/>
              </a:spcBef>
              <a:spcAft>
                <a:spcPts val="0"/>
              </a:spcAft>
              <a:buClr>
                <a:srgbClr val="000000"/>
              </a:buClr>
              <a:buSzPts val="1200"/>
              <a:buFont typeface="Arial"/>
              <a:buNone/>
            </a:pPr>
            <a:endParaRPr lang="en-US" dirty="0"/>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Not responded: </a:t>
            </a:r>
            <a:r>
              <a:rPr lang="en-US" sz="1200" i="0" u="none" strike="noStrike" cap="none" dirty="0">
                <a:solidFill>
                  <a:srgbClr val="FF0000"/>
                </a:solidFill>
              </a:rPr>
              <a:t>Factory has </a:t>
            </a:r>
            <a:r>
              <a:rPr lang="en-US" sz="1200" i="0" u="sng" strike="noStrike" cap="none" dirty="0">
                <a:solidFill>
                  <a:srgbClr val="FF0000"/>
                </a:solidFill>
              </a:rPr>
              <a:t>NOT</a:t>
            </a:r>
            <a:r>
              <a:rPr lang="en-US" sz="1200" dirty="0">
                <a:solidFill>
                  <a:srgbClr val="FF0000"/>
                </a:solidFill>
              </a:rPr>
              <a:t> </a:t>
            </a:r>
            <a:r>
              <a:rPr lang="en-US" sz="1200" i="0" u="none" strike="noStrike" cap="none" dirty="0">
                <a:solidFill>
                  <a:srgbClr val="FF0000"/>
                </a:solidFill>
              </a:rPr>
              <a:t>replied to feedback</a:t>
            </a:r>
            <a:endParaRPr lang="en-US" dirty="0"/>
          </a:p>
        </p:txBody>
      </p:sp>
      <p:pic>
        <p:nvPicPr>
          <p:cNvPr id="405" name="Google Shape;405;g148e711784a_0_71"/>
          <p:cNvPicPr preferRelativeResize="0"/>
          <p:nvPr/>
        </p:nvPicPr>
        <p:blipFill rotWithShape="1">
          <a:blip r:embed="rId3">
            <a:alphaModFix/>
          </a:blip>
          <a:srcRect/>
          <a:stretch/>
        </p:blipFill>
        <p:spPr>
          <a:xfrm>
            <a:off x="128640" y="370200"/>
            <a:ext cx="3496163" cy="4745234"/>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48e711784a_0_81"/>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411" name="Google Shape;411;g148e711784a_0_81"/>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412" name="Google Shape;412;g148e711784a_0_81"/>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g148e711784a_0_81"/>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FF00"/>
                </a:solidFill>
              </a:rPr>
              <a:t>Definition of Terms 1.3</a:t>
            </a:r>
            <a:endParaRPr dirty="0">
              <a:solidFill>
                <a:srgbClr val="FFFF00"/>
              </a:solidFill>
            </a:endParaRPr>
          </a:p>
        </p:txBody>
      </p:sp>
      <p:sp>
        <p:nvSpPr>
          <p:cNvPr id="414" name="Google Shape;414;g148e711784a_0_81"/>
          <p:cNvSpPr/>
          <p:nvPr/>
        </p:nvSpPr>
        <p:spPr>
          <a:xfrm>
            <a:off x="4572000" y="1435646"/>
            <a:ext cx="4066748" cy="2735317"/>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Escalated Total: </a:t>
            </a:r>
            <a:r>
              <a:rPr lang="en-US" i="0" u="none" strike="noStrike" cap="none" dirty="0">
                <a:solidFill>
                  <a:srgbClr val="FF0000"/>
                </a:solidFill>
              </a:rPr>
              <a:t>Total feedback questions that </a:t>
            </a:r>
            <a:r>
              <a:rPr lang="en-US" dirty="0">
                <a:solidFill>
                  <a:srgbClr val="FF0000"/>
                </a:solidFill>
              </a:rPr>
              <a:t>were</a:t>
            </a:r>
            <a:r>
              <a:rPr lang="en-US" i="0" u="none" strike="noStrike" cap="none" dirty="0">
                <a:solidFill>
                  <a:srgbClr val="FF0000"/>
                </a:solidFill>
              </a:rPr>
              <a:t> escalated and require the attention of higher-level management</a:t>
            </a:r>
            <a:endParaRPr dirty="0"/>
          </a:p>
          <a:p>
            <a:pPr marL="0" marR="0" lvl="0" indent="0" algn="l" rtl="0">
              <a:lnSpc>
                <a:spcPct val="100000"/>
              </a:lnSpc>
              <a:spcBef>
                <a:spcPts val="320"/>
              </a:spcBef>
              <a:spcAft>
                <a:spcPts val="0"/>
              </a:spcAft>
              <a:buClr>
                <a:srgbClr val="000000"/>
              </a:buClr>
              <a:buSzPts val="1200"/>
              <a:buFont typeface="Arial"/>
              <a:buNone/>
            </a:pPr>
            <a:endParaRPr i="0" u="none" strike="noStrike" cap="none" dirty="0">
              <a:solidFill>
                <a:srgbClr val="FF0000"/>
              </a:solidFill>
            </a:endParaRPr>
          </a:p>
          <a:p>
            <a:pPr marL="0" marR="0" lvl="0" indent="0" algn="l" rtl="0">
              <a:lnSpc>
                <a:spcPct val="100000"/>
              </a:lnSpc>
              <a:spcBef>
                <a:spcPts val="320"/>
              </a:spcBef>
              <a:spcAft>
                <a:spcPts val="0"/>
              </a:spcAft>
              <a:buNone/>
            </a:pPr>
            <a:r>
              <a:rPr lang="en-US" b="1" i="0" u="none" strike="noStrike" cap="none" dirty="0">
                <a:solidFill>
                  <a:srgbClr val="FF0000"/>
                </a:solidFill>
              </a:rPr>
              <a:t>Escalated Records by Urgency: </a:t>
            </a:r>
            <a:r>
              <a:rPr lang="en-US" i="0" u="none" strike="noStrike" cap="none" dirty="0">
                <a:solidFill>
                  <a:srgbClr val="FF0000"/>
                </a:solidFill>
              </a:rPr>
              <a:t>Total number of Escalated questions broken down </a:t>
            </a:r>
            <a:r>
              <a:rPr lang="en-US" dirty="0">
                <a:solidFill>
                  <a:srgbClr val="FF0000"/>
                </a:solidFill>
              </a:rPr>
              <a:t>according to</a:t>
            </a:r>
            <a:r>
              <a:rPr lang="en-US" i="0" u="none" strike="noStrike" cap="none" dirty="0">
                <a:solidFill>
                  <a:srgbClr val="FF0000"/>
                </a:solidFill>
              </a:rPr>
              <a:t> Question Urgency</a:t>
            </a:r>
            <a:endParaRPr dirty="0"/>
          </a:p>
          <a:p>
            <a:pPr marL="0" marR="0" lvl="8" indent="0" algn="l" rtl="0">
              <a:lnSpc>
                <a:spcPct val="100000"/>
              </a:lnSpc>
              <a:spcBef>
                <a:spcPts val="320"/>
              </a:spcBef>
              <a:spcAft>
                <a:spcPts val="0"/>
              </a:spcAft>
              <a:buNone/>
            </a:pPr>
            <a:endParaRPr b="1" i="0" u="none" strike="noStrike" cap="none" dirty="0">
              <a:solidFill>
                <a:srgbClr val="FF0000"/>
              </a:solidFill>
            </a:endParaRPr>
          </a:p>
          <a:p>
            <a:pPr marL="0" marR="0" lvl="8" indent="0" algn="l" rtl="0">
              <a:lnSpc>
                <a:spcPct val="100000"/>
              </a:lnSpc>
              <a:spcBef>
                <a:spcPts val="320"/>
              </a:spcBef>
              <a:spcAft>
                <a:spcPts val="0"/>
              </a:spcAft>
              <a:buNone/>
            </a:pPr>
            <a:r>
              <a:rPr lang="en-US" b="1" i="0" u="none" strike="noStrike" cap="none" dirty="0">
                <a:solidFill>
                  <a:srgbClr val="FF0000"/>
                </a:solidFill>
              </a:rPr>
              <a:t>Unresolved Escalated by Urgency: </a:t>
            </a:r>
            <a:r>
              <a:rPr lang="en-US" i="0" u="none" strike="noStrike" cap="none" dirty="0">
                <a:solidFill>
                  <a:srgbClr val="FF0000"/>
                </a:solidFill>
              </a:rPr>
              <a:t>The number of Escalated questions that are still </a:t>
            </a:r>
            <a:r>
              <a:rPr lang="en-US" dirty="0">
                <a:solidFill>
                  <a:srgbClr val="FF0000"/>
                </a:solidFill>
              </a:rPr>
              <a:t>open, b</a:t>
            </a:r>
            <a:r>
              <a:rPr lang="en-US" i="0" u="none" strike="noStrike" cap="none" dirty="0">
                <a:solidFill>
                  <a:srgbClr val="FF0000"/>
                </a:solidFill>
              </a:rPr>
              <a:t>roken down according to Question Urgency</a:t>
            </a:r>
            <a:endParaRPr b="1" i="0" u="none" strike="noStrike" cap="none" dirty="0">
              <a:solidFill>
                <a:srgbClr val="FF0000"/>
              </a:solidFill>
            </a:endParaRPr>
          </a:p>
        </p:txBody>
      </p:sp>
      <p:pic>
        <p:nvPicPr>
          <p:cNvPr id="416" name="Google Shape;416;g148e711784a_0_81"/>
          <p:cNvPicPr preferRelativeResize="0"/>
          <p:nvPr/>
        </p:nvPicPr>
        <p:blipFill rotWithShape="1">
          <a:blip r:embed="rId3">
            <a:alphaModFix/>
          </a:blip>
          <a:srcRect/>
          <a:stretch/>
        </p:blipFill>
        <p:spPr>
          <a:xfrm>
            <a:off x="613734" y="491761"/>
            <a:ext cx="3695938" cy="4623089"/>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5080af767a_5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320"/>
              </a:spcBef>
              <a:spcAft>
                <a:spcPts val="0"/>
              </a:spcAft>
              <a:buClr>
                <a:schemeClr val="dk1"/>
              </a:buClr>
              <a:buSzPts val="1600"/>
              <a:buFont typeface="Helvetica Neue"/>
              <a:buNone/>
            </a:pPr>
            <a:r>
              <a:rPr lang="en-US" sz="2400" dirty="0">
                <a:latin typeface="Arial"/>
                <a:ea typeface="Arial"/>
                <a:cs typeface="Arial"/>
                <a:sym typeface="Arial"/>
              </a:rPr>
              <a:t>Product Option 1: </a:t>
            </a:r>
            <a:r>
              <a:rPr lang="en-US" sz="2400" dirty="0">
                <a:solidFill>
                  <a:srgbClr val="FFFF00"/>
                </a:solidFill>
                <a:latin typeface="Arial"/>
                <a:ea typeface="Arial"/>
                <a:cs typeface="Arial"/>
                <a:sym typeface="Arial"/>
              </a:rPr>
              <a:t>Full App </a:t>
            </a:r>
            <a:r>
              <a:rPr lang="en-US" sz="1200" dirty="0">
                <a:solidFill>
                  <a:srgbClr val="FFFF00"/>
                </a:solidFill>
                <a:latin typeface="Arial"/>
                <a:ea typeface="Arial"/>
                <a:cs typeface="Arial"/>
                <a:sym typeface="Arial"/>
              </a:rPr>
              <a:t>(highly recommended)</a:t>
            </a:r>
            <a:endParaRPr sz="1200" dirty="0">
              <a:solidFill>
                <a:srgbClr val="FFFF00"/>
              </a:solidFill>
              <a:latin typeface="Arial"/>
              <a:ea typeface="Arial"/>
              <a:cs typeface="Arial"/>
              <a:sym typeface="Arial"/>
            </a:endParaRPr>
          </a:p>
        </p:txBody>
      </p:sp>
      <p:sp>
        <p:nvSpPr>
          <p:cNvPr id="112" name="Google Shape;112;g15080af767a_5_20"/>
          <p:cNvSpPr txBox="1">
            <a:spLocks noGrp="1"/>
          </p:cNvSpPr>
          <p:nvPr>
            <p:ph type="sldNum" idx="12"/>
          </p:nvPr>
        </p:nvSpPr>
        <p:spPr>
          <a:xfrm>
            <a:off x="6899974" y="47644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dirty="0"/>
          </a:p>
        </p:txBody>
      </p:sp>
      <p:sp>
        <p:nvSpPr>
          <p:cNvPr id="113" name="Google Shape;113;g15080af767a_5_20"/>
          <p:cNvSpPr txBox="1"/>
          <p:nvPr/>
        </p:nvSpPr>
        <p:spPr>
          <a:xfrm>
            <a:off x="4398500" y="12498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114" name="Google Shape;114;g15080af767a_5_20"/>
          <p:cNvSpPr txBox="1"/>
          <p:nvPr/>
        </p:nvSpPr>
        <p:spPr>
          <a:xfrm>
            <a:off x="21497" y="1193940"/>
            <a:ext cx="909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1" dirty="0"/>
              <a:t>After scanning the QR Code, worker will be prompted to install the </a:t>
            </a:r>
            <a:r>
              <a:rPr lang="en-US" b="1" dirty="0">
                <a:solidFill>
                  <a:srgbClr val="FF0000"/>
                </a:solidFill>
              </a:rPr>
              <a:t>RBA App</a:t>
            </a:r>
            <a:endParaRPr sz="1400" i="0" u="none" strike="noStrike" cap="none" dirty="0">
              <a:solidFill>
                <a:srgbClr val="FF0000"/>
              </a:solidFill>
            </a:endParaRPr>
          </a:p>
        </p:txBody>
      </p:sp>
      <p:grpSp>
        <p:nvGrpSpPr>
          <p:cNvPr id="115" name="Google Shape;115;g15080af767a_5_20"/>
          <p:cNvGrpSpPr/>
          <p:nvPr/>
        </p:nvGrpSpPr>
        <p:grpSpPr>
          <a:xfrm>
            <a:off x="-135365" y="1103960"/>
            <a:ext cx="2374984" cy="3986532"/>
            <a:chOff x="3312454" y="0"/>
            <a:chExt cx="4274889" cy="6966856"/>
          </a:xfrm>
        </p:grpSpPr>
        <p:pic>
          <p:nvPicPr>
            <p:cNvPr id="116" name="Google Shape;116;g15080af767a_5_20"/>
            <p:cNvPicPr preferRelativeResize="0"/>
            <p:nvPr/>
          </p:nvPicPr>
          <p:blipFill rotWithShape="1">
            <a:blip r:embed="rId3">
              <a:alphaModFix/>
            </a:blip>
            <a:srcRect l="4470" t="-3640" r="-4470" b="3639"/>
            <a:stretch/>
          </p:blipFill>
          <p:spPr>
            <a:xfrm>
              <a:off x="3312454" y="0"/>
              <a:ext cx="4274889" cy="6966856"/>
            </a:xfrm>
            <a:prstGeom prst="rect">
              <a:avLst/>
            </a:prstGeom>
            <a:noFill/>
            <a:ln>
              <a:noFill/>
            </a:ln>
          </p:spPr>
        </p:pic>
        <p:sp>
          <p:nvSpPr>
            <p:cNvPr id="117" name="Google Shape;117;g15080af767a_5_20"/>
            <p:cNvSpPr/>
            <p:nvPr/>
          </p:nvSpPr>
          <p:spPr>
            <a:xfrm>
              <a:off x="4054504" y="3305437"/>
              <a:ext cx="2459400" cy="1190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8" name="Google Shape;118;g15080af767a_5_20"/>
            <p:cNvPicPr preferRelativeResize="0"/>
            <p:nvPr/>
          </p:nvPicPr>
          <p:blipFill rotWithShape="1">
            <a:blip r:embed="rId4">
              <a:alphaModFix/>
            </a:blip>
            <a:srcRect/>
            <a:stretch/>
          </p:blipFill>
          <p:spPr>
            <a:xfrm>
              <a:off x="4108712" y="3523570"/>
              <a:ext cx="2350645" cy="754096"/>
            </a:xfrm>
            <a:prstGeom prst="rect">
              <a:avLst/>
            </a:prstGeom>
            <a:noFill/>
            <a:ln>
              <a:noFill/>
            </a:ln>
          </p:spPr>
        </p:pic>
      </p:grpSp>
      <p:sp>
        <p:nvSpPr>
          <p:cNvPr id="119" name="Google Shape;119;g15080af767a_5_20"/>
          <p:cNvSpPr/>
          <p:nvPr/>
        </p:nvSpPr>
        <p:spPr>
          <a:xfrm>
            <a:off x="6374352" y="1807886"/>
            <a:ext cx="2636100" cy="938719"/>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p:txBody>
      </p:sp>
      <p:pic>
        <p:nvPicPr>
          <p:cNvPr id="123" name="Google Shape;123;g15080af767a_5_20"/>
          <p:cNvPicPr preferRelativeResize="0"/>
          <p:nvPr/>
        </p:nvPicPr>
        <p:blipFill rotWithShape="1">
          <a:blip r:embed="rId5">
            <a:alphaModFix/>
          </a:blip>
          <a:srcRect/>
          <a:stretch/>
        </p:blipFill>
        <p:spPr>
          <a:xfrm>
            <a:off x="4111550" y="1646106"/>
            <a:ext cx="2127439" cy="3295745"/>
          </a:xfrm>
          <a:prstGeom prst="rect">
            <a:avLst/>
          </a:prstGeom>
          <a:noFill/>
          <a:ln>
            <a:noFill/>
          </a:ln>
          <a:effectLst>
            <a:outerShdw blurRad="292100" dist="139700" dir="2700000" algn="tl" rotWithShape="0">
              <a:srgbClr val="333333">
                <a:alpha val="64709"/>
              </a:srgbClr>
            </a:outerShdw>
          </a:effectLst>
        </p:spPr>
      </p:pic>
      <p:pic>
        <p:nvPicPr>
          <p:cNvPr id="125" name="Google Shape;125;g15080af767a_5_20"/>
          <p:cNvPicPr preferRelativeResize="0"/>
          <p:nvPr/>
        </p:nvPicPr>
        <p:blipFill rotWithShape="1">
          <a:blip r:embed="rId6">
            <a:alphaModFix/>
          </a:blip>
          <a:srcRect t="4000" b="11782"/>
          <a:stretch/>
        </p:blipFill>
        <p:spPr>
          <a:xfrm>
            <a:off x="1998461" y="1638087"/>
            <a:ext cx="1873074" cy="3295743"/>
          </a:xfrm>
          <a:prstGeom prst="rect">
            <a:avLst/>
          </a:prstGeom>
          <a:noFill/>
          <a:ln>
            <a:noFill/>
          </a:ln>
          <a:effectLst>
            <a:outerShdw blurRad="292100" dist="139700" dir="2700000" algn="tl" rotWithShape="0">
              <a:srgbClr val="333333">
                <a:alpha val="64709"/>
              </a:srgbClr>
            </a:outerShdw>
          </a:effectLst>
        </p:spPr>
      </p:pic>
      <p:sp>
        <p:nvSpPr>
          <p:cNvPr id="126" name="Google Shape;126;g15080af767a_5_20"/>
          <p:cNvSpPr/>
          <p:nvPr/>
        </p:nvSpPr>
        <p:spPr>
          <a:xfrm rot="10800000">
            <a:off x="1804355" y="3075998"/>
            <a:ext cx="400833"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19;g15080af767a_5_20">
            <a:extLst>
              <a:ext uri="{FF2B5EF4-FFF2-40B4-BE49-F238E27FC236}">
                <a16:creationId xmlns:a16="http://schemas.microsoft.com/office/drawing/2014/main" id="{3A55505E-A418-1AE7-B4D5-6CCC9D3C6C92}"/>
              </a:ext>
            </a:extLst>
          </p:cNvPr>
          <p:cNvSpPr/>
          <p:nvPr/>
        </p:nvSpPr>
        <p:spPr>
          <a:xfrm>
            <a:off x="6374352" y="2835427"/>
            <a:ext cx="2636100" cy="1414802"/>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a:p>
            <a:pPr marL="0" marR="0" lvl="0" indent="0" algn="l" rtl="0">
              <a:lnSpc>
                <a:spcPct val="100000"/>
              </a:lnSpc>
              <a:spcBef>
                <a:spcPts val="320"/>
              </a:spcBef>
              <a:spcAft>
                <a:spcPts val="0"/>
              </a:spcAft>
              <a:buNone/>
            </a:pPr>
            <a:endParaRPr lang="en-US" sz="1100" b="1" i="0" u="none" strike="noStrike" cap="none" dirty="0">
              <a:solidFill>
                <a:srgbClr val="FF0000"/>
              </a:solidFill>
            </a:endParaRPr>
          </a:p>
          <a:p>
            <a:pPr marL="0" marR="0" lvl="0" indent="0" algn="l" rtl="0">
              <a:lnSpc>
                <a:spcPct val="100000"/>
              </a:lnSpc>
              <a:spcBef>
                <a:spcPts val="320"/>
              </a:spcBef>
              <a:spcAft>
                <a:spcPts val="0"/>
              </a:spcAft>
              <a:buNone/>
            </a:pPr>
            <a:endParaRPr lang="en-US" sz="1100" b="1" dirty="0">
              <a:solidFill>
                <a:srgbClr val="FF0000"/>
              </a:solidFill>
            </a:endParaRPr>
          </a:p>
          <a:p>
            <a:pPr marL="0" marR="0" lvl="0" indent="0" algn="l" rtl="0">
              <a:lnSpc>
                <a:spcPct val="100000"/>
              </a:lnSpc>
              <a:spcBef>
                <a:spcPts val="320"/>
              </a:spcBef>
              <a:spcAft>
                <a:spcPts val="0"/>
              </a:spcAft>
              <a:buNone/>
            </a:pPr>
            <a:endParaRPr lang="en-US" sz="1100" b="1" i="0" u="none" strike="noStrike" cap="none" dirty="0">
              <a:solidFill>
                <a:srgbClr val="FF0000"/>
              </a:solidFill>
            </a:endParaRPr>
          </a:p>
          <a:p>
            <a:pPr marL="0" marR="0" lvl="0" indent="0" algn="l" rtl="0">
              <a:lnSpc>
                <a:spcPct val="100000"/>
              </a:lnSpc>
              <a:spcBef>
                <a:spcPts val="320"/>
              </a:spcBef>
              <a:spcAft>
                <a:spcPts val="0"/>
              </a:spcAft>
              <a:buNone/>
            </a:pPr>
            <a:endParaRPr lang="en-US" sz="1100" b="1" dirty="0">
              <a:solidFill>
                <a:srgbClr val="FF0000"/>
              </a:solidFill>
            </a:endParaRPr>
          </a:p>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p:txBody>
      </p:sp>
      <p:sp>
        <p:nvSpPr>
          <p:cNvPr id="3" name="TextBox 2">
            <a:extLst>
              <a:ext uri="{FF2B5EF4-FFF2-40B4-BE49-F238E27FC236}">
                <a16:creationId xmlns:a16="http://schemas.microsoft.com/office/drawing/2014/main" id="{FDBB6E54-7FE9-6DC4-4121-3F26E84EBEF0}"/>
              </a:ext>
            </a:extLst>
          </p:cNvPr>
          <p:cNvSpPr txBox="1"/>
          <p:nvPr/>
        </p:nvSpPr>
        <p:spPr>
          <a:xfrm>
            <a:off x="6370563" y="1896708"/>
            <a:ext cx="2713766" cy="938719"/>
          </a:xfrm>
          <a:prstGeom prst="rect">
            <a:avLst/>
          </a:prstGeom>
          <a:noFill/>
        </p:spPr>
        <p:txBody>
          <a:bodyPr wrap="square" rtlCol="0">
            <a:spAutoFit/>
          </a:bodyPr>
          <a:lstStyle/>
          <a:p>
            <a:r>
              <a:rPr lang="en-US" sz="1100" i="0" u="none" strike="noStrike" cap="none" dirty="0">
                <a:solidFill>
                  <a:srgbClr val="FF0000"/>
                </a:solidFill>
              </a:rPr>
              <a:t>Allows worker to install the </a:t>
            </a:r>
            <a:r>
              <a:rPr lang="en-US" sz="1100" b="1" i="0" u="none" strike="noStrike" cap="none" dirty="0">
                <a:solidFill>
                  <a:srgbClr val="FF0000"/>
                </a:solidFill>
              </a:rPr>
              <a:t>RBA Voices App </a:t>
            </a:r>
            <a:r>
              <a:rPr lang="en-US" sz="1100" i="0" u="none" strike="noStrike" cap="none" dirty="0">
                <a:solidFill>
                  <a:srgbClr val="FF0000"/>
                </a:solidFill>
              </a:rPr>
              <a:t>and enjoy the fully integrated</a:t>
            </a:r>
            <a:r>
              <a:rPr lang="en-US" sz="1100" b="1" i="0" u="none" strike="noStrike" cap="none" dirty="0">
                <a:solidFill>
                  <a:srgbClr val="FF0000"/>
                </a:solidFill>
              </a:rPr>
              <a:t>: Feedback Tool, Survey Tool, and Worker Learning Academy.</a:t>
            </a:r>
            <a:endParaRPr lang="en-US" sz="1100" dirty="0"/>
          </a:p>
          <a:p>
            <a:endParaRPr lang="en-PH" sz="1100" dirty="0"/>
          </a:p>
        </p:txBody>
      </p:sp>
      <p:sp>
        <p:nvSpPr>
          <p:cNvPr id="4" name="TextBox 3">
            <a:extLst>
              <a:ext uri="{FF2B5EF4-FFF2-40B4-BE49-F238E27FC236}">
                <a16:creationId xmlns:a16="http://schemas.microsoft.com/office/drawing/2014/main" id="{BE5F06DD-F527-34FA-1FB9-F25C5AD3694E}"/>
              </a:ext>
            </a:extLst>
          </p:cNvPr>
          <p:cNvSpPr txBox="1"/>
          <p:nvPr/>
        </p:nvSpPr>
        <p:spPr>
          <a:xfrm>
            <a:off x="6409396" y="2857540"/>
            <a:ext cx="2636100" cy="1392689"/>
          </a:xfrm>
          <a:prstGeom prst="rect">
            <a:avLst/>
          </a:prstGeom>
          <a:noFill/>
        </p:spPr>
        <p:txBody>
          <a:bodyPr wrap="square" rtlCol="0">
            <a:spAutoFit/>
          </a:bodyPr>
          <a:lstStyle/>
          <a:p>
            <a:pPr marL="0" marR="0" lvl="0" indent="0" algn="ctr" rtl="0">
              <a:lnSpc>
                <a:spcPct val="100000"/>
              </a:lnSpc>
              <a:spcBef>
                <a:spcPts val="320"/>
              </a:spcBef>
              <a:spcAft>
                <a:spcPts val="0"/>
              </a:spcAft>
              <a:buNone/>
            </a:pPr>
            <a:r>
              <a:rPr lang="en-US" sz="1100" b="1" i="0" u="none" strike="noStrike" cap="none" dirty="0">
                <a:solidFill>
                  <a:srgbClr val="FF0000"/>
                </a:solidFill>
              </a:rPr>
              <a:t>Key Values:</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Multiple features</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Easy sign in / sign up using</a:t>
            </a:r>
            <a:br>
              <a:rPr lang="en-US" sz="1100" i="0" u="none" strike="noStrike" cap="none" dirty="0">
                <a:solidFill>
                  <a:srgbClr val="FF0000"/>
                </a:solidFill>
              </a:rPr>
            </a:br>
            <a:r>
              <a:rPr lang="en-US" sz="1100" i="0" u="none" strike="noStrike" cap="none" dirty="0">
                <a:solidFill>
                  <a:srgbClr val="FF0000"/>
                </a:solidFill>
              </a:rPr>
              <a:t> employee ID or mobile number</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Quick </a:t>
            </a:r>
            <a:r>
              <a:rPr lang="en-US" sz="1100" dirty="0">
                <a:solidFill>
                  <a:srgbClr val="FF0000"/>
                </a:solidFill>
              </a:rPr>
              <a:t>and </a:t>
            </a:r>
            <a:r>
              <a:rPr lang="en-US" sz="1100" i="0" u="none" strike="noStrike" cap="none" dirty="0">
                <a:solidFill>
                  <a:srgbClr val="FF0000"/>
                </a:solidFill>
              </a:rPr>
              <a:t>easy </a:t>
            </a:r>
            <a:r>
              <a:rPr lang="en-US" sz="1100" dirty="0">
                <a:solidFill>
                  <a:srgbClr val="FF0000"/>
                </a:solidFill>
              </a:rPr>
              <a:t>checking of f</a:t>
            </a:r>
            <a:r>
              <a:rPr lang="en-US" sz="1100" i="0" u="none" strike="noStrike" cap="none" dirty="0">
                <a:solidFill>
                  <a:srgbClr val="FF0000"/>
                </a:solidFill>
              </a:rPr>
              <a:t>eedback status and viewing of factory response</a:t>
            </a:r>
            <a:endParaRPr lang="en-US" sz="1100" dirty="0"/>
          </a:p>
        </p:txBody>
      </p:sp>
      <p:sp>
        <p:nvSpPr>
          <p:cNvPr id="6" name="Google Shape;126;g15080af767a_5_20">
            <a:extLst>
              <a:ext uri="{FF2B5EF4-FFF2-40B4-BE49-F238E27FC236}">
                <a16:creationId xmlns:a16="http://schemas.microsoft.com/office/drawing/2014/main" id="{25DE6D7A-4165-7206-F2E9-6B296D1FC1D9}"/>
              </a:ext>
            </a:extLst>
          </p:cNvPr>
          <p:cNvSpPr/>
          <p:nvPr/>
        </p:nvSpPr>
        <p:spPr>
          <a:xfrm rot="10800000">
            <a:off x="3736906" y="3075998"/>
            <a:ext cx="400833"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5080af767a_5_39"/>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sz="2400" dirty="0">
                <a:latin typeface="Arial"/>
                <a:ea typeface="Arial"/>
                <a:cs typeface="Arial"/>
                <a:sym typeface="Arial"/>
              </a:rPr>
              <a:t>Product Option 2: </a:t>
            </a:r>
            <a:r>
              <a:rPr lang="en-US" sz="2400" dirty="0">
                <a:solidFill>
                  <a:srgbClr val="FFFF00"/>
                </a:solidFill>
                <a:latin typeface="Arial"/>
                <a:ea typeface="Arial"/>
                <a:cs typeface="Arial"/>
                <a:sym typeface="Arial"/>
              </a:rPr>
              <a:t>Single Feedback Tool </a:t>
            </a:r>
            <a:r>
              <a:rPr lang="en-US" sz="1400" dirty="0">
                <a:solidFill>
                  <a:srgbClr val="FFFF00"/>
                </a:solidFill>
                <a:latin typeface="Arial"/>
                <a:ea typeface="Arial"/>
                <a:cs typeface="Arial"/>
                <a:sym typeface="Arial"/>
              </a:rPr>
              <a:t>(optional)</a:t>
            </a:r>
            <a:endParaRPr sz="1400" dirty="0">
              <a:solidFill>
                <a:srgbClr val="FFFF00"/>
              </a:solidFill>
              <a:latin typeface="Arial"/>
              <a:ea typeface="Arial"/>
              <a:cs typeface="Arial"/>
              <a:sym typeface="Arial"/>
            </a:endParaRPr>
          </a:p>
        </p:txBody>
      </p:sp>
      <p:sp>
        <p:nvSpPr>
          <p:cNvPr id="132" name="Google Shape;132;g15080af767a_5_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
        <p:nvSpPr>
          <p:cNvPr id="135" name="Google Shape;135;g15080af767a_5_39"/>
          <p:cNvSpPr txBox="1"/>
          <p:nvPr/>
        </p:nvSpPr>
        <p:spPr>
          <a:xfrm>
            <a:off x="-3572" y="1206755"/>
            <a:ext cx="9096600" cy="307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b="1" dirty="0">
                <a:solidFill>
                  <a:schemeClr val="dk1"/>
                </a:solidFill>
              </a:rPr>
              <a:t>After scanning the QR Code, worker will be directed to the </a:t>
            </a:r>
            <a:r>
              <a:rPr lang="en-US" b="1" dirty="0">
                <a:solidFill>
                  <a:srgbClr val="FF0000"/>
                </a:solidFill>
              </a:rPr>
              <a:t>Feedback Tool</a:t>
            </a:r>
            <a:r>
              <a:rPr lang="en-US" b="1" dirty="0">
                <a:solidFill>
                  <a:schemeClr val="dk1"/>
                </a:solidFill>
              </a:rPr>
              <a:t> </a:t>
            </a:r>
            <a:r>
              <a:rPr lang="en-US" b="1" dirty="0">
                <a:solidFill>
                  <a:srgbClr val="FF0000"/>
                </a:solidFill>
              </a:rPr>
              <a:t>Webpage</a:t>
            </a:r>
          </a:p>
        </p:txBody>
      </p:sp>
      <p:sp>
        <p:nvSpPr>
          <p:cNvPr id="136" name="Google Shape;136;g15080af767a_5_39"/>
          <p:cNvSpPr/>
          <p:nvPr/>
        </p:nvSpPr>
        <p:spPr>
          <a:xfrm>
            <a:off x="5600183" y="1835694"/>
            <a:ext cx="2848078" cy="1523494"/>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p:txBody>
      </p:sp>
      <p:pic>
        <p:nvPicPr>
          <p:cNvPr id="138" name="Google Shape;138;g15080af767a_5_39"/>
          <p:cNvPicPr preferRelativeResize="0"/>
          <p:nvPr/>
        </p:nvPicPr>
        <p:blipFill rotWithShape="1">
          <a:blip r:embed="rId3">
            <a:alphaModFix/>
          </a:blip>
          <a:srcRect/>
          <a:stretch/>
        </p:blipFill>
        <p:spPr>
          <a:xfrm>
            <a:off x="3509381" y="1604926"/>
            <a:ext cx="1853617" cy="3319165"/>
          </a:xfrm>
          <a:prstGeom prst="rect">
            <a:avLst/>
          </a:prstGeom>
          <a:noFill/>
          <a:ln>
            <a:noFill/>
          </a:ln>
          <a:effectLst>
            <a:outerShdw blurRad="292100" dist="139700" dir="2700000" algn="tl" rotWithShape="0">
              <a:srgbClr val="333333">
                <a:alpha val="64709"/>
              </a:srgbClr>
            </a:outerShdw>
          </a:effectLst>
        </p:spPr>
      </p:pic>
      <p:pic>
        <p:nvPicPr>
          <p:cNvPr id="139" name="Google Shape;139;g15080af767a_5_39"/>
          <p:cNvPicPr preferRelativeResize="0"/>
          <p:nvPr/>
        </p:nvPicPr>
        <p:blipFill rotWithShape="1">
          <a:blip r:embed="rId4">
            <a:alphaModFix/>
          </a:blip>
          <a:srcRect/>
          <a:stretch/>
        </p:blipFill>
        <p:spPr>
          <a:xfrm>
            <a:off x="859841" y="1608468"/>
            <a:ext cx="2127439" cy="3295745"/>
          </a:xfrm>
          <a:prstGeom prst="rect">
            <a:avLst/>
          </a:prstGeom>
          <a:noFill/>
          <a:ln>
            <a:noFill/>
          </a:ln>
          <a:effectLst>
            <a:outerShdw blurRad="292100" dist="139700" dir="2700000" algn="tl" rotWithShape="0">
              <a:srgbClr val="333333">
                <a:alpha val="64709"/>
              </a:srgbClr>
            </a:outerShdw>
          </a:effectLst>
        </p:spPr>
      </p:pic>
      <p:sp>
        <p:nvSpPr>
          <p:cNvPr id="140" name="Google Shape;140;g15080af767a_5_39"/>
          <p:cNvSpPr/>
          <p:nvPr/>
        </p:nvSpPr>
        <p:spPr>
          <a:xfrm rot="10800000">
            <a:off x="3056631" y="3004559"/>
            <a:ext cx="383400" cy="519900"/>
          </a:xfrm>
          <a:prstGeom prst="leftArrow">
            <a:avLst>
              <a:gd name="adj1" fmla="val 50000"/>
              <a:gd name="adj2" fmla="val 57707"/>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36;g15080af767a_5_39">
            <a:extLst>
              <a:ext uri="{FF2B5EF4-FFF2-40B4-BE49-F238E27FC236}">
                <a16:creationId xmlns:a16="http://schemas.microsoft.com/office/drawing/2014/main" id="{C43FEAE9-2642-0C6B-2635-C38A523ED744}"/>
              </a:ext>
            </a:extLst>
          </p:cNvPr>
          <p:cNvSpPr/>
          <p:nvPr/>
        </p:nvSpPr>
        <p:spPr>
          <a:xfrm>
            <a:off x="5600182" y="3440613"/>
            <a:ext cx="2848077" cy="722264"/>
          </a:xfrm>
          <a:prstGeom prst="rect">
            <a:avLst/>
          </a:prstGeom>
          <a:solidFill>
            <a:srgbClr val="FFFF00"/>
          </a:solidFill>
          <a:ln>
            <a:noFill/>
          </a:ln>
        </p:spPr>
        <p:txBody>
          <a:bodyPr spcFirstLastPara="1" wrap="square" lIns="91425" tIns="91425" rIns="91425" bIns="91425" anchor="b" anchorCtr="0">
            <a:noAutofit/>
          </a:bodyPr>
          <a:lstStyle/>
          <a:p>
            <a:pPr marL="171450" marR="0" lvl="0" indent="-120650" algn="l" rtl="0">
              <a:lnSpc>
                <a:spcPct val="100000"/>
              </a:lnSpc>
              <a:spcBef>
                <a:spcPts val="320"/>
              </a:spcBef>
              <a:spcAft>
                <a:spcPts val="0"/>
              </a:spcAft>
              <a:buClr>
                <a:srgbClr val="000000"/>
              </a:buClr>
              <a:buSzPts val="800"/>
              <a:buFont typeface="Arial"/>
              <a:buNone/>
            </a:pPr>
            <a:endParaRPr sz="1100" i="0" u="none" strike="noStrike" cap="none" dirty="0">
              <a:solidFill>
                <a:srgbClr val="FF0000"/>
              </a:solidFill>
            </a:endParaRPr>
          </a:p>
          <a:p>
            <a:pPr marL="0" marR="0" lvl="0" indent="0" algn="ctr" rtl="0">
              <a:lnSpc>
                <a:spcPct val="100000"/>
              </a:lnSpc>
              <a:spcBef>
                <a:spcPts val="320"/>
              </a:spcBef>
              <a:spcAft>
                <a:spcPts val="0"/>
              </a:spcAft>
              <a:buNone/>
            </a:pPr>
            <a:r>
              <a:rPr lang="en-US" sz="1100" b="1" i="0" u="none" strike="noStrike" cap="none" dirty="0">
                <a:solidFill>
                  <a:srgbClr val="FF0000"/>
                </a:solidFill>
              </a:rPr>
              <a:t>Key Values:</a:t>
            </a:r>
            <a:endParaRPr sz="17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No app installation required</a:t>
            </a:r>
            <a:endParaRPr sz="17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Quick &amp; easy Feedback submission</a:t>
            </a:r>
            <a:endParaRPr sz="1700" dirty="0"/>
          </a:p>
        </p:txBody>
      </p:sp>
      <p:sp>
        <p:nvSpPr>
          <p:cNvPr id="3" name="TextBox 2">
            <a:extLst>
              <a:ext uri="{FF2B5EF4-FFF2-40B4-BE49-F238E27FC236}">
                <a16:creationId xmlns:a16="http://schemas.microsoft.com/office/drawing/2014/main" id="{8CB9DD97-614E-055A-A34D-9129EF92B490}"/>
              </a:ext>
            </a:extLst>
          </p:cNvPr>
          <p:cNvSpPr txBox="1"/>
          <p:nvPr/>
        </p:nvSpPr>
        <p:spPr>
          <a:xfrm>
            <a:off x="5600182" y="1917119"/>
            <a:ext cx="2848077" cy="1523494"/>
          </a:xfrm>
          <a:prstGeom prst="rect">
            <a:avLst/>
          </a:prstGeom>
          <a:noFill/>
        </p:spPr>
        <p:txBody>
          <a:bodyPr wrap="square" rtlCol="0">
            <a:spAutoFit/>
          </a:bodyPr>
          <a:lstStyle/>
          <a:p>
            <a:pPr marL="0" marR="0" lvl="0" indent="0" algn="l" rtl="0">
              <a:lnSpc>
                <a:spcPct val="100000"/>
              </a:lnSpc>
              <a:spcBef>
                <a:spcPts val="320"/>
              </a:spcBef>
              <a:spcAft>
                <a:spcPts val="0"/>
              </a:spcAft>
              <a:buClr>
                <a:srgbClr val="000000"/>
              </a:buClr>
              <a:buSzPts val="800"/>
              <a:buFont typeface="Arial"/>
              <a:buNone/>
            </a:pPr>
            <a:r>
              <a:rPr lang="en-US" sz="1100" i="0" u="none" strike="noStrike" cap="none" dirty="0">
                <a:solidFill>
                  <a:srgbClr val="FF0000"/>
                </a:solidFill>
              </a:rPr>
              <a:t>Allows worker to have quick access to the </a:t>
            </a:r>
            <a:r>
              <a:rPr lang="en-US" sz="1100" b="1" i="0" u="none" strike="noStrike" cap="none" dirty="0">
                <a:solidFill>
                  <a:srgbClr val="FF0000"/>
                </a:solidFill>
              </a:rPr>
              <a:t>Feedback Tool</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Requires worker to provide phone number to receive SMS notification whenever the factory replies</a:t>
            </a:r>
            <a:endParaRPr lang="en-US" sz="1100" dirty="0"/>
          </a:p>
          <a:p>
            <a:pPr marL="171450" marR="0" lvl="0" indent="-190500" algn="l" rtl="0">
              <a:lnSpc>
                <a:spcPct val="100000"/>
              </a:lnSpc>
              <a:spcBef>
                <a:spcPts val="320"/>
              </a:spcBef>
              <a:spcAft>
                <a:spcPts val="0"/>
              </a:spcAft>
              <a:buClr>
                <a:srgbClr val="000000"/>
              </a:buClr>
              <a:buSzPts val="1100"/>
              <a:buChar char="•"/>
            </a:pPr>
            <a:r>
              <a:rPr lang="en-US" sz="1100" i="0" u="none" strike="noStrike" cap="none" dirty="0">
                <a:solidFill>
                  <a:srgbClr val="FF0000"/>
                </a:solidFill>
              </a:rPr>
              <a:t>Requires worker to scan a new QR Code to check / view the reply of factory</a:t>
            </a:r>
            <a:endParaRPr lang="en-US" sz="1100" dirty="0"/>
          </a:p>
          <a:p>
            <a:endParaRPr lang="en-PH"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5080af767a_5_52"/>
          <p:cNvSpPr txBox="1">
            <a:spLocks noGrp="1"/>
          </p:cNvSpPr>
          <p:nvPr>
            <p:ph type="ctrTitle"/>
          </p:nvPr>
        </p:nvSpPr>
        <p:spPr>
          <a:xfrm>
            <a:off x="0" y="2354317"/>
            <a:ext cx="9049800" cy="117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a:solidFill>
                  <a:srgbClr val="FFFFFF"/>
                </a:solidFill>
                <a:latin typeface="Arial"/>
                <a:ea typeface="Arial"/>
                <a:cs typeface="Arial"/>
                <a:sym typeface="Arial"/>
              </a:rPr>
              <a:t>Backend Navigation</a:t>
            </a:r>
            <a:endParaRPr>
              <a:latin typeface="Arial"/>
              <a:ea typeface="Arial"/>
              <a:cs typeface="Arial"/>
              <a:sym typeface="Arial"/>
            </a:endParaRPr>
          </a:p>
        </p:txBody>
      </p:sp>
      <p:pic>
        <p:nvPicPr>
          <p:cNvPr id="2" name="Picture 1" descr="Graphical user interface, text, application&#10;&#10;Description automatically generated">
            <a:extLst>
              <a:ext uri="{FF2B5EF4-FFF2-40B4-BE49-F238E27FC236}">
                <a16:creationId xmlns:a16="http://schemas.microsoft.com/office/drawing/2014/main" id="{6F598122-7D28-85B9-AB9F-38E7FB791526}"/>
              </a:ext>
            </a:extLst>
          </p:cNvPr>
          <p:cNvPicPr>
            <a:picLocks noChangeAspect="1"/>
          </p:cNvPicPr>
          <p:nvPr/>
        </p:nvPicPr>
        <p:blipFill>
          <a:blip r:embed="rId3"/>
          <a:stretch>
            <a:fillRect/>
          </a:stretch>
        </p:blipFill>
        <p:spPr>
          <a:xfrm>
            <a:off x="687059" y="279075"/>
            <a:ext cx="3560627" cy="7974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14574e6bfac_0_14"/>
          <p:cNvPicPr preferRelativeResize="0"/>
          <p:nvPr/>
        </p:nvPicPr>
        <p:blipFill rotWithShape="1">
          <a:blip r:embed="rId3">
            <a:alphaModFix/>
          </a:blip>
          <a:srcRect b="22815"/>
          <a:stretch/>
        </p:blipFill>
        <p:spPr>
          <a:xfrm>
            <a:off x="6903824" y="1173626"/>
            <a:ext cx="2122201" cy="3867537"/>
          </a:xfrm>
          <a:prstGeom prst="rect">
            <a:avLst/>
          </a:prstGeom>
          <a:noFill/>
          <a:ln>
            <a:noFill/>
          </a:ln>
          <a:effectLst>
            <a:outerShdw blurRad="57150" dist="19050" dir="5400000" algn="bl" rotWithShape="0">
              <a:srgbClr val="000000">
                <a:alpha val="49800"/>
              </a:srgbClr>
            </a:outerShdw>
          </a:effectLst>
        </p:spPr>
      </p:pic>
      <p:sp>
        <p:nvSpPr>
          <p:cNvPr id="151" name="Google Shape;151;g14574e6bfac_0_14"/>
          <p:cNvSpPr txBox="1">
            <a:spLocks noGrp="1"/>
          </p:cNvSpPr>
          <p:nvPr>
            <p:ph type="body" idx="1"/>
          </p:nvPr>
        </p:nvSpPr>
        <p:spPr>
          <a:xfrm>
            <a:off x="51100" y="924000"/>
            <a:ext cx="75565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500" b="1" dirty="0">
                <a:latin typeface="Arial"/>
                <a:ea typeface="Arial"/>
                <a:cs typeface="Arial"/>
                <a:sym typeface="Arial"/>
              </a:rPr>
              <a:t>Step 1: </a:t>
            </a:r>
            <a:r>
              <a:rPr lang="en-US" sz="1500" dirty="0">
                <a:latin typeface="Arial"/>
                <a:ea typeface="Arial"/>
                <a:cs typeface="Arial"/>
                <a:sym typeface="Arial"/>
              </a:rPr>
              <a:t>Access the </a:t>
            </a:r>
            <a:r>
              <a:rPr lang="en-US" sz="1500" b="1" dirty="0">
                <a:latin typeface="Arial"/>
                <a:ea typeface="Arial"/>
                <a:cs typeface="Arial"/>
                <a:sym typeface="Arial"/>
              </a:rPr>
              <a:t>Feedback Backend </a:t>
            </a:r>
            <a:r>
              <a:rPr lang="en-US" sz="1500" dirty="0">
                <a:latin typeface="Arial"/>
                <a:ea typeface="Arial"/>
                <a:cs typeface="Arial"/>
                <a:sym typeface="Arial"/>
              </a:rPr>
              <a:t>&amp; login with your </a:t>
            </a:r>
            <a:r>
              <a:rPr lang="en-US" sz="1500" b="1" dirty="0">
                <a:latin typeface="Arial"/>
                <a:ea typeface="Arial"/>
                <a:cs typeface="Arial"/>
                <a:sym typeface="Arial"/>
              </a:rPr>
              <a:t>Login Credentials</a:t>
            </a:r>
            <a:endParaRPr sz="15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52" name="Google Shape;152;g14574e6bfac_0_1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a:latin typeface="Arial"/>
              <a:ea typeface="Arial"/>
              <a:cs typeface="Arial"/>
              <a:sym typeface="Arial"/>
            </a:endParaRPr>
          </a:p>
        </p:txBody>
      </p:sp>
      <p:sp>
        <p:nvSpPr>
          <p:cNvPr id="153" name="Google Shape;153;g14574e6bfac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sp>
        <p:nvSpPr>
          <p:cNvPr id="154" name="Google Shape;154;g14574e6bfac_0_14"/>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pic>
        <p:nvPicPr>
          <p:cNvPr id="155" name="Google Shape;155;g14574e6bfac_0_14" descr="Graphical user interface, website&#10;&#10;Description automatically generated"/>
          <p:cNvPicPr preferRelativeResize="0">
            <a:picLocks noGrp="1"/>
          </p:cNvPicPr>
          <p:nvPr>
            <p:ph type="body" idx="1"/>
          </p:nvPr>
        </p:nvPicPr>
        <p:blipFill rotWithShape="1">
          <a:blip r:embed="rId4">
            <a:alphaModFix/>
          </a:blip>
          <a:srcRect/>
          <a:stretch/>
        </p:blipFill>
        <p:spPr>
          <a:xfrm>
            <a:off x="117974" y="1622576"/>
            <a:ext cx="6691275" cy="3418588"/>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
        <p:nvSpPr>
          <p:cNvPr id="156" name="Google Shape;156;g14574e6bfac_0_14"/>
          <p:cNvSpPr/>
          <p:nvPr/>
        </p:nvSpPr>
        <p:spPr>
          <a:xfrm>
            <a:off x="4870174" y="2960134"/>
            <a:ext cx="1868796" cy="928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4574e6bfac_0_14"/>
          <p:cNvSpPr/>
          <p:nvPr/>
        </p:nvSpPr>
        <p:spPr>
          <a:xfrm>
            <a:off x="7103165" y="4109688"/>
            <a:ext cx="1696278" cy="530841"/>
          </a:xfrm>
          <a:prstGeom prst="roundRect">
            <a:avLst>
              <a:gd name="adj" fmla="val 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4574e6bfac_0_14"/>
          <p:cNvSpPr/>
          <p:nvPr/>
        </p:nvSpPr>
        <p:spPr>
          <a:xfrm>
            <a:off x="7078754" y="3391663"/>
            <a:ext cx="1745100" cy="681161"/>
          </a:xfrm>
          <a:prstGeom prst="downArrowCallout">
            <a:avLst>
              <a:gd name="adj1" fmla="val 15391"/>
              <a:gd name="adj2" fmla="val 16484"/>
              <a:gd name="adj3" fmla="val 25000"/>
              <a:gd name="adj4" fmla="val 64977"/>
            </a:avLst>
          </a:prstGeom>
          <a:solidFill>
            <a:srgbClr val="FFFF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    </a:t>
            </a:r>
            <a:endParaRPr sz="1400" i="0" u="none" strike="noStrike" cap="none" dirty="0">
              <a:solidFill>
                <a:srgbClr val="FF0000"/>
              </a:solidFill>
            </a:endParaRPr>
          </a:p>
        </p:txBody>
      </p:sp>
      <p:sp>
        <p:nvSpPr>
          <p:cNvPr id="2" name="TextBox 1">
            <a:extLst>
              <a:ext uri="{FF2B5EF4-FFF2-40B4-BE49-F238E27FC236}">
                <a16:creationId xmlns:a16="http://schemas.microsoft.com/office/drawing/2014/main" id="{0256AC2F-691A-75B3-6FF0-AFF2A0816498}"/>
              </a:ext>
            </a:extLst>
          </p:cNvPr>
          <p:cNvSpPr txBox="1"/>
          <p:nvPr/>
        </p:nvSpPr>
        <p:spPr>
          <a:xfrm>
            <a:off x="7078754" y="3383872"/>
            <a:ext cx="1947271" cy="646331"/>
          </a:xfrm>
          <a:prstGeom prst="rect">
            <a:avLst/>
          </a:prstGeom>
          <a:noFill/>
        </p:spPr>
        <p:txBody>
          <a:bodyPr wrap="square" rtlCol="0">
            <a:spAutoFit/>
          </a:bodyPr>
          <a:lstStyle/>
          <a:p>
            <a:pPr marL="0" marR="0" lvl="0" indent="0" algn="ctr" rtl="0">
              <a:lnSpc>
                <a:spcPct val="100000"/>
              </a:lnSpc>
              <a:spcAft>
                <a:spcPts val="0"/>
              </a:spcAft>
              <a:buClr>
                <a:srgbClr val="000000"/>
              </a:buClr>
              <a:buSzPts val="1200"/>
              <a:buFont typeface="Arial"/>
              <a:buNone/>
            </a:pPr>
            <a:r>
              <a:rPr lang="en-US" sz="1200" b="1" i="0" u="none" strike="noStrike" cap="none" dirty="0">
                <a:solidFill>
                  <a:srgbClr val="FF0000"/>
                </a:solidFill>
              </a:rPr>
              <a:t>Login Credentials </a:t>
            </a:r>
          </a:p>
          <a:p>
            <a:pPr marL="0" marR="0" lvl="0" indent="0" algn="ctr" rtl="0">
              <a:lnSpc>
                <a:spcPct val="100000"/>
              </a:lnSpc>
              <a:spcAft>
                <a:spcPts val="0"/>
              </a:spcAft>
              <a:buClr>
                <a:srgbClr val="000000"/>
              </a:buClr>
              <a:buSzPts val="1200"/>
              <a:buFont typeface="Arial"/>
              <a:buNone/>
            </a:pPr>
            <a:r>
              <a:rPr lang="en-US" sz="1200" b="1" dirty="0">
                <a:solidFill>
                  <a:srgbClr val="FF0000"/>
                </a:solidFill>
              </a:rPr>
              <a:t>are </a:t>
            </a:r>
            <a:r>
              <a:rPr lang="en-US" sz="1200" b="1" i="0" u="none" strike="noStrike" cap="none" dirty="0">
                <a:solidFill>
                  <a:srgbClr val="FF0000"/>
                </a:solidFill>
              </a:rPr>
              <a:t>emailed to you</a:t>
            </a:r>
            <a:endParaRPr lang="en-US" sz="1200" i="0" u="none" strike="noStrike" cap="none" dirty="0">
              <a:solidFill>
                <a:srgbClr val="FF0000"/>
              </a:solidFill>
            </a:endParaRPr>
          </a:p>
          <a:p>
            <a:endParaRPr lang="en-PH" sz="1200" dirty="0"/>
          </a:p>
        </p:txBody>
      </p:sp>
      <p:pic>
        <p:nvPicPr>
          <p:cNvPr id="3" name="Google Shape;128;g14574e6bfac_0_14">
            <a:extLst>
              <a:ext uri="{FF2B5EF4-FFF2-40B4-BE49-F238E27FC236}">
                <a16:creationId xmlns:a16="http://schemas.microsoft.com/office/drawing/2014/main" id="{E0518CF8-BDB0-8CB0-C89C-91626BC501B2}"/>
              </a:ext>
            </a:extLst>
          </p:cNvPr>
          <p:cNvPicPr preferRelativeResize="0"/>
          <p:nvPr/>
        </p:nvPicPr>
        <p:blipFill rotWithShape="1">
          <a:blip r:embed="rId5">
            <a:alphaModFix/>
          </a:blip>
          <a:srcRect/>
          <a:stretch/>
        </p:blipFill>
        <p:spPr>
          <a:xfrm>
            <a:off x="7129669" y="3469808"/>
            <a:ext cx="204099" cy="204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14574e6bfac_1_20"/>
          <p:cNvPicPr preferRelativeResize="0"/>
          <p:nvPr/>
        </p:nvPicPr>
        <p:blipFill>
          <a:blip r:embed="rId3">
            <a:alphaModFix/>
          </a:blip>
          <a:stretch>
            <a:fillRect/>
          </a:stretch>
        </p:blipFill>
        <p:spPr>
          <a:xfrm>
            <a:off x="101074" y="1512325"/>
            <a:ext cx="6906575" cy="3341485"/>
          </a:xfrm>
          <a:prstGeom prst="rect">
            <a:avLst/>
          </a:prstGeom>
          <a:noFill/>
          <a:ln>
            <a:noFill/>
          </a:ln>
        </p:spPr>
      </p:pic>
      <p:sp>
        <p:nvSpPr>
          <p:cNvPr id="165" name="Google Shape;165;g14574e6bfac_1_20"/>
          <p:cNvSpPr txBox="1">
            <a:spLocks noGrp="1"/>
          </p:cNvSpPr>
          <p:nvPr>
            <p:ph type="body" idx="1"/>
          </p:nvPr>
        </p:nvSpPr>
        <p:spPr>
          <a:xfrm>
            <a:off x="20785" y="907463"/>
            <a:ext cx="7132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latin typeface="Arial"/>
                <a:ea typeface="Arial"/>
                <a:cs typeface="Arial"/>
                <a:sym typeface="Arial"/>
              </a:rPr>
              <a:t>Step 2:</a:t>
            </a:r>
            <a:r>
              <a:rPr lang="en-US" sz="1600" dirty="0">
                <a:latin typeface="Arial"/>
                <a:ea typeface="Arial"/>
                <a:cs typeface="Arial"/>
                <a:sym typeface="Arial"/>
              </a:rPr>
              <a:t> At </a:t>
            </a:r>
            <a:r>
              <a:rPr lang="en-US" sz="1600" b="1" dirty="0">
                <a:latin typeface="Arial"/>
                <a:ea typeface="Arial"/>
                <a:cs typeface="Arial"/>
                <a:sym typeface="Arial"/>
              </a:rPr>
              <a:t>[Feedback]</a:t>
            </a:r>
            <a:r>
              <a:rPr lang="en-US" sz="1600" dirty="0">
                <a:latin typeface="Arial"/>
                <a:ea typeface="Arial"/>
                <a:cs typeface="Arial"/>
                <a:sym typeface="Arial"/>
              </a:rPr>
              <a:t> section –&gt; Click </a:t>
            </a:r>
            <a:r>
              <a:rPr lang="en-US" sz="1600" b="1" dirty="0">
                <a:latin typeface="Arial"/>
                <a:ea typeface="Arial"/>
                <a:cs typeface="Arial"/>
                <a:sym typeface="Arial"/>
              </a:rPr>
              <a:t>[Get Started]</a:t>
            </a:r>
            <a:endParaRPr sz="16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66" name="Google Shape;166;g14574e6bfac_1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sz="3600">
              <a:solidFill>
                <a:schemeClr val="lt1"/>
              </a:solidFill>
              <a:latin typeface="Arial"/>
              <a:ea typeface="Arial"/>
              <a:cs typeface="Arial"/>
              <a:sym typeface="Arial"/>
            </a:endParaRPr>
          </a:p>
        </p:txBody>
      </p:sp>
      <p:sp>
        <p:nvSpPr>
          <p:cNvPr id="167" name="Google Shape;167;g14574e6bfac_1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sp>
        <p:nvSpPr>
          <p:cNvPr id="168" name="Google Shape;168;g14574e6bfac_1_2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p:txBody>
      </p:sp>
      <p:sp>
        <p:nvSpPr>
          <p:cNvPr id="169" name="Google Shape;169;g14574e6bfac_1_20"/>
          <p:cNvSpPr/>
          <p:nvPr/>
        </p:nvSpPr>
        <p:spPr>
          <a:xfrm>
            <a:off x="5274365" y="2536869"/>
            <a:ext cx="1378226" cy="1977856"/>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14574e6bfac_1_20"/>
          <p:cNvSpPr/>
          <p:nvPr/>
        </p:nvSpPr>
        <p:spPr>
          <a:xfrm>
            <a:off x="6480312" y="1545472"/>
            <a:ext cx="527337" cy="21939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14574e6bfac_1_20"/>
          <p:cNvSpPr/>
          <p:nvPr/>
        </p:nvSpPr>
        <p:spPr>
          <a:xfrm>
            <a:off x="7206292" y="1303203"/>
            <a:ext cx="1814087" cy="704922"/>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p:txBody>
      </p:sp>
      <p:sp>
        <p:nvSpPr>
          <p:cNvPr id="172" name="Google Shape;172;g14574e6bfac_1_20"/>
          <p:cNvSpPr/>
          <p:nvPr/>
        </p:nvSpPr>
        <p:spPr>
          <a:xfrm>
            <a:off x="7041078" y="1532260"/>
            <a:ext cx="255300" cy="193800"/>
          </a:xfrm>
          <a:prstGeom prst="lef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g14574e6bfac_1_20"/>
          <p:cNvPicPr preferRelativeResize="0"/>
          <p:nvPr/>
        </p:nvPicPr>
        <p:blipFill rotWithShape="1">
          <a:blip r:embed="rId4">
            <a:alphaModFix/>
          </a:blip>
          <a:srcRect/>
          <a:stretch/>
        </p:blipFill>
        <p:spPr>
          <a:xfrm>
            <a:off x="7303965" y="2557323"/>
            <a:ext cx="1632290" cy="1745730"/>
          </a:xfrm>
          <a:prstGeom prst="rect">
            <a:avLst/>
          </a:prstGeom>
          <a:noFill/>
          <a:ln>
            <a:noFill/>
          </a:ln>
          <a:effectLst>
            <a:outerShdw blurRad="57150" dist="19050" dir="5400000" algn="bl" rotWithShape="0">
              <a:srgbClr val="000000">
                <a:alpha val="49803"/>
              </a:srgbClr>
            </a:outerShdw>
          </a:effectLst>
        </p:spPr>
      </p:pic>
      <p:sp>
        <p:nvSpPr>
          <p:cNvPr id="174" name="Google Shape;174;g14574e6bfac_1_20"/>
          <p:cNvSpPr/>
          <p:nvPr/>
        </p:nvSpPr>
        <p:spPr>
          <a:xfrm>
            <a:off x="7303965" y="2241022"/>
            <a:ext cx="1632290" cy="330096"/>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endParaRPr sz="900" b="1" i="0" u="none" strike="noStrike" cap="none" dirty="0">
              <a:solidFill>
                <a:srgbClr val="FF0000"/>
              </a:solidFill>
            </a:endParaRPr>
          </a:p>
        </p:txBody>
      </p:sp>
      <p:sp>
        <p:nvSpPr>
          <p:cNvPr id="2" name="TextBox 1">
            <a:extLst>
              <a:ext uri="{FF2B5EF4-FFF2-40B4-BE49-F238E27FC236}">
                <a16:creationId xmlns:a16="http://schemas.microsoft.com/office/drawing/2014/main" id="{4660484B-D804-2B28-D0A2-D5F42E6420E5}"/>
              </a:ext>
            </a:extLst>
          </p:cNvPr>
          <p:cNvSpPr txBox="1"/>
          <p:nvPr/>
        </p:nvSpPr>
        <p:spPr>
          <a:xfrm>
            <a:off x="7186414" y="1348272"/>
            <a:ext cx="1867393" cy="784830"/>
          </a:xfrm>
          <a:prstGeom prst="rect">
            <a:avLst/>
          </a:prstGeom>
          <a:noFill/>
        </p:spPr>
        <p:txBody>
          <a:bodyPr wrap="square" rtlCol="0">
            <a:spAutoFit/>
          </a:bodyPr>
          <a:lstStyle/>
          <a:p>
            <a:pPr algn="ctr"/>
            <a:r>
              <a:rPr lang="en-US" sz="1100" b="1" i="0" u="none" strike="noStrike" cap="none" dirty="0">
                <a:solidFill>
                  <a:srgbClr val="FF0000"/>
                </a:solidFill>
              </a:rPr>
              <a:t>Click on this if you wish to view Backend in a different language</a:t>
            </a:r>
          </a:p>
          <a:p>
            <a:endParaRPr lang="en-PH" sz="1200" dirty="0"/>
          </a:p>
        </p:txBody>
      </p:sp>
      <p:sp>
        <p:nvSpPr>
          <p:cNvPr id="3" name="TextBox 2">
            <a:extLst>
              <a:ext uri="{FF2B5EF4-FFF2-40B4-BE49-F238E27FC236}">
                <a16:creationId xmlns:a16="http://schemas.microsoft.com/office/drawing/2014/main" id="{EAF1B8DC-CC36-AD66-5328-61908DB9F4BE}"/>
              </a:ext>
            </a:extLst>
          </p:cNvPr>
          <p:cNvSpPr txBox="1"/>
          <p:nvPr/>
        </p:nvSpPr>
        <p:spPr>
          <a:xfrm>
            <a:off x="7192338" y="2287194"/>
            <a:ext cx="1867393" cy="261610"/>
          </a:xfrm>
          <a:prstGeom prst="rect">
            <a:avLst/>
          </a:prstGeom>
          <a:noFill/>
        </p:spPr>
        <p:txBody>
          <a:bodyPr wrap="square" rtlCol="0">
            <a:spAutoFit/>
          </a:bodyPr>
          <a:lstStyle/>
          <a:p>
            <a:pPr algn="ctr"/>
            <a:r>
              <a:rPr lang="en-US" sz="1100" b="1" i="0" u="none" strike="noStrike" cap="none" dirty="0">
                <a:solidFill>
                  <a:srgbClr val="FF0000"/>
                </a:solidFill>
              </a:rPr>
              <a:t>Languages Available</a:t>
            </a:r>
            <a:endParaRPr lang="en-PH"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Picture 2">
            <a:extLst>
              <a:ext uri="{FF2B5EF4-FFF2-40B4-BE49-F238E27FC236}">
                <a16:creationId xmlns:a16="http://schemas.microsoft.com/office/drawing/2014/main" id="{34CE5C66-8246-A2BA-20FF-215F6B4C2EE7}"/>
              </a:ext>
            </a:extLst>
          </p:cNvPr>
          <p:cNvPicPr>
            <a:picLocks noChangeAspect="1"/>
          </p:cNvPicPr>
          <p:nvPr/>
        </p:nvPicPr>
        <p:blipFill rotWithShape="1">
          <a:blip r:embed="rId3"/>
          <a:srcRect t="22255" r="85082"/>
          <a:stretch/>
        </p:blipFill>
        <p:spPr>
          <a:xfrm>
            <a:off x="-1" y="1601567"/>
            <a:ext cx="1364105" cy="3530997"/>
          </a:xfrm>
          <a:prstGeom prst="rect">
            <a:avLst/>
          </a:prstGeom>
        </p:spPr>
      </p:pic>
      <p:sp>
        <p:nvSpPr>
          <p:cNvPr id="180" name="Google Shape;180;g14574e6bfac_0_70"/>
          <p:cNvSpPr txBox="1">
            <a:spLocks noGrp="1"/>
          </p:cNvSpPr>
          <p:nvPr>
            <p:ph type="body" idx="1"/>
          </p:nvPr>
        </p:nvSpPr>
        <p:spPr>
          <a:xfrm>
            <a:off x="0" y="919035"/>
            <a:ext cx="89939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The left column you will find multiple features related to the Feedback Tool usage:</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81" name="Google Shape;181;g14574e6bfac_0_70"/>
          <p:cNvSpPr txBox="1">
            <a:spLocks noGrp="1"/>
          </p:cNvSpPr>
          <p:nvPr>
            <p:ph type="title"/>
          </p:nvPr>
        </p:nvSpPr>
        <p:spPr>
          <a:xfrm>
            <a:off x="1638599" y="175781"/>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Features</a:t>
            </a:r>
            <a:endParaRPr>
              <a:latin typeface="Arial"/>
              <a:ea typeface="Arial"/>
              <a:cs typeface="Arial"/>
              <a:sym typeface="Arial"/>
            </a:endParaRPr>
          </a:p>
        </p:txBody>
      </p:sp>
      <p:sp>
        <p:nvSpPr>
          <p:cNvPr id="182" name="Google Shape;182;g14574e6bfac_0_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sp>
        <p:nvSpPr>
          <p:cNvPr id="183" name="Google Shape;183;g14574e6bfac_0_70"/>
          <p:cNvSpPr/>
          <p:nvPr/>
        </p:nvSpPr>
        <p:spPr>
          <a:xfrm>
            <a:off x="1638599" y="1597588"/>
            <a:ext cx="6278707" cy="3169675"/>
          </a:xfrm>
          <a:prstGeom prst="rect">
            <a:avLst/>
          </a:prstGeom>
          <a:solidFill>
            <a:srgbClr val="FFFF00"/>
          </a:solidFill>
          <a:ln>
            <a:noFill/>
          </a:ln>
        </p:spPr>
        <p:txBody>
          <a:bodyPr spcFirstLastPara="1" wrap="square" lIns="91425" tIns="91425" rIns="91425" bIns="91425" anchor="ctr" anchorCtr="0">
            <a:noAutofit/>
          </a:bodyPr>
          <a:lstStyle/>
          <a:p>
            <a:pPr>
              <a:spcBef>
                <a:spcPts val="320"/>
              </a:spcBef>
              <a:buSzPts val="1200"/>
            </a:pPr>
            <a:r>
              <a:rPr lang="en-US" sz="1600" b="1" i="0" u="none" strike="noStrike" cap="none" dirty="0">
                <a:solidFill>
                  <a:srgbClr val="FF0000"/>
                </a:solidFill>
              </a:rPr>
              <a:t>Terms Description: </a:t>
            </a:r>
          </a:p>
          <a:p>
            <a:pPr>
              <a:spcBef>
                <a:spcPts val="320"/>
              </a:spcBef>
              <a:buSzPts val="1200"/>
            </a:pPr>
            <a:endParaRPr lang="en-US" sz="1200" b="1" i="0" u="none" strike="noStrike" cap="none" dirty="0">
              <a:solidFill>
                <a:srgbClr val="FF0000"/>
              </a:solidFill>
            </a:endParaRPr>
          </a:p>
          <a:p>
            <a:pPr>
              <a:spcBef>
                <a:spcPts val="320"/>
              </a:spcBef>
              <a:buSzPts val="1200"/>
            </a:pPr>
            <a:r>
              <a:rPr lang="en-US" sz="1200" b="1" i="0" u="none" strike="noStrike" cap="none" dirty="0">
                <a:solidFill>
                  <a:srgbClr val="FF0000"/>
                </a:solidFill>
              </a:rPr>
              <a:t>Deploy Feedback Tool: </a:t>
            </a:r>
            <a:r>
              <a:rPr lang="en-US" sz="1200" i="0" u="none" strike="noStrike" cap="none" dirty="0">
                <a:solidFill>
                  <a:srgbClr val="FF0000"/>
                </a:solidFill>
              </a:rPr>
              <a:t>Where you can deploy the Feedback tool to specific factories.</a:t>
            </a: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lang="en-US" sz="1200" b="1"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Member Feedback Mgt: </a:t>
            </a:r>
            <a:r>
              <a:rPr lang="en-US" sz="1200" i="0" u="none" strike="noStrike" cap="none" dirty="0">
                <a:solidFill>
                  <a:srgbClr val="FF0000"/>
                </a:solidFill>
              </a:rPr>
              <a:t>Details of the Feedback submitted by workers in </a:t>
            </a:r>
            <a:r>
              <a:rPr lang="en-US" sz="1200" dirty="0">
                <a:solidFill>
                  <a:srgbClr val="FF0000"/>
                </a:solidFill>
              </a:rPr>
              <a:t>your factory. </a:t>
            </a:r>
            <a:endParaRPr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Member: Low Ratings</a:t>
            </a:r>
            <a:r>
              <a:rPr lang="en-US" sz="1200" i="0" u="none" strike="noStrike" cap="none" dirty="0">
                <a:solidFill>
                  <a:srgbClr val="FF0000"/>
                </a:solidFill>
              </a:rPr>
              <a:t>: Details of low-rated Feedback</a:t>
            </a:r>
            <a:r>
              <a:rPr lang="en-US" sz="1200" dirty="0">
                <a:solidFill>
                  <a:srgbClr val="FF0000"/>
                </a:solidFill>
              </a:rPr>
              <a:t>. </a:t>
            </a:r>
            <a:r>
              <a:rPr lang="en-US" sz="1200" i="0" u="none" strike="noStrike" cap="none" dirty="0">
                <a:solidFill>
                  <a:srgbClr val="FF0000"/>
                </a:solidFill>
              </a:rPr>
              <a:t>This measures worker satisfaction after receiving Feedback from the factory.</a:t>
            </a:r>
          </a:p>
          <a:p>
            <a:pPr marL="0" marR="0" lvl="0" indent="0" algn="l" rtl="0">
              <a:lnSpc>
                <a:spcPct val="100000"/>
              </a:lnSpc>
              <a:spcBef>
                <a:spcPts val="320"/>
              </a:spcBef>
              <a:spcAft>
                <a:spcPts val="0"/>
              </a:spcAft>
              <a:buClr>
                <a:srgbClr val="000000"/>
              </a:buClr>
              <a:buSzPts val="1200"/>
              <a:buFont typeface="Arial"/>
              <a:buNone/>
            </a:pPr>
            <a:endParaRPr lang="en-US"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Export Data: </a:t>
            </a:r>
            <a:r>
              <a:rPr lang="en-US" sz="1200" i="0" u="none" strike="noStrike" cap="none" dirty="0">
                <a:solidFill>
                  <a:srgbClr val="FF0000"/>
                </a:solidFill>
              </a:rPr>
              <a:t>Where </a:t>
            </a:r>
            <a:r>
              <a:rPr lang="en-US" sz="1200" dirty="0">
                <a:solidFill>
                  <a:srgbClr val="FF0000"/>
                </a:solidFill>
              </a:rPr>
              <a:t>you download the details of feedback</a:t>
            </a:r>
            <a:endParaRPr sz="12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lvl="0" indent="0" algn="l" rtl="0">
              <a:spcBef>
                <a:spcPts val="320"/>
              </a:spcBef>
              <a:spcAft>
                <a:spcPts val="0"/>
              </a:spcAft>
              <a:buClr>
                <a:schemeClr val="dk1"/>
              </a:buClr>
              <a:buSzPts val="1200"/>
              <a:buFont typeface="Arial"/>
              <a:buNone/>
            </a:pPr>
            <a:r>
              <a:rPr lang="en-US" sz="1200" b="1" dirty="0">
                <a:solidFill>
                  <a:srgbClr val="FF0000"/>
                </a:solidFill>
              </a:rPr>
              <a:t>Escalation: </a:t>
            </a:r>
            <a:r>
              <a:rPr lang="en-US" sz="1200" dirty="0">
                <a:solidFill>
                  <a:srgbClr val="FF0000"/>
                </a:solidFill>
              </a:rPr>
              <a:t>Details of the Feedback escalated by the workers.</a:t>
            </a: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endParaRPr sz="1200"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200" b="1" dirty="0">
                <a:solidFill>
                  <a:srgbClr val="FF0000"/>
                </a:solidFill>
              </a:rPr>
              <a:t>Member Overview: </a:t>
            </a:r>
            <a:r>
              <a:rPr lang="en-US" sz="1200" i="0" u="none" strike="noStrike" cap="none" dirty="0">
                <a:solidFill>
                  <a:srgbClr val="FF0000"/>
                </a:solidFill>
              </a:rPr>
              <a:t>Analysis report of Feedbacks by factory or country.</a:t>
            </a:r>
            <a:endParaRPr sz="1200" dirty="0">
              <a:solidFill>
                <a:srgbClr val="FF0000"/>
              </a:solidFill>
            </a:endParaRPr>
          </a:p>
        </p:txBody>
      </p:sp>
      <p:sp>
        <p:nvSpPr>
          <p:cNvPr id="185" name="Google Shape;185;g14574e6bfac_0_70"/>
          <p:cNvSpPr/>
          <p:nvPr/>
        </p:nvSpPr>
        <p:spPr>
          <a:xfrm>
            <a:off x="0" y="1625252"/>
            <a:ext cx="1364105" cy="2599213"/>
          </a:xfrm>
          <a:prstGeom prst="roundRect">
            <a:avLst>
              <a:gd name="adj" fmla="val 0"/>
            </a:avLst>
          </a:prstGeom>
          <a:noFill/>
          <a:ln w="571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3354</TotalTime>
  <Words>4046</Words>
  <Application>Microsoft Office PowerPoint</Application>
  <PresentationFormat>On-screen Show (16:9)</PresentationFormat>
  <Paragraphs>384</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Helvetica Neue</vt:lpstr>
      <vt:lpstr>Calibri</vt:lpstr>
      <vt:lpstr>Office Theme</vt:lpstr>
      <vt:lpstr>Member Quick Guide: Backend Navigation &amp; How to Deploy Feedback Tool To Factory </vt:lpstr>
      <vt:lpstr>Necessary Preparations </vt:lpstr>
      <vt:lpstr>Review 2 Product Options</vt:lpstr>
      <vt:lpstr>Product Option 1: Full App (highly recommended)</vt:lpstr>
      <vt:lpstr>Product Option 2: Single Feedback Tool (optional)</vt:lpstr>
      <vt:lpstr>Backend Navigation</vt:lpstr>
      <vt:lpstr>Backend Login</vt:lpstr>
      <vt:lpstr>Backend Login</vt:lpstr>
      <vt:lpstr>Backend Features</vt:lpstr>
      <vt:lpstr>How to Deploy Feedback Tool to the Factory</vt:lpstr>
      <vt:lpstr>Quick High-level Process Flow</vt:lpstr>
      <vt:lpstr>PowerPoint Presentation</vt:lpstr>
      <vt:lpstr>PowerPoint Presentation</vt:lpstr>
      <vt:lpstr>Step 1. Click [Deploy Feedback Tool]</vt:lpstr>
      <vt:lpstr>Step 2. Prepare Invitation Email</vt:lpstr>
      <vt:lpstr>Invitation Letter</vt:lpstr>
      <vt:lpstr>Invitation Letter Questionnaire </vt:lpstr>
      <vt:lpstr>Step 3. Select product type</vt:lpstr>
      <vt:lpstr>Step 4. Select Factory</vt:lpstr>
      <vt:lpstr>Step 5. Upload Logo &amp; Send Invitation</vt:lpstr>
      <vt:lpstr>PowerPoint Presentation</vt:lpstr>
      <vt:lpstr>Step 1. Add Factory </vt:lpstr>
      <vt:lpstr>Step 2. Select Factory to Deploy</vt:lpstr>
      <vt:lpstr>Step 3. Review Factory’s Feedback Manager Email (POC)</vt:lpstr>
      <vt:lpstr>Step 4. Select Product Type &amp; Confirm to Send </vt:lpstr>
      <vt:lpstr>Tracking Onboarding Progress</vt:lpstr>
      <vt:lpstr>Tracking Deployment Progress</vt:lpstr>
      <vt:lpstr>Report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Quick Guide: Backend Navigation  Deploy Feedback Tool to Factory</dc:title>
  <dc:creator>Deborah Albers</dc:creator>
  <cp:lastModifiedBy>Ngoc Le</cp:lastModifiedBy>
  <cp:revision>327</cp:revision>
  <dcterms:created xsi:type="dcterms:W3CDTF">2020-10-19T19:35:05Z</dcterms:created>
  <dcterms:modified xsi:type="dcterms:W3CDTF">2023-03-22T04:20:15Z</dcterms:modified>
</cp:coreProperties>
</file>