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7010400" cy="9296400"/>
  <p:embeddedFontLst>
    <p:embeddedFont>
      <p:font typeface="Calibri" panose="020F0502020204030204" pitchFamily="34" charset="0"/>
      <p:regular r:id="rId16"/>
      <p:bold r:id="rId17"/>
      <p:italic r:id="rId18"/>
      <p:boldItalic r:id="rId19"/>
    </p:embeddedFont>
    <p:embeddedFont>
      <p:font typeface="Helvetica Neue"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28">
          <p15:clr>
            <a:srgbClr val="A4A3A4"/>
          </p15:clr>
        </p15:guide>
        <p15:guide id="2" pos="429">
          <p15:clr>
            <a:srgbClr val="A4A3A4"/>
          </p15:clr>
        </p15:guide>
        <p15:guide id="3" pos="5326">
          <p15:clr>
            <a:srgbClr val="A4A3A4"/>
          </p15:clr>
        </p15:guide>
        <p15:guide id="4" pos="2811">
          <p15:clr>
            <a:srgbClr val="A4A3A4"/>
          </p15:clr>
        </p15:guide>
        <p15:guide id="5" pos="2952">
          <p15:clr>
            <a:srgbClr val="A4A3A4"/>
          </p15:clr>
        </p15:guide>
        <p15:guide id="6" pos="2734">
          <p15:clr>
            <a:srgbClr val="A4A3A4"/>
          </p15:clr>
        </p15:guide>
        <p15:guide id="7" pos="3023">
          <p15:clr>
            <a:srgbClr val="A4A3A4"/>
          </p15:clr>
        </p15:guide>
        <p15:guide id="8" pos="561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ysyhWSrA8fnAPz4wg9LpR2A7p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8"/>
  </p:normalViewPr>
  <p:slideViewPr>
    <p:cSldViewPr snapToGrid="0">
      <p:cViewPr varScale="1">
        <p:scale>
          <a:sx n="122" d="100"/>
          <a:sy n="122" d="100"/>
        </p:scale>
        <p:origin x="322" y="-96"/>
      </p:cViewPr>
      <p:guideLst>
        <p:guide orient="horz" pos="3128"/>
        <p:guide pos="429"/>
        <p:guide pos="5326"/>
        <p:guide pos="2811"/>
        <p:guide pos="2952"/>
        <p:guide pos="2734"/>
        <p:guide pos="3023"/>
        <p:guide pos="56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4a5e3457d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4a5e3457dd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After Member has deployed the tool to the factory, the QR Code will be automatically emailed to the factory</a:t>
            </a:r>
            <a:endParaRPr dirty="0"/>
          </a:p>
          <a:p>
            <a:pPr marL="0" lvl="0" indent="0" algn="l" rtl="0">
              <a:lnSpc>
                <a:spcPct val="100000"/>
              </a:lnSpc>
              <a:spcBef>
                <a:spcPts val="0"/>
              </a:spcBef>
              <a:spcAft>
                <a:spcPts val="0"/>
              </a:spcAft>
              <a:buSzPts val="1400"/>
              <a:buNone/>
            </a:pPr>
            <a:r>
              <a:rPr lang="en-US" dirty="0"/>
              <a:t>Factory will then print out a QR Code poster &amp; position it in common areas such as production floor, canteen, dormitory, rest room, or parking lot.</a:t>
            </a:r>
            <a:endParaRPr dirty="0"/>
          </a:p>
          <a:p>
            <a:pPr marL="0" lvl="0" indent="0" algn="l" rtl="0">
              <a:lnSpc>
                <a:spcPct val="100000"/>
              </a:lnSpc>
              <a:spcBef>
                <a:spcPts val="0"/>
              </a:spcBef>
              <a:spcAft>
                <a:spcPts val="0"/>
              </a:spcAft>
              <a:buSzPts val="1400"/>
              <a:buNone/>
            </a:pPr>
            <a:r>
              <a:rPr lang="en-US" dirty="0"/>
              <a:t>Workers scan the QR Code &amp; access the tool.</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781492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4a5e3457dd_0_18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14a5e3457dd_0_18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Product 2: Single Feedback Tool</a:t>
            </a:r>
            <a:endParaRPr/>
          </a:p>
          <a:p>
            <a:pPr marL="0" lvl="0" indent="0" algn="l" rtl="0">
              <a:lnSpc>
                <a:spcPct val="100000"/>
              </a:lnSpc>
              <a:spcBef>
                <a:spcPts val="0"/>
              </a:spcBef>
              <a:spcAft>
                <a:spcPts val="0"/>
              </a:spcAft>
              <a:buSzPts val="1400"/>
              <a:buNone/>
            </a:pPr>
            <a:r>
              <a:rPr lang="en-US"/>
              <a:t>After scanning the QR Code, you will directly go to a web browser, which only includes the Feedback Tool</a:t>
            </a:r>
            <a:endParaRPr/>
          </a:p>
          <a:p>
            <a:pPr marL="0" lvl="0" indent="0" algn="l" rtl="0">
              <a:lnSpc>
                <a:spcPct val="100000"/>
              </a:lnSpc>
              <a:spcBef>
                <a:spcPts val="0"/>
              </a:spcBef>
              <a:spcAft>
                <a:spcPts val="0"/>
              </a:spcAft>
              <a:buSzPts val="1400"/>
              <a:buNone/>
            </a:pPr>
            <a:r>
              <a:rPr lang="en-US"/>
              <a:t>(Step 1) </a:t>
            </a:r>
            <a:endParaRPr/>
          </a:p>
          <a:p>
            <a:pPr marL="0" lvl="0" indent="0" algn="l" rtl="0">
              <a:lnSpc>
                <a:spcPct val="100000"/>
              </a:lnSpc>
              <a:spcBef>
                <a:spcPts val="0"/>
              </a:spcBef>
              <a:spcAft>
                <a:spcPts val="0"/>
              </a:spcAft>
              <a:buSzPts val="1400"/>
              <a:buNone/>
            </a:pPr>
            <a:r>
              <a:rPr lang="en-US"/>
              <a:t>Enter your Employee ID or Mobile Number for Username </a:t>
            </a:r>
            <a:endParaRPr/>
          </a:p>
          <a:p>
            <a:pPr marL="0" lvl="0" indent="0" algn="l" rtl="0">
              <a:lnSpc>
                <a:spcPct val="100000"/>
              </a:lnSpc>
              <a:spcBef>
                <a:spcPts val="0"/>
              </a:spcBef>
              <a:spcAft>
                <a:spcPts val="0"/>
              </a:spcAft>
              <a:buSzPts val="1400"/>
              <a:buNone/>
            </a:pPr>
            <a:r>
              <a:rPr lang="en-US"/>
              <a:t>Then, enter your choice of Password</a:t>
            </a:r>
            <a:endParaRPr/>
          </a:p>
          <a:p>
            <a:pPr marL="0" lvl="0" indent="0" algn="l" rtl="0">
              <a:lnSpc>
                <a:spcPct val="100000"/>
              </a:lnSpc>
              <a:spcBef>
                <a:spcPts val="0"/>
              </a:spcBef>
              <a:spcAft>
                <a:spcPts val="0"/>
              </a:spcAft>
              <a:buSzPts val="1400"/>
              <a:buNone/>
            </a:pPr>
            <a:r>
              <a:rPr lang="en-US"/>
              <a:t>Click [Register or Login]</a:t>
            </a:r>
            <a:endParaRPr/>
          </a:p>
          <a:p>
            <a:pPr marL="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2) </a:t>
            </a:r>
            <a:endParaRPr dirty="0"/>
          </a:p>
          <a:p>
            <a:pPr marL="0" lvl="0" indent="0" algn="l" rtl="0">
              <a:lnSpc>
                <a:spcPct val="100000"/>
              </a:lnSpc>
              <a:spcBef>
                <a:spcPts val="0"/>
              </a:spcBef>
              <a:spcAft>
                <a:spcPts val="0"/>
              </a:spcAft>
              <a:buSzPts val="1400"/>
              <a:buNone/>
            </a:pPr>
            <a:r>
              <a:rPr lang="en-US" dirty="0"/>
              <a:t>Click on [Submit a request]</a:t>
            </a:r>
            <a:endParaRPr dirty="0"/>
          </a:p>
          <a:p>
            <a:pPr marL="0" lvl="0" indent="0" algn="l" rtl="0">
              <a:lnSpc>
                <a:spcPct val="100000"/>
              </a:lnSpc>
              <a:spcBef>
                <a:spcPts val="0"/>
              </a:spcBef>
              <a:spcAft>
                <a:spcPts val="0"/>
              </a:spcAft>
              <a:buSzPts val="1400"/>
              <a:buNone/>
            </a:pPr>
            <a:r>
              <a:rPr lang="en-US" dirty="0"/>
              <a:t>Select a category</a:t>
            </a:r>
            <a:endParaRPr dirty="0"/>
          </a:p>
          <a:p>
            <a:pPr marL="0" lvl="0" indent="0" algn="l" rtl="0">
              <a:lnSpc>
                <a:spcPct val="100000"/>
              </a:lnSpc>
              <a:spcBef>
                <a:spcPts val="0"/>
              </a:spcBef>
              <a:spcAft>
                <a:spcPts val="0"/>
              </a:spcAft>
              <a:buSzPts val="1400"/>
              <a:buNone/>
            </a:pPr>
            <a:r>
              <a:rPr lang="en-US" dirty="0"/>
              <a:t>Enter the feedback content</a:t>
            </a: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232" name="Google Shape;232;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3) </a:t>
            </a:r>
            <a:endParaRPr dirty="0"/>
          </a:p>
          <a:p>
            <a:pPr marL="0" lvl="0" indent="0" algn="l" rtl="0">
              <a:lnSpc>
                <a:spcPct val="100000"/>
              </a:lnSpc>
              <a:spcBef>
                <a:spcPts val="0"/>
              </a:spcBef>
              <a:spcAft>
                <a:spcPts val="0"/>
              </a:spcAft>
              <a:buSzPts val="1400"/>
              <a:buNone/>
            </a:pPr>
            <a:r>
              <a:rPr lang="en-US" dirty="0"/>
              <a:t>Click [Submit]</a:t>
            </a:r>
            <a:endParaRPr dirty="0"/>
          </a:p>
          <a:p>
            <a:pPr marL="0" lvl="0" indent="0" algn="l" rtl="0">
              <a:lnSpc>
                <a:spcPct val="100000"/>
              </a:lnSpc>
              <a:spcBef>
                <a:spcPts val="0"/>
              </a:spcBef>
              <a:spcAft>
                <a:spcPts val="0"/>
              </a:spcAft>
              <a:buSzPts val="1400"/>
              <a:buNone/>
            </a:pPr>
            <a:r>
              <a:rPr lang="en-US" dirty="0"/>
              <a:t>Click on the [Phone Number] button &amp; enter your phone number. Then please save the screenshot of this QR Code. </a:t>
            </a:r>
            <a:endParaRPr dirty="0"/>
          </a:p>
          <a:p>
            <a:pPr marL="0" lvl="0" indent="0" algn="l" rtl="0">
              <a:lnSpc>
                <a:spcPct val="100000"/>
              </a:lnSpc>
              <a:spcBef>
                <a:spcPts val="0"/>
              </a:spcBef>
              <a:spcAft>
                <a:spcPts val="0"/>
              </a:spcAft>
              <a:buSzPts val="1400"/>
              <a:buNone/>
            </a:pPr>
            <a:r>
              <a:rPr lang="en-US" dirty="0"/>
              <a:t>The system will send you an SMS notification whenever the factory responds</a:t>
            </a:r>
            <a:endParaRPr dirty="0"/>
          </a:p>
          <a:p>
            <a:pPr marL="0" lvl="0" indent="0" algn="l" rtl="0">
              <a:lnSpc>
                <a:spcPct val="100000"/>
              </a:lnSpc>
              <a:spcBef>
                <a:spcPts val="0"/>
              </a:spcBef>
              <a:spcAft>
                <a:spcPts val="0"/>
              </a:spcAft>
              <a:buClr>
                <a:schemeClr val="dk1"/>
              </a:buClr>
              <a:buSzPts val="1100"/>
              <a:buFont typeface="Arial"/>
              <a:buNone/>
            </a:pPr>
            <a:r>
              <a:rPr lang="en-US" dirty="0"/>
              <a:t>To check for a response from the factory, please scan this QR Code from your screenshot.</a:t>
            </a:r>
            <a:endParaRPr dirty="0"/>
          </a:p>
          <a:p>
            <a:pPr marL="0" lvl="0" indent="0" algn="l" rtl="0">
              <a:lnSpc>
                <a:spcPct val="100000"/>
              </a:lnSpc>
              <a:spcBef>
                <a:spcPts val="0"/>
              </a:spcBef>
              <a:spcAft>
                <a:spcPts val="0"/>
              </a:spcAft>
              <a:buClr>
                <a:schemeClr val="dk1"/>
              </a:buClr>
              <a:buSzPts val="1100"/>
              <a:buFont typeface="Arial"/>
              <a:buNone/>
            </a:pPr>
            <a:endParaRPr dirty="0"/>
          </a:p>
        </p:txBody>
      </p:sp>
      <p:sp>
        <p:nvSpPr>
          <p:cNvPr id="246" name="Google Shape;246;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4a5e3457dd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4a5e3457dd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After Member has deployed the tool to the factory, the QR Code will be automatically emailed to the factory</a:t>
            </a:r>
            <a:endParaRPr dirty="0"/>
          </a:p>
          <a:p>
            <a:pPr marL="0" lvl="0" indent="0" algn="l" rtl="0">
              <a:lnSpc>
                <a:spcPct val="100000"/>
              </a:lnSpc>
              <a:spcBef>
                <a:spcPts val="0"/>
              </a:spcBef>
              <a:spcAft>
                <a:spcPts val="0"/>
              </a:spcAft>
              <a:buSzPts val="1400"/>
              <a:buNone/>
            </a:pPr>
            <a:r>
              <a:rPr lang="en-US" dirty="0"/>
              <a:t>Factory will then print out a QR Code poster &amp; position it in common areas such as production floor, canteen, dormitory, rest room, or parking lot.</a:t>
            </a:r>
            <a:endParaRPr dirty="0"/>
          </a:p>
          <a:p>
            <a:pPr marL="0" lvl="0" indent="0" algn="l" rtl="0">
              <a:lnSpc>
                <a:spcPct val="100000"/>
              </a:lnSpc>
              <a:spcBef>
                <a:spcPts val="0"/>
              </a:spcBef>
              <a:spcAft>
                <a:spcPts val="0"/>
              </a:spcAft>
              <a:buSzPts val="1400"/>
              <a:buNone/>
            </a:pPr>
            <a:r>
              <a:rPr lang="en-US" dirty="0"/>
              <a:t>Workers scan the QR Code &amp; access the tool.</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4a5e3457dd_0_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14a5e3457dd_0_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There Are 2 Options For Worker to Access the Tool</a:t>
            </a:r>
            <a:endParaRPr dirty="0"/>
          </a:p>
          <a:p>
            <a:pPr marL="0" lvl="0" indent="0" algn="l" rtl="0">
              <a:lnSpc>
                <a:spcPct val="100000"/>
              </a:lnSpc>
              <a:spcBef>
                <a:spcPts val="0"/>
              </a:spcBef>
              <a:spcAft>
                <a:spcPts val="0"/>
              </a:spcAft>
              <a:buSzPts val="1400"/>
              <a:buNone/>
            </a:pPr>
            <a:r>
              <a:rPr lang="en-US" dirty="0"/>
              <a:t>Depending on Member’s decision to either deploy Product 1 or 2, the Factory will then receive the QR Code with the corresponding product option</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a5e3457dd_0_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14a5e3457dd_0_96: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Product 1: Full App</a:t>
            </a:r>
            <a:endParaRPr/>
          </a:p>
          <a:p>
            <a:pPr marL="0" lvl="0" indent="0" algn="l" rtl="0">
              <a:lnSpc>
                <a:spcPct val="100000"/>
              </a:lnSpc>
              <a:spcBef>
                <a:spcPts val="0"/>
              </a:spcBef>
              <a:spcAft>
                <a:spcPts val="0"/>
              </a:spcAft>
              <a:buSzPts val="1400"/>
              <a:buNone/>
            </a:pPr>
            <a:r>
              <a:rPr lang="en-US"/>
              <a:t>After scanning the QR Code, you will be prompted to install the RBA Voices app.  This app will includes multiple features such as:</a:t>
            </a:r>
            <a:endParaRPr/>
          </a:p>
          <a:p>
            <a:pPr marL="0" lvl="0" indent="0" algn="l" rtl="0">
              <a:lnSpc>
                <a:spcPct val="100000"/>
              </a:lnSpc>
              <a:spcBef>
                <a:spcPts val="0"/>
              </a:spcBef>
              <a:spcAft>
                <a:spcPts val="0"/>
              </a:spcAft>
              <a:buSzPts val="1400"/>
              <a:buNone/>
            </a:pPr>
            <a:r>
              <a:rPr lang="en-US"/>
              <a:t>-Feedback Tool</a:t>
            </a:r>
            <a:endParaRPr/>
          </a:p>
          <a:p>
            <a:pPr marL="0" lvl="0" indent="0" algn="l" rtl="0">
              <a:lnSpc>
                <a:spcPct val="100000"/>
              </a:lnSpc>
              <a:spcBef>
                <a:spcPts val="0"/>
              </a:spcBef>
              <a:spcAft>
                <a:spcPts val="0"/>
              </a:spcAft>
              <a:buSzPts val="1400"/>
              <a:buNone/>
            </a:pPr>
            <a:r>
              <a:rPr lang="en-US"/>
              <a:t>-Survey Tool</a:t>
            </a:r>
            <a:endParaRPr/>
          </a:p>
          <a:p>
            <a:pPr marL="0" lvl="0" indent="0" algn="l" rtl="0">
              <a:lnSpc>
                <a:spcPct val="100000"/>
              </a:lnSpc>
              <a:spcBef>
                <a:spcPts val="0"/>
              </a:spcBef>
              <a:spcAft>
                <a:spcPts val="0"/>
              </a:spcAft>
              <a:buSzPts val="1400"/>
              <a:buNone/>
            </a:pPr>
            <a:r>
              <a:rPr lang="en-US"/>
              <a:t>-Worker Learning Academy</a:t>
            </a:r>
            <a:endParaRPr/>
          </a:p>
          <a:p>
            <a:pPr marL="0" lvl="0" indent="0" algn="l" rtl="0">
              <a:lnSpc>
                <a:spcPct val="100000"/>
              </a:lnSpc>
              <a:spcBef>
                <a:spcPts val="0"/>
              </a:spcBef>
              <a:spcAft>
                <a:spcPts val="0"/>
              </a:spcAft>
              <a:buSzPts val="1400"/>
              <a:buNone/>
            </a:pPr>
            <a:r>
              <a:rPr lang="en-US"/>
              <a:t>(Step 1)</a:t>
            </a:r>
            <a:endParaRPr/>
          </a:p>
          <a:p>
            <a:pPr marL="0" lvl="0" indent="0" algn="l" rtl="0">
              <a:lnSpc>
                <a:spcPct val="100000"/>
              </a:lnSpc>
              <a:spcBef>
                <a:spcPts val="0"/>
              </a:spcBef>
              <a:spcAft>
                <a:spcPts val="0"/>
              </a:spcAft>
              <a:buClr>
                <a:srgbClr val="000000"/>
              </a:buClr>
              <a:buSzPts val="1400"/>
              <a:buFont typeface="Arial"/>
              <a:buNone/>
            </a:pPr>
            <a:r>
              <a:rPr lang="en-US"/>
              <a:t>Click download &amp; install the app.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(Step 2)</a:t>
            </a:r>
            <a:endParaRPr/>
          </a:p>
          <a:p>
            <a:pPr marL="0" lvl="0" indent="0" algn="l" rtl="0">
              <a:lnSpc>
                <a:spcPct val="100000"/>
              </a:lnSpc>
              <a:spcBef>
                <a:spcPts val="0"/>
              </a:spcBef>
              <a:spcAft>
                <a:spcPts val="0"/>
              </a:spcAft>
              <a:buSzPts val="1400"/>
              <a:buNone/>
            </a:pPr>
            <a:r>
              <a:rPr lang="en-US"/>
              <a:t>Open the App &amp; Sign up. </a:t>
            </a:r>
            <a:endParaRPr/>
          </a:p>
          <a:p>
            <a:pPr marL="0" lvl="0" indent="0" algn="l" rtl="0">
              <a:lnSpc>
                <a:spcPct val="100000"/>
              </a:lnSpc>
              <a:spcBef>
                <a:spcPts val="0"/>
              </a:spcBef>
              <a:spcAft>
                <a:spcPts val="0"/>
              </a:spcAft>
              <a:buSzPts val="1400"/>
              <a:buNone/>
            </a:pPr>
            <a:r>
              <a:rPr lang="en-US"/>
              <a:t>Your Username should be your Employee ID or Mobile Number</a:t>
            </a:r>
            <a:endParaRPr/>
          </a:p>
          <a:p>
            <a:pPr marL="0" lvl="0" indent="0" algn="l" rtl="0">
              <a:lnSpc>
                <a:spcPct val="100000"/>
              </a:lnSpc>
              <a:spcBef>
                <a:spcPts val="0"/>
              </a:spcBef>
              <a:spcAft>
                <a:spcPts val="0"/>
              </a:spcAft>
              <a:buSzPts val="1400"/>
              <a:buNone/>
            </a:pPr>
            <a:r>
              <a:rPr lang="en-US"/>
              <a:t>For the first time login, you can set the password according to your own choice.</a:t>
            </a:r>
            <a:endParaRPr/>
          </a:p>
          <a:p>
            <a:pPr marL="0" lvl="0" indent="0" algn="l" rtl="0">
              <a:lnSpc>
                <a:spcPct val="100000"/>
              </a:lnSpc>
              <a:spcBef>
                <a:spcPts val="0"/>
              </a:spcBef>
              <a:spcAft>
                <a:spcPts val="0"/>
              </a:spcAft>
              <a:buSzPts val="1400"/>
              <a:buNone/>
            </a:pPr>
            <a:r>
              <a:rPr lang="en-US"/>
              <a:t>Once you have completed sign up, please remember your choice of password for future login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1" name="Google Shape;131;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50a4d8881d_0_11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3)</a:t>
            </a:r>
            <a:endParaRPr dirty="0"/>
          </a:p>
          <a:p>
            <a:pPr marL="0" lvl="0" indent="0" algn="l" rtl="0">
              <a:lnSpc>
                <a:spcPct val="100000"/>
              </a:lnSpc>
              <a:spcBef>
                <a:spcPts val="0"/>
              </a:spcBef>
              <a:spcAft>
                <a:spcPts val="0"/>
              </a:spcAft>
              <a:buSzPts val="1400"/>
              <a:buNone/>
            </a:pPr>
            <a:r>
              <a:rPr lang="en-US" dirty="0"/>
              <a:t>Select [Feedback] Tool</a:t>
            </a:r>
            <a:endParaRPr dirty="0"/>
          </a:p>
          <a:p>
            <a:pPr marL="0" lvl="0" indent="0" algn="l" rtl="0">
              <a:lnSpc>
                <a:spcPct val="100000"/>
              </a:lnSpc>
              <a:spcBef>
                <a:spcPts val="0"/>
              </a:spcBef>
              <a:spcAft>
                <a:spcPts val="0"/>
              </a:spcAft>
              <a:buSzPts val="1400"/>
              <a:buNone/>
            </a:pPr>
            <a:r>
              <a:rPr lang="en-US" dirty="0"/>
              <a:t>Click on [Submit a request] </a:t>
            </a:r>
            <a:endParaRPr dirty="0"/>
          </a:p>
          <a:p>
            <a:pPr marL="0" lvl="0" indent="0" algn="l" rtl="0">
              <a:lnSpc>
                <a:spcPct val="100000"/>
              </a:lnSpc>
              <a:spcBef>
                <a:spcPts val="0"/>
              </a:spcBef>
              <a:spcAft>
                <a:spcPts val="0"/>
              </a:spcAft>
              <a:buSzPts val="1400"/>
              <a:buNone/>
            </a:pPr>
            <a:r>
              <a:rPr lang="en-US" dirty="0"/>
              <a:t>Click on [Select a category]</a:t>
            </a:r>
            <a:endParaRPr dirty="0"/>
          </a:p>
          <a:p>
            <a:pPr marL="0" lvl="0" indent="0" algn="l" rtl="0">
              <a:lnSpc>
                <a:spcPct val="100000"/>
              </a:lnSpc>
              <a:spcBef>
                <a:spcPts val="0"/>
              </a:spcBef>
              <a:spcAft>
                <a:spcPts val="0"/>
              </a:spcAft>
              <a:buSzPts val="1400"/>
              <a:buNone/>
            </a:pPr>
            <a:endParaRPr dirty="0"/>
          </a:p>
        </p:txBody>
      </p:sp>
      <p:sp>
        <p:nvSpPr>
          <p:cNvPr id="150" name="Google Shape;150;g150a4d8881d_0_1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SzPts val="1400"/>
              <a:buNone/>
            </a:pPr>
            <a:r>
              <a:rPr lang="en-US" dirty="0"/>
              <a:t>(step 4)</a:t>
            </a:r>
            <a:endParaRPr dirty="0"/>
          </a:p>
          <a:p>
            <a:pPr marL="0" marR="0" lvl="0" indent="0" algn="l" rtl="0">
              <a:lnSpc>
                <a:spcPct val="100000"/>
              </a:lnSpc>
              <a:spcBef>
                <a:spcPts val="0"/>
              </a:spcBef>
              <a:spcAft>
                <a:spcPts val="0"/>
              </a:spcAft>
              <a:buSzPts val="1400"/>
              <a:buNone/>
            </a:pPr>
            <a:r>
              <a:rPr lang="en-US" dirty="0"/>
              <a:t>Select the topic that is relevant to your Feedback</a:t>
            </a:r>
            <a:endParaRPr dirty="0"/>
          </a:p>
          <a:p>
            <a:pPr marL="0" marR="0" lvl="0" indent="0" algn="l" rtl="0">
              <a:lnSpc>
                <a:spcPct val="100000"/>
              </a:lnSpc>
              <a:spcBef>
                <a:spcPts val="0"/>
              </a:spcBef>
              <a:spcAft>
                <a:spcPts val="0"/>
              </a:spcAft>
              <a:buSzPts val="1400"/>
              <a:buNone/>
            </a:pPr>
            <a:r>
              <a:rPr lang="en-US" dirty="0"/>
              <a:t>Enter your feedback content</a:t>
            </a:r>
            <a:endParaRPr dirty="0"/>
          </a:p>
          <a:p>
            <a:pPr marL="0" marR="0" lvl="0" indent="0" algn="l" rtl="0">
              <a:lnSpc>
                <a:spcPct val="100000"/>
              </a:lnSpc>
              <a:spcBef>
                <a:spcPts val="0"/>
              </a:spcBef>
              <a:spcAft>
                <a:spcPts val="0"/>
              </a:spcAft>
              <a:buSzPts val="1400"/>
              <a:buNone/>
            </a:pPr>
            <a:r>
              <a:rPr lang="en-US" dirty="0"/>
              <a:t>(insert an demo inquiry)</a:t>
            </a:r>
            <a:endParaRPr dirty="0"/>
          </a:p>
          <a:p>
            <a:pPr marL="0" marR="0" lvl="0" indent="0" algn="l" rtl="0">
              <a:lnSpc>
                <a:spcPct val="100000"/>
              </a:lnSpc>
              <a:spcBef>
                <a:spcPts val="0"/>
              </a:spcBef>
              <a:spcAft>
                <a:spcPts val="0"/>
              </a:spcAft>
              <a:buSzPts val="1400"/>
              <a:buNone/>
            </a:pPr>
            <a:r>
              <a:rPr lang="en-US" dirty="0"/>
              <a:t>Click on [Submit] to send the feedback</a:t>
            </a:r>
            <a:endParaRPr dirty="0"/>
          </a:p>
          <a:p>
            <a:pPr marL="0" marR="0" lvl="0" indent="0" algn="l" rtl="0">
              <a:lnSpc>
                <a:spcPct val="100000"/>
              </a:lnSpc>
              <a:spcBef>
                <a:spcPts val="0"/>
              </a:spcBef>
              <a:spcAft>
                <a:spcPts val="0"/>
              </a:spcAft>
              <a:buSzPts val="1400"/>
              <a:buNone/>
            </a:pPr>
            <a:endParaRPr dirty="0"/>
          </a:p>
        </p:txBody>
      </p:sp>
      <p:sp>
        <p:nvSpPr>
          <p:cNvPr id="166" name="Google Shape;166;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t>(step 5)</a:t>
            </a:r>
            <a:endParaRPr dirty="0"/>
          </a:p>
          <a:p>
            <a:pPr marL="0" lvl="0" indent="0" algn="l" rtl="0">
              <a:lnSpc>
                <a:spcPct val="100000"/>
              </a:lnSpc>
              <a:spcBef>
                <a:spcPts val="0"/>
              </a:spcBef>
              <a:spcAft>
                <a:spcPts val="0"/>
              </a:spcAft>
              <a:buSzPts val="1400"/>
              <a:buNone/>
            </a:pPr>
            <a:r>
              <a:rPr lang="en-US" dirty="0"/>
              <a:t>Login periodically to check for a response from the factory. </a:t>
            </a:r>
            <a:endParaRPr dirty="0"/>
          </a:p>
          <a:p>
            <a:pPr marL="0" lvl="0" indent="0" algn="l" rtl="0">
              <a:lnSpc>
                <a:spcPct val="100000"/>
              </a:lnSpc>
              <a:spcBef>
                <a:spcPts val="0"/>
              </a:spcBef>
              <a:spcAft>
                <a:spcPts val="0"/>
              </a:spcAft>
              <a:buSzPts val="1400"/>
              <a:buNone/>
            </a:pPr>
            <a:r>
              <a:rPr lang="en-US" dirty="0"/>
              <a:t>Once the communication is closed by the factory, the worker will have the ability to rate the experience.</a:t>
            </a:r>
            <a:endParaRPr dirty="0"/>
          </a:p>
          <a:p>
            <a:pPr marL="0" lvl="0" indent="0" algn="l" rtl="0">
              <a:lnSpc>
                <a:spcPct val="100000"/>
              </a:lnSpc>
              <a:spcBef>
                <a:spcPts val="0"/>
              </a:spcBef>
              <a:spcAft>
                <a:spcPts val="0"/>
              </a:spcAft>
              <a:buClr>
                <a:schemeClr val="dk1"/>
              </a:buClr>
              <a:buSzPts val="1400"/>
              <a:buFont typeface="Arial"/>
              <a:buNone/>
            </a:pPr>
            <a:endParaRPr dirty="0"/>
          </a:p>
        </p:txBody>
      </p:sp>
      <p:sp>
        <p:nvSpPr>
          <p:cNvPr id="187" name="Google Shape;187;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In case you do NOT know how to submit Feedback, please click on [How To] to view the step-by-step instruction video or reach the [Contact] hotline</a:t>
            </a:r>
            <a:endParaRPr/>
          </a:p>
        </p:txBody>
      </p:sp>
      <p:sp>
        <p:nvSpPr>
          <p:cNvPr id="200" name="Google Shape;200;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1" name="Google Shape;21;p20"/>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0"/>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23" name="Google Shape;23;p20"/>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 name="Google Shape;24;p20"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25" name="Google Shape;25;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33"/>
        <p:cNvGrpSpPr/>
        <p:nvPr/>
      </p:nvGrpSpPr>
      <p:grpSpPr>
        <a:xfrm>
          <a:off x="0" y="0"/>
          <a:ext cx="0" cy="0"/>
          <a:chOff x="0" y="0"/>
          <a:chExt cx="0" cy="0"/>
        </a:xfrm>
      </p:grpSpPr>
      <p:sp>
        <p:nvSpPr>
          <p:cNvPr id="34" name="Google Shape;34;p21"/>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21"/>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36" name="Google Shape;36;p21"/>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7" name="Google Shape;37;p21" descr="RBA_HalfMark_CMYK_FullColor.png"/>
          <p:cNvPicPr preferRelativeResize="0"/>
          <p:nvPr/>
        </p:nvPicPr>
        <p:blipFill rotWithShape="1">
          <a:blip r:embed="rId2">
            <a:alphaModFix amt="10000"/>
          </a:blip>
          <a:srcRect/>
          <a:stretch/>
        </p:blipFill>
        <p:spPr>
          <a:xfrm>
            <a:off x="7340600" y="3472476"/>
            <a:ext cx="1892300" cy="1785705"/>
          </a:xfrm>
          <a:prstGeom prst="rect">
            <a:avLst/>
          </a:prstGeom>
          <a:noFill/>
          <a:ln>
            <a:noFill/>
          </a:ln>
        </p:spPr>
      </p:pic>
      <p:pic>
        <p:nvPicPr>
          <p:cNvPr id="38" name="Google Shape;38;p21"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39" name="Google Shape;39;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2"/>
        <p:cNvGrpSpPr/>
        <p:nvPr/>
      </p:nvGrpSpPr>
      <p:grpSpPr>
        <a:xfrm>
          <a:off x="0" y="0"/>
          <a:ext cx="0" cy="0"/>
          <a:chOff x="0" y="0"/>
          <a:chExt cx="0" cy="0"/>
        </a:xfrm>
      </p:grpSpPr>
      <p:sp>
        <p:nvSpPr>
          <p:cNvPr id="43" name="Google Shape;43;p22"/>
          <p:cNvSpPr txBox="1">
            <a:spLocks noGrp="1"/>
          </p:cNvSpPr>
          <p:nvPr>
            <p:ph type="body" idx="1"/>
          </p:nvPr>
        </p:nvSpPr>
        <p:spPr>
          <a:xfrm>
            <a:off x="686045" y="1295401"/>
            <a:ext cx="7768981"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Font typeface="Helvetica Neue"/>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22"/>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45" name="Google Shape;45;p22"/>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 name="Google Shape;46;p22" descr="RBA_Mark_CMYK_Transparent.png"/>
          <p:cNvPicPr preferRelativeResize="0"/>
          <p:nvPr/>
        </p:nvPicPr>
        <p:blipFill rotWithShape="1">
          <a:blip r:embed="rId2">
            <a:alphaModFix/>
          </a:blip>
          <a:srcRect/>
          <a:stretch/>
        </p:blipFill>
        <p:spPr>
          <a:xfrm>
            <a:off x="4985941" y="1329631"/>
            <a:ext cx="7650559" cy="7627739"/>
          </a:xfrm>
          <a:prstGeom prst="rect">
            <a:avLst/>
          </a:prstGeom>
          <a:noFill/>
          <a:ln>
            <a:noFill/>
          </a:ln>
        </p:spPr>
      </p:pic>
      <p:pic>
        <p:nvPicPr>
          <p:cNvPr id="47" name="Google Shape;47;p22"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48" name="Google Shape;48;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51"/>
        <p:cNvGrpSpPr/>
        <p:nvPr/>
      </p:nvGrpSpPr>
      <p:grpSpPr>
        <a:xfrm>
          <a:off x="0" y="0"/>
          <a:ext cx="0" cy="0"/>
          <a:chOff x="0" y="0"/>
          <a:chExt cx="0" cy="0"/>
        </a:xfrm>
      </p:grpSpPr>
      <p:sp>
        <p:nvSpPr>
          <p:cNvPr id="52" name="Google Shape;52;p23"/>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53" name="Google Shape;53;p23"/>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4" name="Google Shape;54;p23"/>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23"/>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p23" descr="EICC_Mark_CMYK_FullColorAlt.eps"/>
          <p:cNvPicPr preferRelativeResize="0"/>
          <p:nvPr/>
        </p:nvPicPr>
        <p:blipFill rotWithShape="1">
          <a:blip r:embed="rId2">
            <a:alphaModFix/>
          </a:blip>
          <a:srcRect/>
          <a:stretch/>
        </p:blipFill>
        <p:spPr>
          <a:xfrm>
            <a:off x="724125" y="317500"/>
            <a:ext cx="629354" cy="629354"/>
          </a:xfrm>
          <a:prstGeom prst="rect">
            <a:avLst/>
          </a:prstGeom>
          <a:noFill/>
          <a:ln>
            <a:noFill/>
          </a:ln>
        </p:spPr>
      </p:pic>
      <p:sp>
        <p:nvSpPr>
          <p:cNvPr id="57" name="Google Shape;57;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60"/>
        <p:cNvGrpSpPr/>
        <p:nvPr/>
      </p:nvGrpSpPr>
      <p:grpSpPr>
        <a:xfrm>
          <a:off x="0" y="0"/>
          <a:ext cx="0" cy="0"/>
          <a:chOff x="0" y="0"/>
          <a:chExt cx="0" cy="0"/>
        </a:xfrm>
      </p:grpSpPr>
      <p:sp>
        <p:nvSpPr>
          <p:cNvPr id="61" name="Google Shape;61;p24"/>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62" name="Google Shape;62;p24"/>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24"/>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p24"/>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5" name="Google Shape;65;p24" descr="RBA_HalfMark_CMYK_FullColor.png"/>
          <p:cNvPicPr preferRelativeResize="0"/>
          <p:nvPr/>
        </p:nvPicPr>
        <p:blipFill rotWithShape="1">
          <a:blip r:embed="rId2">
            <a:alphaModFix amt="10000"/>
          </a:blip>
          <a:srcRect/>
          <a:stretch/>
        </p:blipFill>
        <p:spPr>
          <a:xfrm>
            <a:off x="7518400" y="3548676"/>
            <a:ext cx="1816100" cy="1785705"/>
          </a:xfrm>
          <a:prstGeom prst="rect">
            <a:avLst/>
          </a:prstGeom>
          <a:noFill/>
          <a:ln>
            <a:noFill/>
          </a:ln>
        </p:spPr>
      </p:pic>
      <p:pic>
        <p:nvPicPr>
          <p:cNvPr id="66" name="Google Shape;66;p24"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67" name="Google Shape;67;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70"/>
        <p:cNvGrpSpPr/>
        <p:nvPr/>
      </p:nvGrpSpPr>
      <p:grpSpPr>
        <a:xfrm>
          <a:off x="0" y="0"/>
          <a:ext cx="0" cy="0"/>
          <a:chOff x="0" y="0"/>
          <a:chExt cx="0" cy="0"/>
        </a:xfrm>
      </p:grpSpPr>
      <p:sp>
        <p:nvSpPr>
          <p:cNvPr id="71" name="Google Shape;71;p25"/>
          <p:cNvSpPr/>
          <p:nvPr/>
        </p:nvSpPr>
        <p:spPr>
          <a:xfrm>
            <a:off x="0" y="123120"/>
            <a:ext cx="9144000" cy="1018115"/>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72" name="Google Shape;72;p25"/>
          <p:cNvSpPr txBox="1">
            <a:spLocks noGrp="1"/>
          </p:cNvSpPr>
          <p:nvPr>
            <p:ph type="body" idx="1"/>
          </p:nvPr>
        </p:nvSpPr>
        <p:spPr>
          <a:xfrm>
            <a:off x="686045" y="1295401"/>
            <a:ext cx="377641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25"/>
          <p:cNvSpPr txBox="1">
            <a:spLocks noGrp="1"/>
          </p:cNvSpPr>
          <p:nvPr>
            <p:ph type="body" idx="2"/>
          </p:nvPr>
        </p:nvSpPr>
        <p:spPr>
          <a:xfrm>
            <a:off x="4676776" y="1295401"/>
            <a:ext cx="3778249" cy="33944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1800"/>
              <a:buNone/>
              <a:defRPr/>
            </a:lvl1pPr>
            <a:lvl2pPr marL="914400" lvl="1" indent="-314325" algn="l">
              <a:lnSpc>
                <a:spcPct val="100000"/>
              </a:lnSpc>
              <a:spcBef>
                <a:spcPts val="270"/>
              </a:spcBef>
              <a:spcAft>
                <a:spcPts val="0"/>
              </a:spcAft>
              <a:buClr>
                <a:srgbClr val="4764AE"/>
              </a:buClr>
              <a:buSzPts val="1350"/>
              <a:buChar char="•"/>
              <a:defRPr/>
            </a:lvl2pPr>
            <a:lvl3pPr marL="1371600" lvl="2" indent="-295275" algn="l">
              <a:lnSpc>
                <a:spcPct val="100000"/>
              </a:lnSpc>
              <a:spcBef>
                <a:spcPts val="210"/>
              </a:spcBef>
              <a:spcAft>
                <a:spcPts val="0"/>
              </a:spcAft>
              <a:buClr>
                <a:srgbClr val="4764AE"/>
              </a:buClr>
              <a:buSzPts val="1050"/>
              <a:buChar char="•"/>
              <a:defRPr/>
            </a:lvl3pPr>
            <a:lvl4pPr marL="1828800" lvl="3" indent="-285750" algn="l">
              <a:lnSpc>
                <a:spcPct val="100000"/>
              </a:lnSpc>
              <a:spcBef>
                <a:spcPts val="180"/>
              </a:spcBef>
              <a:spcAft>
                <a:spcPts val="0"/>
              </a:spcAft>
              <a:buClr>
                <a:srgbClr val="4764AE"/>
              </a:buClr>
              <a:buSzPts val="900"/>
              <a:buChar char="•"/>
              <a:defRPr/>
            </a:lvl4pPr>
            <a:lvl5pPr marL="2286000" lvl="4" indent="-276225" algn="l">
              <a:lnSpc>
                <a:spcPct val="100000"/>
              </a:lnSpc>
              <a:spcBef>
                <a:spcPts val="150"/>
              </a:spcBef>
              <a:spcAft>
                <a:spcPts val="0"/>
              </a:spcAft>
              <a:buClr>
                <a:srgbClr val="4764AE"/>
              </a:buClr>
              <a:buSzPts val="75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25"/>
          <p:cNvSpPr txBox="1">
            <a:spLocks noGrp="1"/>
          </p:cNvSpPr>
          <p:nvPr>
            <p:ph type="title"/>
          </p:nvPr>
        </p:nvSpPr>
        <p:spPr>
          <a:xfrm>
            <a:off x="1587501" y="205979"/>
            <a:ext cx="6867525"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FFFFF"/>
              </a:buClr>
              <a:buSzPts val="2700"/>
              <a:buFont typeface="Helvetica Neue"/>
              <a:buNone/>
              <a:defRPr sz="2700" b="1">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5" name="Google Shape;75;p25" descr="RBA_Mark_CMYK_Transparent.png"/>
          <p:cNvPicPr preferRelativeResize="0"/>
          <p:nvPr/>
        </p:nvPicPr>
        <p:blipFill rotWithShape="1">
          <a:blip r:embed="rId2">
            <a:alphaModFix/>
          </a:blip>
          <a:srcRect/>
          <a:stretch/>
        </p:blipFill>
        <p:spPr>
          <a:xfrm>
            <a:off x="5132685" y="1329630"/>
            <a:ext cx="8022630" cy="7627739"/>
          </a:xfrm>
          <a:prstGeom prst="rect">
            <a:avLst/>
          </a:prstGeom>
          <a:noFill/>
          <a:ln>
            <a:noFill/>
          </a:ln>
        </p:spPr>
      </p:pic>
      <p:pic>
        <p:nvPicPr>
          <p:cNvPr id="76" name="Google Shape;76;p25" descr="EICC_Mark_CMYK_FullColorAlt.eps"/>
          <p:cNvPicPr preferRelativeResize="0"/>
          <p:nvPr/>
        </p:nvPicPr>
        <p:blipFill rotWithShape="1">
          <a:blip r:embed="rId3">
            <a:alphaModFix/>
          </a:blip>
          <a:srcRect/>
          <a:stretch/>
        </p:blipFill>
        <p:spPr>
          <a:xfrm>
            <a:off x="724125" y="317500"/>
            <a:ext cx="629354" cy="629354"/>
          </a:xfrm>
          <a:prstGeom prst="rect">
            <a:avLst/>
          </a:prstGeom>
          <a:noFill/>
          <a:ln>
            <a:noFill/>
          </a:ln>
        </p:spPr>
      </p:pic>
      <p:sp>
        <p:nvSpPr>
          <p:cNvPr id="77" name="Google Shape;77;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27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2985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2700"/>
              <a:buFont typeface="Helvetica Neue"/>
              <a:buNone/>
              <a:defRPr sz="2700" b="0"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chemeClr val="dk1"/>
              </a:buClr>
              <a:buSzPts val="1800"/>
              <a:buFont typeface="Helvetica Neue"/>
              <a:buNone/>
              <a:defRPr sz="1800" b="0" i="0" u="none" strike="noStrike" cap="none">
                <a:solidFill>
                  <a:schemeClr val="dk1"/>
                </a:solidFill>
                <a:latin typeface="Helvetica Neue"/>
                <a:ea typeface="Helvetica Neue"/>
                <a:cs typeface="Helvetica Neue"/>
                <a:sym typeface="Helvetica Neue"/>
              </a:defRPr>
            </a:lvl1pPr>
            <a:lvl2pPr marL="914400" marR="0" lvl="1" indent="-314325" algn="l" rtl="0">
              <a:lnSpc>
                <a:spcPct val="100000"/>
              </a:lnSpc>
              <a:spcBef>
                <a:spcPts val="270"/>
              </a:spcBef>
              <a:spcAft>
                <a:spcPts val="0"/>
              </a:spcAft>
              <a:buClr>
                <a:srgbClr val="4764AE"/>
              </a:buClr>
              <a:buSzPts val="1350"/>
              <a:buFont typeface="Arial"/>
              <a:buChar char="•"/>
              <a:defRPr sz="1350" b="0" i="0" u="none" strike="noStrike" cap="none">
                <a:solidFill>
                  <a:schemeClr val="dk1"/>
                </a:solidFill>
                <a:latin typeface="Helvetica Neue"/>
                <a:ea typeface="Helvetica Neue"/>
                <a:cs typeface="Helvetica Neue"/>
                <a:sym typeface="Helvetica Neue"/>
              </a:defRPr>
            </a:lvl2pPr>
            <a:lvl3pPr marL="1371600" marR="0" lvl="2" indent="-295275" algn="l" rtl="0">
              <a:lnSpc>
                <a:spcPct val="100000"/>
              </a:lnSpc>
              <a:spcBef>
                <a:spcPts val="210"/>
              </a:spcBef>
              <a:spcAft>
                <a:spcPts val="0"/>
              </a:spcAft>
              <a:buClr>
                <a:srgbClr val="4764AE"/>
              </a:buClr>
              <a:buSzPts val="1050"/>
              <a:buFont typeface="Arial"/>
              <a:buChar char="•"/>
              <a:defRPr sz="1050" b="0" i="0" u="none" strike="noStrike" cap="none">
                <a:solidFill>
                  <a:schemeClr val="dk1"/>
                </a:solidFill>
                <a:latin typeface="Helvetica Neue"/>
                <a:ea typeface="Helvetica Neue"/>
                <a:cs typeface="Helvetica Neue"/>
                <a:sym typeface="Helvetica Neue"/>
              </a:defRPr>
            </a:lvl3pPr>
            <a:lvl4pPr marL="1828800" marR="0" lvl="3" indent="-285750" algn="l" rtl="0">
              <a:lnSpc>
                <a:spcPct val="100000"/>
              </a:lnSpc>
              <a:spcBef>
                <a:spcPts val="180"/>
              </a:spcBef>
              <a:spcAft>
                <a:spcPts val="0"/>
              </a:spcAft>
              <a:buClr>
                <a:srgbClr val="4764AE"/>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76225" algn="l" rtl="0">
              <a:lnSpc>
                <a:spcPct val="100000"/>
              </a:lnSpc>
              <a:spcBef>
                <a:spcPts val="150"/>
              </a:spcBef>
              <a:spcAft>
                <a:spcPts val="0"/>
              </a:spcAft>
              <a:buClr>
                <a:srgbClr val="4764AE"/>
              </a:buClr>
              <a:buSzPts val="750"/>
              <a:buFont typeface="Arial"/>
              <a:buChar char="•"/>
              <a:defRPr sz="750" b="0" i="0" u="none" strike="noStrike" cap="none">
                <a:solidFill>
                  <a:schemeClr val="dk1"/>
                </a:solidFill>
                <a:latin typeface="Helvetica Neue"/>
                <a:ea typeface="Helvetica Neue"/>
                <a:cs typeface="Helvetica Neue"/>
                <a:sym typeface="Helvetica Neue"/>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jp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7" name="Picture 6">
            <a:extLst>
              <a:ext uri="{FF2B5EF4-FFF2-40B4-BE49-F238E27FC236}">
                <a16:creationId xmlns:a16="http://schemas.microsoft.com/office/drawing/2014/main" id="{FFD28D26-C548-EF5C-705B-1ECCA7CC52E6}"/>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95897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g14a5e3457dd_0_188"/>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accent3"/>
              </a:buClr>
              <a:buSzPts val="3600"/>
              <a:buFont typeface="Helvetica Neue"/>
              <a:buNone/>
            </a:pPr>
            <a:r>
              <a:rPr lang="en-US" dirty="0">
                <a:latin typeface="Arial"/>
                <a:ea typeface="Arial"/>
                <a:cs typeface="Arial"/>
                <a:sym typeface="Arial"/>
              </a:rPr>
              <a:t>Product Option 2: </a:t>
            </a:r>
            <a:r>
              <a:rPr lang="en-US" dirty="0">
                <a:solidFill>
                  <a:srgbClr val="FF0505"/>
                </a:solidFill>
                <a:latin typeface="Arial"/>
                <a:ea typeface="Arial"/>
                <a:cs typeface="Arial"/>
                <a:sym typeface="Arial"/>
              </a:rPr>
              <a:t>Single Feedback Tool </a:t>
            </a:r>
            <a:r>
              <a:rPr lang="en-US" sz="1000" dirty="0">
                <a:solidFill>
                  <a:srgbClr val="FF0505"/>
                </a:solidFill>
                <a:latin typeface="Arial"/>
                <a:ea typeface="Arial"/>
                <a:cs typeface="Arial"/>
                <a:sym typeface="Arial"/>
              </a:rPr>
              <a:t>(optional)</a:t>
            </a:r>
            <a:endParaRPr sz="1000" dirty="0">
              <a:solidFill>
                <a:srgbClr val="FF0505"/>
              </a:solidFill>
              <a:latin typeface="Arial"/>
              <a:ea typeface="Arial"/>
              <a:cs typeface="Arial"/>
              <a:sym typeface="Arial"/>
            </a:endParaRPr>
          </a:p>
        </p:txBody>
      </p:sp>
      <p:sp>
        <p:nvSpPr>
          <p:cNvPr id="221" name="Google Shape;221;g14a5e3457dd_0_18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10</a:t>
            </a:fld>
            <a:endParaRPr/>
          </a:p>
        </p:txBody>
      </p:sp>
      <p:sp>
        <p:nvSpPr>
          <p:cNvPr id="224" name="Google Shape;224;g14a5e3457dd_0_188"/>
          <p:cNvSpPr txBox="1">
            <a:spLocks noGrp="1"/>
          </p:cNvSpPr>
          <p:nvPr>
            <p:ph type="body" idx="1"/>
          </p:nvPr>
        </p:nvSpPr>
        <p:spPr>
          <a:xfrm>
            <a:off x="274644" y="869997"/>
            <a:ext cx="62388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SzPts val="1600"/>
              <a:buNone/>
            </a:pPr>
            <a:r>
              <a:rPr lang="en-US" sz="1600" dirty="0">
                <a:latin typeface="Arial"/>
                <a:ea typeface="Arial"/>
                <a:cs typeface="Arial"/>
                <a:sym typeface="Arial"/>
              </a:rPr>
              <a:t>After scanning the QR Code, you will be directed to a web browser.</a:t>
            </a: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b="1" dirty="0">
                <a:solidFill>
                  <a:srgbClr val="FF0000"/>
                </a:solidFill>
                <a:latin typeface="Arial"/>
                <a:ea typeface="Arial"/>
                <a:cs typeface="Arial"/>
                <a:sym typeface="Arial"/>
              </a:rPr>
              <a:t>Step 1.</a:t>
            </a:r>
            <a:r>
              <a:rPr lang="en-US" sz="1600" b="1" dirty="0">
                <a:latin typeface="Arial"/>
                <a:ea typeface="Arial"/>
                <a:cs typeface="Arial"/>
                <a:sym typeface="Arial"/>
              </a:rPr>
              <a:t> </a:t>
            </a:r>
            <a:r>
              <a:rPr lang="en-US" sz="1600" dirty="0">
                <a:latin typeface="Arial"/>
                <a:ea typeface="Arial"/>
                <a:cs typeface="Arial"/>
                <a:sym typeface="Arial"/>
              </a:rPr>
              <a:t>Enter your Employee ID or Mobile Number for Username. </a:t>
            </a:r>
            <a:endParaRPr sz="1600" dirty="0">
              <a:latin typeface="Arial"/>
              <a:ea typeface="Arial"/>
              <a:cs typeface="Arial"/>
              <a:sym typeface="Arial"/>
            </a:endParaRPr>
          </a:p>
          <a:p>
            <a:pPr marL="0" lvl="0" indent="0" algn="l" rtl="0">
              <a:lnSpc>
                <a:spcPct val="100000"/>
              </a:lnSpc>
              <a:spcBef>
                <a:spcPts val="320"/>
              </a:spcBef>
              <a:spcAft>
                <a:spcPts val="0"/>
              </a:spcAft>
              <a:buClr>
                <a:schemeClr val="dk1"/>
              </a:buClr>
              <a:buSzPts val="1600"/>
              <a:buFont typeface="Helvetica Neue"/>
              <a:buNone/>
            </a:pPr>
            <a:r>
              <a:rPr lang="en-US" sz="1600" dirty="0">
                <a:latin typeface="Arial"/>
                <a:ea typeface="Arial"/>
                <a:cs typeface="Arial"/>
                <a:sym typeface="Arial"/>
              </a:rPr>
              <a:t>Then, enter your choice of Password.</a:t>
            </a:r>
            <a:endParaRPr dirty="0">
              <a:latin typeface="Arial"/>
              <a:ea typeface="Arial"/>
              <a:cs typeface="Arial"/>
              <a:sym typeface="Arial"/>
            </a:endParaRPr>
          </a:p>
        </p:txBody>
      </p:sp>
      <p:pic>
        <p:nvPicPr>
          <p:cNvPr id="2" name="Google Shape;225;g14a5e3457dd_0_188">
            <a:extLst>
              <a:ext uri="{FF2B5EF4-FFF2-40B4-BE49-F238E27FC236}">
                <a16:creationId xmlns:a16="http://schemas.microsoft.com/office/drawing/2014/main" id="{71FEA234-215E-BACF-75B6-B4A67F48D562}"/>
              </a:ext>
            </a:extLst>
          </p:cNvPr>
          <p:cNvPicPr preferRelativeResize="0"/>
          <p:nvPr/>
        </p:nvPicPr>
        <p:blipFill rotWithShape="1">
          <a:blip r:embed="rId3">
            <a:alphaModFix/>
          </a:blip>
          <a:srcRect/>
          <a:stretch/>
        </p:blipFill>
        <p:spPr>
          <a:xfrm>
            <a:off x="795289" y="2114387"/>
            <a:ext cx="2547901" cy="2856806"/>
          </a:xfrm>
          <a:prstGeom prst="rect">
            <a:avLst/>
          </a:prstGeom>
          <a:noFill/>
          <a:ln>
            <a:noFill/>
          </a:ln>
          <a:effectLst>
            <a:outerShdw blurRad="292100" dist="139700" dir="2700000" algn="tl" rotWithShape="0">
              <a:srgbClr val="333333">
                <a:alpha val="64705"/>
              </a:srgbClr>
            </a:outerShdw>
          </a:effectLst>
        </p:spPr>
      </p:pic>
      <p:sp>
        <p:nvSpPr>
          <p:cNvPr id="3" name="Google Shape;226;g14a5e3457dd_0_188">
            <a:extLst>
              <a:ext uri="{FF2B5EF4-FFF2-40B4-BE49-F238E27FC236}">
                <a16:creationId xmlns:a16="http://schemas.microsoft.com/office/drawing/2014/main" id="{EDDCF71D-0641-C536-8E55-9C2596A4904E}"/>
              </a:ext>
            </a:extLst>
          </p:cNvPr>
          <p:cNvSpPr/>
          <p:nvPr/>
        </p:nvSpPr>
        <p:spPr>
          <a:xfrm>
            <a:off x="3473074" y="3226440"/>
            <a:ext cx="2838791" cy="6327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 name="Google Shape;228;g14a5e3457dd_0_188">
            <a:extLst>
              <a:ext uri="{FF2B5EF4-FFF2-40B4-BE49-F238E27FC236}">
                <a16:creationId xmlns:a16="http://schemas.microsoft.com/office/drawing/2014/main" id="{73CFC8BE-9452-F6A1-5830-21BA300BBF69}"/>
              </a:ext>
            </a:extLst>
          </p:cNvPr>
          <p:cNvSpPr/>
          <p:nvPr/>
        </p:nvSpPr>
        <p:spPr>
          <a:xfrm>
            <a:off x="3465676" y="2251181"/>
            <a:ext cx="2780634" cy="857400"/>
          </a:xfrm>
          <a:prstGeom prst="rect">
            <a:avLst/>
          </a:prstGeom>
          <a:solidFill>
            <a:srgbClr val="FFFF00"/>
          </a:solidFill>
          <a:ln>
            <a:noFill/>
          </a:ln>
        </p:spPr>
        <p:txBody>
          <a:bodyPr spcFirstLastPara="1" wrap="square" lIns="91425" tIns="91425" rIns="91425" bIns="91425" anchor="b" anchorCtr="0">
            <a:noAutofit/>
          </a:bodyPr>
          <a:lstStyle/>
          <a:p>
            <a:pPr marL="0" marR="0" lvl="0" indent="0" algn="ctr"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latin typeface="Helvetica Neue"/>
              <a:ea typeface="Helvetica Neue"/>
              <a:cs typeface="Helvetica Neue"/>
              <a:sym typeface="Helvetica Neue"/>
            </a:endParaRPr>
          </a:p>
          <a:p>
            <a:pPr marL="0" marR="0" lvl="0" indent="0" algn="ctr" rtl="0">
              <a:lnSpc>
                <a:spcPct val="100000"/>
              </a:lnSpc>
              <a:spcBef>
                <a:spcPts val="320"/>
              </a:spcBef>
              <a:spcAft>
                <a:spcPts val="0"/>
              </a:spcAft>
              <a:buClr>
                <a:srgbClr val="000000"/>
              </a:buClr>
              <a:buSzPts val="1200"/>
              <a:buFont typeface="Arial"/>
              <a:buNone/>
            </a:pPr>
            <a:endParaRPr b="1" i="0" u="none" strike="noStrike" cap="none" dirty="0">
              <a:solidFill>
                <a:srgbClr val="FF0000"/>
              </a:solidFill>
              <a:latin typeface="Helvetica Neue"/>
              <a:ea typeface="Helvetica Neue"/>
              <a:cs typeface="Helvetica Neue"/>
              <a:sym typeface="Helvetica Neue"/>
            </a:endParaRPr>
          </a:p>
          <a:p>
            <a:pPr marL="0" marR="0" lvl="0" indent="0" algn="ctr" rtl="0">
              <a:lnSpc>
                <a:spcPct val="100000"/>
              </a:lnSpc>
              <a:spcBef>
                <a:spcPts val="320"/>
              </a:spcBef>
              <a:spcAft>
                <a:spcPts val="0"/>
              </a:spcAft>
              <a:buClr>
                <a:srgbClr val="000000"/>
              </a:buClr>
              <a:buSzPts val="1200"/>
              <a:buFont typeface="Arial"/>
              <a:buNone/>
            </a:pPr>
            <a:r>
              <a:rPr lang="en-US" b="1" i="0" u="none" strike="noStrike" cap="none" dirty="0">
                <a:solidFill>
                  <a:srgbClr val="FF0000"/>
                </a:solidFill>
              </a:rPr>
              <a:t>Please remember your choice of password for future login.</a:t>
            </a:r>
            <a:endParaRPr b="1" i="0" u="none" strike="noStrike" cap="none" dirty="0">
              <a:solidFill>
                <a:srgbClr val="FF0000"/>
              </a:solidFill>
            </a:endParaRPr>
          </a:p>
        </p:txBody>
      </p:sp>
      <p:pic>
        <p:nvPicPr>
          <p:cNvPr id="5" name="Google Shape;229;g14a5e3457dd_0_188">
            <a:extLst>
              <a:ext uri="{FF2B5EF4-FFF2-40B4-BE49-F238E27FC236}">
                <a16:creationId xmlns:a16="http://schemas.microsoft.com/office/drawing/2014/main" id="{93134074-7E07-1EB6-B070-89614252954F}"/>
              </a:ext>
            </a:extLst>
          </p:cNvPr>
          <p:cNvPicPr preferRelativeResize="0"/>
          <p:nvPr/>
        </p:nvPicPr>
        <p:blipFill rotWithShape="1">
          <a:blip r:embed="rId4">
            <a:alphaModFix/>
          </a:blip>
          <a:srcRect/>
          <a:stretch/>
        </p:blipFill>
        <p:spPr>
          <a:xfrm>
            <a:off x="4731635" y="2321778"/>
            <a:ext cx="248716" cy="238790"/>
          </a:xfrm>
          <a:prstGeom prst="rect">
            <a:avLst/>
          </a:prstGeom>
          <a:noFill/>
          <a:ln>
            <a:noFill/>
          </a:ln>
        </p:spPr>
      </p:pic>
      <p:pic>
        <p:nvPicPr>
          <p:cNvPr id="6" name="Google Shape;219;g14a5e3457dd_0_188">
            <a:extLst>
              <a:ext uri="{FF2B5EF4-FFF2-40B4-BE49-F238E27FC236}">
                <a16:creationId xmlns:a16="http://schemas.microsoft.com/office/drawing/2014/main" id="{5DD948AA-9CC4-AF27-8E52-9CE91B9A0CA9}"/>
              </a:ext>
            </a:extLst>
          </p:cNvPr>
          <p:cNvPicPr preferRelativeResize="0"/>
          <p:nvPr/>
        </p:nvPicPr>
        <p:blipFill rotWithShape="1">
          <a:blip r:embed="rId5">
            <a:alphaModFix/>
          </a:blip>
          <a:srcRect/>
          <a:stretch/>
        </p:blipFill>
        <p:spPr>
          <a:xfrm>
            <a:off x="6461629" y="1341400"/>
            <a:ext cx="2316741" cy="3709721"/>
          </a:xfrm>
          <a:prstGeom prst="rect">
            <a:avLst/>
          </a:prstGeom>
          <a:noFill/>
          <a:ln>
            <a:noFill/>
          </a:ln>
        </p:spPr>
      </p:pic>
      <p:sp>
        <p:nvSpPr>
          <p:cNvPr id="7" name="Google Shape;227;g14a5e3457dd_0_188">
            <a:extLst>
              <a:ext uri="{FF2B5EF4-FFF2-40B4-BE49-F238E27FC236}">
                <a16:creationId xmlns:a16="http://schemas.microsoft.com/office/drawing/2014/main" id="{50158822-FBF7-DCDA-2B96-768C035BE972}"/>
              </a:ext>
            </a:extLst>
          </p:cNvPr>
          <p:cNvSpPr/>
          <p:nvPr/>
        </p:nvSpPr>
        <p:spPr>
          <a:xfrm>
            <a:off x="6461628" y="2222403"/>
            <a:ext cx="2316741" cy="140255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p:nvPr/>
        </p:nvSpPr>
        <p:spPr>
          <a:xfrm>
            <a:off x="0" y="0"/>
            <a:ext cx="9144000" cy="447831"/>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5" name="Google Shape;235;p30"/>
          <p:cNvSpPr txBox="1"/>
          <p:nvPr/>
        </p:nvSpPr>
        <p:spPr>
          <a:xfrm>
            <a:off x="0" y="19131"/>
            <a:ext cx="91440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a:solidFill>
                  <a:srgbClr val="FF0505"/>
                </a:solidFill>
              </a:rPr>
              <a:t>Step 2. </a:t>
            </a:r>
            <a:r>
              <a:rPr lang="en-US" sz="1600" i="0" u="none" strike="noStrike" cap="none">
                <a:solidFill>
                  <a:schemeClr val="lt1"/>
                </a:solidFill>
              </a:rPr>
              <a:t>Click on </a:t>
            </a:r>
            <a:r>
              <a:rPr lang="en-US" sz="1600" b="1" i="0" u="none" strike="noStrike" cap="none">
                <a:solidFill>
                  <a:schemeClr val="lt1"/>
                </a:solidFill>
              </a:rPr>
              <a:t>[Submit a request]</a:t>
            </a:r>
            <a:r>
              <a:rPr lang="en-US" sz="1600" i="0" u="none" strike="noStrike" cap="none">
                <a:solidFill>
                  <a:schemeClr val="lt1"/>
                </a:solidFill>
              </a:rPr>
              <a:t>  &gt; Select a category &gt; Enter the feedback content</a:t>
            </a:r>
            <a:endParaRPr sz="1400" i="0" u="none" strike="noStrike" cap="none">
              <a:solidFill>
                <a:srgbClr val="000000"/>
              </a:solidFill>
            </a:endParaRPr>
          </a:p>
        </p:txBody>
      </p:sp>
      <p:pic>
        <p:nvPicPr>
          <p:cNvPr id="236" name="Google Shape;236;p30"/>
          <p:cNvPicPr preferRelativeResize="0"/>
          <p:nvPr/>
        </p:nvPicPr>
        <p:blipFill rotWithShape="1">
          <a:blip r:embed="rId3">
            <a:alphaModFix/>
          </a:blip>
          <a:srcRect t="3467" b="5984"/>
          <a:stretch/>
        </p:blipFill>
        <p:spPr>
          <a:xfrm>
            <a:off x="3328474" y="521208"/>
            <a:ext cx="2487053" cy="4530055"/>
          </a:xfrm>
          <a:prstGeom prst="rect">
            <a:avLst/>
          </a:prstGeom>
          <a:noFill/>
          <a:ln>
            <a:noFill/>
          </a:ln>
          <a:effectLst>
            <a:outerShdw blurRad="292100" dist="139700" dir="2700000" algn="tl" rotWithShape="0">
              <a:srgbClr val="333333">
                <a:alpha val="64313"/>
              </a:srgbClr>
            </a:outerShdw>
          </a:effectLst>
        </p:spPr>
      </p:pic>
      <p:sp>
        <p:nvSpPr>
          <p:cNvPr id="237" name="Google Shape;237;p30"/>
          <p:cNvSpPr/>
          <p:nvPr/>
        </p:nvSpPr>
        <p:spPr>
          <a:xfrm>
            <a:off x="3342867" y="828260"/>
            <a:ext cx="2472660" cy="523461"/>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0"/>
          <p:cNvSpPr/>
          <p:nvPr/>
        </p:nvSpPr>
        <p:spPr>
          <a:xfrm>
            <a:off x="2744383" y="2393718"/>
            <a:ext cx="539286" cy="632667"/>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9" name="Google Shape;239;p30"/>
          <p:cNvSpPr/>
          <p:nvPr/>
        </p:nvSpPr>
        <p:spPr>
          <a:xfrm>
            <a:off x="5874724" y="2393718"/>
            <a:ext cx="539286" cy="632667"/>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40" name="Google Shape;240;p30"/>
          <p:cNvPicPr preferRelativeResize="0"/>
          <p:nvPr/>
        </p:nvPicPr>
        <p:blipFill rotWithShape="1">
          <a:blip r:embed="rId4">
            <a:alphaModFix/>
          </a:blip>
          <a:srcRect t="3209" b="5236"/>
          <a:stretch/>
        </p:blipFill>
        <p:spPr>
          <a:xfrm>
            <a:off x="6473208" y="517528"/>
            <a:ext cx="2375404" cy="4538396"/>
          </a:xfrm>
          <a:prstGeom prst="rect">
            <a:avLst/>
          </a:prstGeom>
          <a:noFill/>
          <a:ln>
            <a:noFill/>
          </a:ln>
          <a:effectLst>
            <a:outerShdw blurRad="292100" dist="139700" dir="2700000" algn="tl" rotWithShape="0">
              <a:srgbClr val="333333">
                <a:alpha val="64313"/>
              </a:srgbClr>
            </a:outerShdw>
          </a:effectLst>
        </p:spPr>
      </p:pic>
      <p:sp>
        <p:nvSpPr>
          <p:cNvPr id="241" name="Google Shape;241;p30"/>
          <p:cNvSpPr/>
          <p:nvPr/>
        </p:nvSpPr>
        <p:spPr>
          <a:xfrm>
            <a:off x="6473208" y="1498551"/>
            <a:ext cx="2354522" cy="355271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2" name="Google Shape;242;p30"/>
          <p:cNvPicPr preferRelativeResize="0"/>
          <p:nvPr/>
        </p:nvPicPr>
        <p:blipFill rotWithShape="1">
          <a:blip r:embed="rId5">
            <a:alphaModFix/>
          </a:blip>
          <a:srcRect t="4753" b="3636"/>
          <a:stretch/>
        </p:blipFill>
        <p:spPr>
          <a:xfrm>
            <a:off x="309782" y="521208"/>
            <a:ext cx="2375404" cy="4530055"/>
          </a:xfrm>
          <a:prstGeom prst="rect">
            <a:avLst/>
          </a:prstGeom>
          <a:noFill/>
          <a:ln>
            <a:noFill/>
          </a:ln>
          <a:effectLst>
            <a:outerShdw blurRad="57150" dist="19050" dir="5400000" algn="bl" rotWithShape="0">
              <a:srgbClr val="000000">
                <a:alpha val="49803"/>
              </a:srgbClr>
            </a:outerShdw>
          </a:effectLst>
        </p:spPr>
      </p:pic>
      <p:sp>
        <p:nvSpPr>
          <p:cNvPr id="243" name="Google Shape;243;p30"/>
          <p:cNvSpPr/>
          <p:nvPr/>
        </p:nvSpPr>
        <p:spPr>
          <a:xfrm>
            <a:off x="1116504" y="4741235"/>
            <a:ext cx="1568700" cy="281559"/>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1"/>
          <p:cNvPicPr preferRelativeResize="0"/>
          <p:nvPr/>
        </p:nvPicPr>
        <p:blipFill rotWithShape="1">
          <a:blip r:embed="rId3">
            <a:alphaModFix/>
          </a:blip>
          <a:srcRect/>
          <a:stretch/>
        </p:blipFill>
        <p:spPr>
          <a:xfrm>
            <a:off x="231909" y="797105"/>
            <a:ext cx="2621191" cy="4261467"/>
          </a:xfrm>
          <a:prstGeom prst="rect">
            <a:avLst/>
          </a:prstGeom>
          <a:noFill/>
          <a:ln>
            <a:noFill/>
          </a:ln>
          <a:effectLst>
            <a:outerShdw blurRad="292100" dist="139700" dir="2700000" algn="tl" rotWithShape="0">
              <a:srgbClr val="333333">
                <a:alpha val="64313"/>
              </a:srgbClr>
            </a:outerShdw>
          </a:effectLst>
        </p:spPr>
      </p:pic>
      <p:pic>
        <p:nvPicPr>
          <p:cNvPr id="249" name="Google Shape;249;p31"/>
          <p:cNvPicPr preferRelativeResize="0"/>
          <p:nvPr/>
        </p:nvPicPr>
        <p:blipFill rotWithShape="1">
          <a:blip r:embed="rId4">
            <a:alphaModFix/>
          </a:blip>
          <a:srcRect t="5830"/>
          <a:stretch/>
        </p:blipFill>
        <p:spPr>
          <a:xfrm>
            <a:off x="3506022" y="797105"/>
            <a:ext cx="2401876" cy="4261467"/>
          </a:xfrm>
          <a:prstGeom prst="rect">
            <a:avLst/>
          </a:prstGeom>
          <a:noFill/>
          <a:ln>
            <a:noFill/>
          </a:ln>
          <a:effectLst>
            <a:outerShdw blurRad="292100" dist="139700" dir="2700000" algn="tl" rotWithShape="0">
              <a:srgbClr val="333333">
                <a:alpha val="64313"/>
              </a:srgbClr>
            </a:outerShdw>
          </a:effectLst>
        </p:spPr>
      </p:pic>
      <p:sp>
        <p:nvSpPr>
          <p:cNvPr id="250" name="Google Shape;250;p31"/>
          <p:cNvSpPr/>
          <p:nvPr/>
        </p:nvSpPr>
        <p:spPr>
          <a:xfrm>
            <a:off x="0" y="1"/>
            <a:ext cx="9144000" cy="730102"/>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1" name="Google Shape;251;p31"/>
          <p:cNvSpPr/>
          <p:nvPr/>
        </p:nvSpPr>
        <p:spPr>
          <a:xfrm>
            <a:off x="231909" y="4402160"/>
            <a:ext cx="2621191" cy="372205"/>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31"/>
          <p:cNvSpPr/>
          <p:nvPr/>
        </p:nvSpPr>
        <p:spPr>
          <a:xfrm>
            <a:off x="3506022" y="4278449"/>
            <a:ext cx="2401876" cy="372204"/>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1"/>
          <p:cNvSpPr/>
          <p:nvPr/>
        </p:nvSpPr>
        <p:spPr>
          <a:xfrm>
            <a:off x="2929796" y="2255416"/>
            <a:ext cx="539286" cy="632667"/>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4" name="Google Shape;254;p31"/>
          <p:cNvSpPr txBox="1"/>
          <p:nvPr/>
        </p:nvSpPr>
        <p:spPr>
          <a:xfrm>
            <a:off x="0" y="0"/>
            <a:ext cx="9144000" cy="6521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rgbClr val="000000"/>
              </a:buClr>
              <a:buSzPts val="1600"/>
              <a:buFont typeface="Arial"/>
              <a:buNone/>
            </a:pPr>
            <a:r>
              <a:rPr lang="en-US" sz="1600" b="1" i="0" u="none" strike="noStrike" cap="none" dirty="0">
                <a:solidFill>
                  <a:srgbClr val="FF0505"/>
                </a:solidFill>
              </a:rPr>
              <a:t>Step 3. </a:t>
            </a:r>
            <a:r>
              <a:rPr lang="en-US" sz="1600" i="0" u="none" strike="noStrike" cap="none" dirty="0">
                <a:solidFill>
                  <a:schemeClr val="lt1"/>
                </a:solidFill>
              </a:rPr>
              <a:t>Click </a:t>
            </a:r>
            <a:r>
              <a:rPr lang="en-US" sz="1600" b="1" i="0" u="none" strike="noStrike" cap="none" dirty="0">
                <a:solidFill>
                  <a:schemeClr val="lt1"/>
                </a:solidFill>
              </a:rPr>
              <a:t>[Submit] </a:t>
            </a:r>
            <a:r>
              <a:rPr lang="en-US" sz="1600" i="0" u="none" strike="noStrike" cap="none" dirty="0">
                <a:solidFill>
                  <a:schemeClr val="lt1"/>
                </a:solidFill>
              </a:rPr>
              <a:t>&gt; Click on the Phone Number &amp; enter your </a:t>
            </a:r>
            <a:r>
              <a:rPr lang="en-US" sz="1600" dirty="0">
                <a:solidFill>
                  <a:schemeClr val="lt1"/>
                </a:solidFill>
              </a:rPr>
              <a:t>cellphone</a:t>
            </a:r>
            <a:r>
              <a:rPr lang="en-US" sz="1600" i="0" u="none" strike="noStrike" cap="none" dirty="0">
                <a:solidFill>
                  <a:schemeClr val="lt1"/>
                </a:solidFill>
              </a:rPr>
              <a:t> number </a:t>
            </a:r>
            <a:r>
              <a:rPr lang="en-US" sz="1000" i="0" u="none" strike="noStrike" cap="none" dirty="0">
                <a:solidFill>
                  <a:schemeClr val="lt1"/>
                </a:solidFill>
              </a:rPr>
              <a:t>(optional)</a:t>
            </a:r>
            <a:endParaRPr sz="1000" i="0" u="none" strike="noStrike" cap="none" dirty="0">
              <a:solidFill>
                <a:srgbClr val="000000"/>
              </a:solidFill>
            </a:endParaRPr>
          </a:p>
          <a:p>
            <a:pPr marL="0" marR="0" lvl="0" indent="0" algn="l" rtl="0">
              <a:lnSpc>
                <a:spcPct val="100000"/>
              </a:lnSpc>
              <a:spcBef>
                <a:spcPts val="320"/>
              </a:spcBef>
              <a:spcAft>
                <a:spcPts val="0"/>
              </a:spcAft>
              <a:buClr>
                <a:srgbClr val="000000"/>
              </a:buClr>
              <a:buSzPts val="1600"/>
              <a:buFont typeface="Arial"/>
              <a:buNone/>
            </a:pPr>
            <a:r>
              <a:rPr lang="en-US" sz="1600" i="0" u="none" strike="noStrike" cap="none" dirty="0">
                <a:solidFill>
                  <a:schemeClr val="lt1"/>
                </a:solidFill>
              </a:rPr>
              <a:t>		             screenshot and save the QR Code.</a:t>
            </a:r>
            <a:endParaRPr sz="1400" i="0" u="none" strike="noStrike" cap="none" dirty="0">
              <a:solidFill>
                <a:srgbClr val="000000"/>
              </a:solidFill>
            </a:endParaRPr>
          </a:p>
        </p:txBody>
      </p:sp>
      <p:sp>
        <p:nvSpPr>
          <p:cNvPr id="2" name="Google Shape;255;p31">
            <a:extLst>
              <a:ext uri="{FF2B5EF4-FFF2-40B4-BE49-F238E27FC236}">
                <a16:creationId xmlns:a16="http://schemas.microsoft.com/office/drawing/2014/main" id="{5B9842C2-0424-7810-6240-A592C8B2A9F5}"/>
              </a:ext>
            </a:extLst>
          </p:cNvPr>
          <p:cNvSpPr/>
          <p:nvPr/>
        </p:nvSpPr>
        <p:spPr>
          <a:xfrm>
            <a:off x="6104997" y="1543506"/>
            <a:ext cx="2910363" cy="797907"/>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i="0" u="none" strike="noStrike" cap="none" dirty="0">
                <a:solidFill>
                  <a:srgbClr val="FF0000"/>
                </a:solidFill>
              </a:rPr>
              <a:t>You can scan the QR Code periodically to check for a response from the factory. </a:t>
            </a:r>
          </a:p>
        </p:txBody>
      </p:sp>
      <p:pic>
        <p:nvPicPr>
          <p:cNvPr id="4" name="Google Shape;256;p31">
            <a:extLst>
              <a:ext uri="{FF2B5EF4-FFF2-40B4-BE49-F238E27FC236}">
                <a16:creationId xmlns:a16="http://schemas.microsoft.com/office/drawing/2014/main" id="{FACFDF19-E8F9-7F65-C1A7-F116C5BD8D66}"/>
              </a:ext>
            </a:extLst>
          </p:cNvPr>
          <p:cNvPicPr preferRelativeResize="0"/>
          <p:nvPr/>
        </p:nvPicPr>
        <p:blipFill rotWithShape="1">
          <a:blip r:embed="rId5">
            <a:alphaModFix/>
          </a:blip>
          <a:srcRect/>
          <a:stretch/>
        </p:blipFill>
        <p:spPr>
          <a:xfrm>
            <a:off x="7445104" y="1609345"/>
            <a:ext cx="230147" cy="219208"/>
          </a:xfrm>
          <a:prstGeom prst="rect">
            <a:avLst/>
          </a:prstGeom>
          <a:noFill/>
          <a:ln>
            <a:noFill/>
          </a:ln>
        </p:spPr>
      </p:pic>
      <p:sp>
        <p:nvSpPr>
          <p:cNvPr id="5" name="Google Shape;255;p31">
            <a:extLst>
              <a:ext uri="{FF2B5EF4-FFF2-40B4-BE49-F238E27FC236}">
                <a16:creationId xmlns:a16="http://schemas.microsoft.com/office/drawing/2014/main" id="{C4ED7ABA-8FF1-F81D-3ECE-73BE2597B2DE}"/>
              </a:ext>
            </a:extLst>
          </p:cNvPr>
          <p:cNvSpPr/>
          <p:nvPr/>
        </p:nvSpPr>
        <p:spPr>
          <a:xfrm>
            <a:off x="6104997" y="2454087"/>
            <a:ext cx="2910363" cy="937016"/>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200" i="0" u="none" strike="noStrike" cap="none" dirty="0">
                <a:solidFill>
                  <a:srgbClr val="FF0000"/>
                </a:solidFill>
              </a:rPr>
              <a:t>If you entered your </a:t>
            </a:r>
            <a:r>
              <a:rPr lang="en-US" sz="1200" b="1" i="0" u="none" strike="noStrike" cap="none" dirty="0">
                <a:solidFill>
                  <a:srgbClr val="FF0000"/>
                </a:solidFill>
              </a:rPr>
              <a:t>phone </a:t>
            </a:r>
            <a:r>
              <a:rPr lang="en-US" sz="1200" b="1" dirty="0">
                <a:solidFill>
                  <a:srgbClr val="FF0000"/>
                </a:solidFill>
              </a:rPr>
              <a:t>n</a:t>
            </a:r>
            <a:r>
              <a:rPr lang="en-US" sz="1200" b="1" i="0" u="none" strike="noStrike" cap="none" dirty="0">
                <a:solidFill>
                  <a:srgbClr val="FF0000"/>
                </a:solidFill>
              </a:rPr>
              <a:t>umber </a:t>
            </a:r>
            <a:r>
              <a:rPr lang="en-US" sz="1200" i="0" u="none" strike="noStrike" cap="none" dirty="0">
                <a:solidFill>
                  <a:srgbClr val="FF0000"/>
                </a:solidFill>
              </a:rPr>
              <a:t>on this page, please wait for the system to send </a:t>
            </a:r>
            <a:r>
              <a:rPr lang="en-US" sz="1200" dirty="0">
                <a:solidFill>
                  <a:srgbClr val="FF0000"/>
                </a:solidFill>
              </a:rPr>
              <a:t>you an </a:t>
            </a:r>
            <a:r>
              <a:rPr lang="en-US" sz="1200" b="1" i="0" u="none" strike="noStrike" cap="none" dirty="0">
                <a:solidFill>
                  <a:srgbClr val="FF0000"/>
                </a:solidFill>
              </a:rPr>
              <a:t>SMS notification </a:t>
            </a:r>
            <a:r>
              <a:rPr lang="en-US" sz="1200" dirty="0">
                <a:solidFill>
                  <a:srgbClr val="FF0000"/>
                </a:solidFill>
              </a:rPr>
              <a:t>when</a:t>
            </a:r>
            <a:r>
              <a:rPr lang="en-US" sz="1200" i="0" u="none" strike="noStrike" cap="none" dirty="0">
                <a:solidFill>
                  <a:srgbClr val="FF0000"/>
                </a:solidFill>
              </a:rPr>
              <a:t> the factory responds to your feedback. </a:t>
            </a:r>
            <a:endParaRPr sz="800" i="0" u="none" strike="noStrike" cap="none"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2"/>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dirty="0">
                <a:latin typeface="Arial"/>
                <a:ea typeface="Arial"/>
                <a:cs typeface="Arial"/>
                <a:sym typeface="Arial"/>
              </a:rPr>
              <a:t>Escalation feature</a:t>
            </a:r>
            <a:endParaRPr sz="1000" dirty="0">
              <a:latin typeface="Arial"/>
              <a:ea typeface="Arial"/>
              <a:cs typeface="Arial"/>
              <a:sym typeface="Arial"/>
            </a:endParaRPr>
          </a:p>
        </p:txBody>
      </p:sp>
      <p:sp>
        <p:nvSpPr>
          <p:cNvPr id="262" name="Google Shape;262;p3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pic>
        <p:nvPicPr>
          <p:cNvPr id="264" name="Google Shape;264;p32"/>
          <p:cNvPicPr preferRelativeResize="0"/>
          <p:nvPr/>
        </p:nvPicPr>
        <p:blipFill rotWithShape="1">
          <a:blip r:embed="rId3">
            <a:alphaModFix/>
          </a:blip>
          <a:srcRect t="4558" b="43797"/>
          <a:stretch/>
        </p:blipFill>
        <p:spPr>
          <a:xfrm>
            <a:off x="165651" y="1201428"/>
            <a:ext cx="3842297" cy="3810876"/>
          </a:xfrm>
          <a:prstGeom prst="rect">
            <a:avLst/>
          </a:prstGeom>
          <a:noFill/>
          <a:ln>
            <a:noFill/>
          </a:ln>
          <a:effectLst>
            <a:outerShdw blurRad="292100" dist="139700" dir="2700000" algn="tl" rotWithShape="0">
              <a:srgbClr val="333333">
                <a:alpha val="64313"/>
              </a:srgbClr>
            </a:outerShdw>
          </a:effectLst>
        </p:spPr>
      </p:pic>
      <p:cxnSp>
        <p:nvCxnSpPr>
          <p:cNvPr id="266" name="Google Shape;266;p32"/>
          <p:cNvCxnSpPr/>
          <p:nvPr/>
        </p:nvCxnSpPr>
        <p:spPr>
          <a:xfrm>
            <a:off x="2914024" y="3923708"/>
            <a:ext cx="0" cy="669557"/>
          </a:xfrm>
          <a:prstGeom prst="straightConnector1">
            <a:avLst/>
          </a:prstGeom>
          <a:noFill/>
          <a:ln w="28575" cap="flat" cmpd="sng">
            <a:solidFill>
              <a:srgbClr val="FF0505"/>
            </a:solidFill>
            <a:prstDash val="solid"/>
            <a:round/>
            <a:headEnd type="none" w="sm" len="sm"/>
            <a:tailEnd type="stealth" w="med" len="med"/>
          </a:ln>
        </p:spPr>
      </p:cxnSp>
      <p:sp>
        <p:nvSpPr>
          <p:cNvPr id="267" name="Google Shape;267;p32"/>
          <p:cNvSpPr/>
          <p:nvPr/>
        </p:nvSpPr>
        <p:spPr>
          <a:xfrm>
            <a:off x="2531959" y="3629446"/>
            <a:ext cx="764131" cy="294262"/>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32"/>
          <p:cNvSpPr/>
          <p:nvPr/>
        </p:nvSpPr>
        <p:spPr>
          <a:xfrm>
            <a:off x="2113280" y="4609950"/>
            <a:ext cx="1630459" cy="294263"/>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200" i="0" u="none" strike="noStrike" cap="none" dirty="0">
                <a:solidFill>
                  <a:srgbClr val="FF0000"/>
                </a:solidFill>
              </a:rPr>
              <a:t>     Submit Escalation</a:t>
            </a:r>
            <a:endParaRPr sz="1400" i="0" u="none" strike="noStrike" cap="none" dirty="0">
              <a:solidFill>
                <a:srgbClr val="000000"/>
              </a:solidFill>
            </a:endParaRPr>
          </a:p>
        </p:txBody>
      </p:sp>
      <p:sp>
        <p:nvSpPr>
          <p:cNvPr id="3" name="Google Shape;268;p32">
            <a:extLst>
              <a:ext uri="{FF2B5EF4-FFF2-40B4-BE49-F238E27FC236}">
                <a16:creationId xmlns:a16="http://schemas.microsoft.com/office/drawing/2014/main" id="{26F8A687-1BB6-6044-BF98-A5BB248B8E6B}"/>
              </a:ext>
            </a:extLst>
          </p:cNvPr>
          <p:cNvSpPr/>
          <p:nvPr/>
        </p:nvSpPr>
        <p:spPr>
          <a:xfrm>
            <a:off x="4125805" y="1201428"/>
            <a:ext cx="4860298" cy="3810876"/>
          </a:xfrm>
          <a:prstGeom prst="rect">
            <a:avLst/>
          </a:prstGeom>
          <a:solidFill>
            <a:srgbClr val="FFFF00"/>
          </a:solidFill>
          <a:ln>
            <a:noFill/>
          </a:ln>
        </p:spPr>
        <p:txBody>
          <a:bodyPr spcFirstLastPara="1" wrap="square" lIns="91425" tIns="91425" rIns="91425" bIns="91425" anchor="b" anchorCtr="0">
            <a:noAutofit/>
          </a:bodyPr>
          <a:lstStyle/>
          <a:p>
            <a:pPr marL="0" marR="0" lvl="0" indent="0" algn="l" rtl="0">
              <a:lnSpc>
                <a:spcPct val="100000"/>
              </a:lnSpc>
              <a:spcBef>
                <a:spcPts val="320"/>
              </a:spcBef>
              <a:spcAft>
                <a:spcPts val="0"/>
              </a:spcAft>
              <a:buClr>
                <a:srgbClr val="000000"/>
              </a:buClr>
              <a:buSzPts val="1200"/>
              <a:buFont typeface="Arial"/>
              <a:buNone/>
            </a:pPr>
            <a:r>
              <a:rPr lang="en-US" sz="1000" i="0" u="none" strike="noStrike" cap="none" dirty="0">
                <a:solidFill>
                  <a:srgbClr val="FF0000"/>
                </a:solidFill>
              </a:rPr>
              <a:t>After submitting a feedback, if you feel your inquiry has not received the appropriate attention, or wasn’t not solved.</a:t>
            </a:r>
          </a:p>
          <a:p>
            <a:pPr marL="0" marR="0" lvl="0" indent="0" algn="l" rtl="0">
              <a:lnSpc>
                <a:spcPct val="100000"/>
              </a:lnSpc>
              <a:spcBef>
                <a:spcPts val="320"/>
              </a:spcBef>
              <a:spcAft>
                <a:spcPts val="0"/>
              </a:spcAft>
              <a:buClr>
                <a:srgbClr val="000000"/>
              </a:buClr>
              <a:buSzPts val="1200"/>
              <a:buFont typeface="Arial"/>
              <a:buNone/>
            </a:pPr>
            <a:endParaRPr lang="en-US" sz="10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000" i="0" u="none" strike="noStrike" cap="none" dirty="0">
                <a:solidFill>
                  <a:srgbClr val="FF0000"/>
                </a:solidFill>
              </a:rPr>
              <a:t>Each worker has the right to "Escalate" their feedback of certain category to a 3rd party professional.</a:t>
            </a:r>
          </a:p>
          <a:p>
            <a:pPr marL="0" marR="0" lvl="0" indent="0" algn="l" rtl="0">
              <a:lnSpc>
                <a:spcPct val="100000"/>
              </a:lnSpc>
              <a:spcBef>
                <a:spcPts val="320"/>
              </a:spcBef>
              <a:spcAft>
                <a:spcPts val="0"/>
              </a:spcAft>
              <a:buClr>
                <a:srgbClr val="000000"/>
              </a:buClr>
              <a:buSzPts val="1200"/>
              <a:buFont typeface="Arial"/>
              <a:buNone/>
            </a:pPr>
            <a:endParaRPr lang="en-US" sz="10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000" i="0" u="none" strike="noStrike" cap="none" dirty="0">
                <a:solidFill>
                  <a:srgbClr val="FF0000"/>
                </a:solidFill>
              </a:rPr>
              <a:t>The Escalate button sends the worker feedback to a 3rd party professional to review and “possibly” take additional action.</a:t>
            </a:r>
          </a:p>
          <a:p>
            <a:pPr marL="0" marR="0" lvl="0" indent="0" algn="l" rtl="0">
              <a:lnSpc>
                <a:spcPct val="100000"/>
              </a:lnSpc>
              <a:spcBef>
                <a:spcPts val="320"/>
              </a:spcBef>
              <a:spcAft>
                <a:spcPts val="0"/>
              </a:spcAft>
              <a:buClr>
                <a:srgbClr val="000000"/>
              </a:buClr>
              <a:buSzPts val="1200"/>
              <a:buFont typeface="Arial"/>
              <a:buNone/>
            </a:pPr>
            <a:endParaRPr lang="en-US" sz="10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000" i="0" u="none" strike="noStrike" cap="none" dirty="0">
                <a:solidFill>
                  <a:srgbClr val="FF0000"/>
                </a:solidFill>
              </a:rPr>
              <a:t>You can find the "Escalation" button on the feedback detail page. The escalate button will not show until after 48 hours, or once the inquiry has been closed by the factory administrator. Whichever occurs first.</a:t>
            </a:r>
          </a:p>
          <a:p>
            <a:pPr marL="0" marR="0" lvl="0" indent="0" algn="l" rtl="0">
              <a:lnSpc>
                <a:spcPct val="100000"/>
              </a:lnSpc>
              <a:spcBef>
                <a:spcPts val="320"/>
              </a:spcBef>
              <a:spcAft>
                <a:spcPts val="0"/>
              </a:spcAft>
              <a:buClr>
                <a:srgbClr val="000000"/>
              </a:buClr>
              <a:buSzPts val="1200"/>
              <a:buFont typeface="Arial"/>
              <a:buNone/>
            </a:pPr>
            <a:endParaRPr lang="en-US" sz="10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000" i="0" u="none" strike="noStrike" cap="none" dirty="0">
                <a:solidFill>
                  <a:srgbClr val="FF0000"/>
                </a:solidFill>
              </a:rPr>
              <a:t>Each inquiry will be kept completely confidential, anonymous, private and answered by a specific 3rd  professional. </a:t>
            </a:r>
          </a:p>
          <a:p>
            <a:pPr marL="0" marR="0" lvl="0" indent="0" algn="l" rtl="0">
              <a:lnSpc>
                <a:spcPct val="100000"/>
              </a:lnSpc>
              <a:spcBef>
                <a:spcPts val="320"/>
              </a:spcBef>
              <a:spcAft>
                <a:spcPts val="0"/>
              </a:spcAft>
              <a:buClr>
                <a:srgbClr val="000000"/>
              </a:buClr>
              <a:buSzPts val="1200"/>
              <a:buFont typeface="Arial"/>
              <a:buNone/>
            </a:pPr>
            <a:endParaRPr lang="en-US" sz="1000" i="0" u="none" strike="noStrike" cap="none" dirty="0">
              <a:solidFill>
                <a:srgbClr val="FF0000"/>
              </a:solidFill>
            </a:endParaRPr>
          </a:p>
          <a:p>
            <a:pPr marL="0" marR="0" lvl="0" indent="0" algn="l" rtl="0">
              <a:lnSpc>
                <a:spcPct val="100000"/>
              </a:lnSpc>
              <a:spcBef>
                <a:spcPts val="320"/>
              </a:spcBef>
              <a:spcAft>
                <a:spcPts val="0"/>
              </a:spcAft>
              <a:buClr>
                <a:srgbClr val="000000"/>
              </a:buClr>
              <a:buSzPts val="1200"/>
              <a:buFont typeface="Arial"/>
              <a:buNone/>
            </a:pPr>
            <a:r>
              <a:rPr lang="en-US" sz="1000" i="0" u="none" strike="noStrike" cap="none" dirty="0">
                <a:solidFill>
                  <a:srgbClr val="FF0000"/>
                </a:solidFill>
              </a:rPr>
              <a:t>For your benefit and confidentiality. Once an inquiry has been escalated, the factory management does not have access, nor can they see or view any communication between you or the 3rd party. This feature ensures that you have a great experience, with a strong voice.</a:t>
            </a:r>
            <a:endParaRPr lang="en-US" sz="1000" i="0" u="none" strike="noStrike" cap="none" dirty="0">
              <a:solidFill>
                <a:srgbClr val="000000"/>
              </a:solidFill>
            </a:endParaRPr>
          </a:p>
        </p:txBody>
      </p:sp>
      <p:pic>
        <p:nvPicPr>
          <p:cNvPr id="4" name="Google Shape;271;p32">
            <a:extLst>
              <a:ext uri="{FF2B5EF4-FFF2-40B4-BE49-F238E27FC236}">
                <a16:creationId xmlns:a16="http://schemas.microsoft.com/office/drawing/2014/main" id="{F6FFA903-0FF7-86C4-B3A9-764A1490D54C}"/>
              </a:ext>
            </a:extLst>
          </p:cNvPr>
          <p:cNvPicPr preferRelativeResize="0"/>
          <p:nvPr/>
        </p:nvPicPr>
        <p:blipFill rotWithShape="1">
          <a:blip r:embed="rId4">
            <a:alphaModFix/>
          </a:blip>
          <a:srcRect/>
          <a:stretch/>
        </p:blipFill>
        <p:spPr>
          <a:xfrm>
            <a:off x="2200212" y="4674413"/>
            <a:ext cx="180249" cy="1847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g14a5e3457dd_0_0"/>
          <p:cNvGrpSpPr/>
          <p:nvPr/>
        </p:nvGrpSpPr>
        <p:grpSpPr>
          <a:xfrm rot="444443">
            <a:off x="5019356" y="1906701"/>
            <a:ext cx="3067687" cy="3147864"/>
            <a:chOff x="4398500" y="1993599"/>
            <a:chExt cx="3046675" cy="3149900"/>
          </a:xfrm>
        </p:grpSpPr>
        <p:pic>
          <p:nvPicPr>
            <p:cNvPr id="90" name="Google Shape;90;g14a5e3457dd_0_0"/>
            <p:cNvPicPr preferRelativeResize="0"/>
            <p:nvPr/>
          </p:nvPicPr>
          <p:blipFill rotWithShape="1">
            <a:blip r:embed="rId3">
              <a:alphaModFix/>
            </a:blip>
            <a:srcRect l="11581" t="10638" r="13891" b="12318"/>
            <a:stretch/>
          </p:blipFill>
          <p:spPr>
            <a:xfrm>
              <a:off x="4398500" y="1993599"/>
              <a:ext cx="3046675" cy="3149900"/>
            </a:xfrm>
            <a:prstGeom prst="rect">
              <a:avLst/>
            </a:prstGeom>
            <a:noFill/>
            <a:ln>
              <a:noFill/>
            </a:ln>
          </p:spPr>
        </p:pic>
        <p:pic>
          <p:nvPicPr>
            <p:cNvPr id="91" name="Google Shape;91;g14a5e3457dd_0_0"/>
            <p:cNvPicPr preferRelativeResize="0"/>
            <p:nvPr/>
          </p:nvPicPr>
          <p:blipFill rotWithShape="1">
            <a:blip r:embed="rId4">
              <a:alphaModFix/>
            </a:blip>
            <a:srcRect t="3467" b="5984"/>
            <a:stretch/>
          </p:blipFill>
          <p:spPr>
            <a:xfrm>
              <a:off x="5307125" y="2240250"/>
              <a:ext cx="1336574" cy="2656600"/>
            </a:xfrm>
            <a:prstGeom prst="rect">
              <a:avLst/>
            </a:prstGeom>
            <a:noFill/>
            <a:ln>
              <a:noFill/>
            </a:ln>
          </p:spPr>
        </p:pic>
      </p:grpSp>
      <p:sp>
        <p:nvSpPr>
          <p:cNvPr id="92" name="Google Shape;92;g14a5e3457dd_0_0"/>
          <p:cNvSpPr txBox="1">
            <a:spLocks noGrp="1"/>
          </p:cNvSpPr>
          <p:nvPr>
            <p:ph type="body" idx="1"/>
          </p:nvPr>
        </p:nvSpPr>
        <p:spPr>
          <a:xfrm>
            <a:off x="547141" y="4508825"/>
            <a:ext cx="9093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a:p>
          <a:p>
            <a:pPr marL="0" lvl="0" indent="0" algn="l" rtl="0">
              <a:lnSpc>
                <a:spcPct val="100000"/>
              </a:lnSpc>
              <a:spcBef>
                <a:spcPts val="320"/>
              </a:spcBef>
              <a:spcAft>
                <a:spcPts val="0"/>
              </a:spcAft>
              <a:buClr>
                <a:schemeClr val="dk1"/>
              </a:buClr>
              <a:buSzPts val="1600"/>
              <a:buFont typeface="Helvetica Neue"/>
              <a:buNone/>
            </a:pPr>
            <a:endParaRPr sz="1600"/>
          </a:p>
        </p:txBody>
      </p:sp>
      <p:sp>
        <p:nvSpPr>
          <p:cNvPr id="93" name="Google Shape;93;g14a5e3457dd_0_0"/>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3600" dirty="0">
                <a:solidFill>
                  <a:schemeClr val="lt1"/>
                </a:solidFill>
                <a:latin typeface="Arial"/>
                <a:ea typeface="Arial"/>
                <a:cs typeface="Arial"/>
                <a:sym typeface="Arial"/>
              </a:rPr>
              <a:t>How Workers Can Use the Tool</a:t>
            </a:r>
            <a:endParaRPr dirty="0">
              <a:latin typeface="Arial"/>
              <a:ea typeface="Arial"/>
              <a:cs typeface="Arial"/>
              <a:sym typeface="Arial"/>
            </a:endParaRPr>
          </a:p>
        </p:txBody>
      </p:sp>
      <p:sp>
        <p:nvSpPr>
          <p:cNvPr id="94" name="Google Shape;94;g14a5e3457dd_0_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2</a:t>
            </a:fld>
            <a:endParaRPr/>
          </a:p>
        </p:txBody>
      </p:sp>
      <p:sp>
        <p:nvSpPr>
          <p:cNvPr id="95" name="Google Shape;95;g14a5e3457dd_0_0"/>
          <p:cNvSpPr txBox="1"/>
          <p:nvPr/>
        </p:nvSpPr>
        <p:spPr>
          <a:xfrm>
            <a:off x="4398500" y="1173625"/>
            <a:ext cx="1510500" cy="338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20"/>
              </a:spcBef>
              <a:spcAft>
                <a:spcPts val="0"/>
              </a:spcAft>
              <a:buClr>
                <a:schemeClr val="dk1"/>
              </a:buClr>
              <a:buSzPts val="1600"/>
              <a:buFont typeface="Helvetica Neue"/>
              <a:buNone/>
            </a:pPr>
            <a:endParaRPr sz="1000" b="1" i="0" u="none" strike="noStrike" cap="none">
              <a:solidFill>
                <a:srgbClr val="000000"/>
              </a:solidFill>
              <a:latin typeface="Helvetica Neue"/>
              <a:ea typeface="Helvetica Neue"/>
              <a:cs typeface="Helvetica Neue"/>
              <a:sym typeface="Helvetica Neue"/>
            </a:endParaRPr>
          </a:p>
        </p:txBody>
      </p:sp>
      <p:sp>
        <p:nvSpPr>
          <p:cNvPr id="96" name="Google Shape;96;g14a5e3457dd_0_0"/>
          <p:cNvSpPr txBox="1"/>
          <p:nvPr/>
        </p:nvSpPr>
        <p:spPr>
          <a:xfrm>
            <a:off x="4033" y="1175041"/>
            <a:ext cx="9140100" cy="1384954"/>
          </a:xfrm>
          <a:prstGeom prst="rect">
            <a:avLst/>
          </a:prstGeom>
          <a:noFill/>
          <a:ln>
            <a:noFill/>
          </a:ln>
        </p:spPr>
        <p:txBody>
          <a:bodyPr spcFirstLastPara="1" wrap="square" lIns="91425" tIns="45700" rIns="91425" bIns="45700" anchor="t" anchorCtr="0">
            <a:spAutoFit/>
          </a:bodyPr>
          <a:lstStyle/>
          <a:p>
            <a:pPr marL="457200" marR="0" lvl="0" indent="-317500" algn="l" rtl="0">
              <a:lnSpc>
                <a:spcPct val="150000"/>
              </a:lnSpc>
              <a:spcBef>
                <a:spcPts val="0"/>
              </a:spcBef>
              <a:spcAft>
                <a:spcPts val="0"/>
              </a:spcAft>
              <a:buClr>
                <a:schemeClr val="dk1"/>
              </a:buClr>
              <a:buSzPts val="1400"/>
              <a:buAutoNum type="arabicPeriod"/>
            </a:pPr>
            <a:r>
              <a:rPr lang="en-US" sz="1400" i="0" u="none" strike="noStrike" cap="none" dirty="0">
                <a:solidFill>
                  <a:schemeClr val="dk1"/>
                </a:solidFill>
              </a:rPr>
              <a:t>After Member has deployed the tool to the factory, the QR Code will be automatically emailed to the factory.</a:t>
            </a:r>
            <a:endParaRPr sz="1400" i="0" u="none" strike="noStrike" cap="none" dirty="0">
              <a:solidFill>
                <a:schemeClr val="dk1"/>
              </a:solidFill>
            </a:endParaRPr>
          </a:p>
          <a:p>
            <a:pPr marL="457200" marR="0" lvl="0" indent="-317500" algn="l" rtl="0">
              <a:lnSpc>
                <a:spcPct val="150000"/>
              </a:lnSpc>
              <a:spcBef>
                <a:spcPts val="0"/>
              </a:spcBef>
              <a:spcAft>
                <a:spcPts val="0"/>
              </a:spcAft>
              <a:buClr>
                <a:srgbClr val="000000"/>
              </a:buClr>
              <a:buSzPts val="1400"/>
              <a:buFont typeface="Arial"/>
              <a:buAutoNum type="arabicPeriod"/>
            </a:pPr>
            <a:r>
              <a:rPr lang="en-US" sz="1400" i="0" u="none" strike="noStrike" cap="none" dirty="0">
                <a:solidFill>
                  <a:schemeClr val="dk1"/>
                </a:solidFill>
              </a:rPr>
              <a:t>Factory will then print out QR Code </a:t>
            </a:r>
            <a:r>
              <a:rPr lang="en-US" sz="1400" i="0" u="none" strike="noStrike" cap="none" dirty="0">
                <a:solidFill>
                  <a:srgbClr val="FF0000"/>
                </a:solidFill>
              </a:rPr>
              <a:t>poster</a:t>
            </a:r>
            <a:r>
              <a:rPr lang="en-US" sz="1400" i="0" u="none" strike="noStrike" cap="none" dirty="0">
                <a:solidFill>
                  <a:schemeClr val="dk1"/>
                </a:solidFill>
              </a:rPr>
              <a:t> &amp; position it in common areas such as production floor, canteen, dormitory, rest room, or parking lot.</a:t>
            </a:r>
            <a:endParaRPr sz="1400" i="0" u="none" strike="noStrike" cap="none" dirty="0">
              <a:solidFill>
                <a:schemeClr val="dk1"/>
              </a:solidFill>
            </a:endParaRPr>
          </a:p>
          <a:p>
            <a:pPr marL="457200" marR="0" lvl="0" indent="-317500" algn="l" rtl="0">
              <a:lnSpc>
                <a:spcPct val="150000"/>
              </a:lnSpc>
              <a:spcBef>
                <a:spcPts val="0"/>
              </a:spcBef>
              <a:spcAft>
                <a:spcPts val="0"/>
              </a:spcAft>
              <a:buClr>
                <a:schemeClr val="dk1"/>
              </a:buClr>
              <a:buSzPts val="1400"/>
              <a:buAutoNum type="arabicPeriod"/>
            </a:pPr>
            <a:r>
              <a:rPr lang="en-US" sz="1400" i="0" u="none" strike="noStrike" cap="none" dirty="0">
                <a:solidFill>
                  <a:schemeClr val="dk1"/>
                </a:solidFill>
              </a:rPr>
              <a:t>Workers scan the QR Code &amp; access the tool.</a:t>
            </a:r>
            <a:endParaRPr sz="1406" i="0" u="none" strike="noStrike" cap="none" dirty="0">
              <a:solidFill>
                <a:srgbClr val="000000"/>
              </a:solidFill>
            </a:endParaRPr>
          </a:p>
        </p:txBody>
      </p:sp>
      <p:pic>
        <p:nvPicPr>
          <p:cNvPr id="97" name="Google Shape;97;g14a5e3457dd_0_0" descr="What is a QR code and are they safe?"/>
          <p:cNvPicPr preferRelativeResize="0"/>
          <p:nvPr/>
        </p:nvPicPr>
        <p:blipFill rotWithShape="1">
          <a:blip r:embed="rId5">
            <a:alphaModFix/>
          </a:blip>
          <a:srcRect/>
          <a:stretch/>
        </p:blipFill>
        <p:spPr>
          <a:xfrm>
            <a:off x="0" y="2758945"/>
            <a:ext cx="4164141" cy="2384557"/>
          </a:xfrm>
          <a:prstGeom prst="rect">
            <a:avLst/>
          </a:prstGeom>
          <a:noFill/>
          <a:ln>
            <a:noFill/>
          </a:ln>
        </p:spPr>
      </p:pic>
      <p:sp>
        <p:nvSpPr>
          <p:cNvPr id="98" name="Google Shape;98;g14a5e3457dd_0_0"/>
          <p:cNvSpPr/>
          <p:nvPr/>
        </p:nvSpPr>
        <p:spPr>
          <a:xfrm>
            <a:off x="4003985" y="3364687"/>
            <a:ext cx="1224600" cy="6327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4a5e3457dd_0_13"/>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sz="2300">
                <a:solidFill>
                  <a:schemeClr val="lt1"/>
                </a:solidFill>
                <a:latin typeface="Arial"/>
                <a:ea typeface="Arial"/>
                <a:cs typeface="Arial"/>
                <a:sym typeface="Arial"/>
              </a:rPr>
              <a:t>There Are 2 Options For Worker to Access the Tool</a:t>
            </a:r>
            <a:endParaRPr sz="2300">
              <a:latin typeface="Arial"/>
              <a:ea typeface="Arial"/>
              <a:cs typeface="Arial"/>
              <a:sym typeface="Arial"/>
            </a:endParaRPr>
          </a:p>
        </p:txBody>
      </p:sp>
      <p:sp>
        <p:nvSpPr>
          <p:cNvPr id="104" name="Google Shape;104;g14a5e3457dd_0_13"/>
          <p:cNvSpPr/>
          <p:nvPr/>
        </p:nvSpPr>
        <p:spPr>
          <a:xfrm>
            <a:off x="-25" y="1134125"/>
            <a:ext cx="9144000" cy="656100"/>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600" b="1" i="0" u="none" strike="noStrike" cap="none" dirty="0">
                <a:solidFill>
                  <a:srgbClr val="FFFF00"/>
                </a:solidFill>
              </a:rPr>
              <a:t>Depending on Member’s decision to either deploy Product 1 or 2, </a:t>
            </a:r>
            <a:endParaRPr sz="1600" b="1" i="0" u="none" strike="noStrike" cap="none" dirty="0">
              <a:solidFill>
                <a:srgbClr val="FFFF00"/>
              </a:solidFill>
            </a:endParaRPr>
          </a:p>
          <a:p>
            <a:pPr marL="0" marR="0" lvl="0" indent="0" algn="ctr" rtl="0">
              <a:lnSpc>
                <a:spcPct val="100000"/>
              </a:lnSpc>
              <a:spcBef>
                <a:spcPts val="320"/>
              </a:spcBef>
              <a:spcAft>
                <a:spcPts val="0"/>
              </a:spcAft>
              <a:buClr>
                <a:srgbClr val="000000"/>
              </a:buClr>
              <a:buSzPts val="1200"/>
              <a:buFont typeface="Arial"/>
              <a:buNone/>
            </a:pPr>
            <a:r>
              <a:rPr lang="en-US" sz="1600" b="1" i="0" u="none" strike="noStrike" cap="none" dirty="0">
                <a:solidFill>
                  <a:srgbClr val="FFFF00"/>
                </a:solidFill>
              </a:rPr>
              <a:t>the Factory will receive </a:t>
            </a:r>
            <a:r>
              <a:rPr lang="en-US" sz="1600" b="1" dirty="0">
                <a:solidFill>
                  <a:srgbClr val="FFFF00"/>
                </a:solidFill>
              </a:rPr>
              <a:t>a</a:t>
            </a:r>
            <a:r>
              <a:rPr lang="en-US" sz="1600" b="1" i="0" u="none" strike="noStrike" cap="none" dirty="0">
                <a:solidFill>
                  <a:srgbClr val="FFFF00"/>
                </a:solidFill>
              </a:rPr>
              <a:t> QR Code with the corresponding product option</a:t>
            </a:r>
            <a:endParaRPr sz="1600" b="1" i="0" u="none" strike="noStrike" cap="none" dirty="0">
              <a:solidFill>
                <a:srgbClr val="FFFF00"/>
              </a:solidFill>
            </a:endParaRPr>
          </a:p>
        </p:txBody>
      </p:sp>
      <p:sp>
        <p:nvSpPr>
          <p:cNvPr id="105" name="Google Shape;105;g14a5e3457dd_0_13"/>
          <p:cNvSpPr/>
          <p:nvPr/>
        </p:nvSpPr>
        <p:spPr>
          <a:xfrm>
            <a:off x="4554449" y="1803271"/>
            <a:ext cx="39600" cy="3282600"/>
          </a:xfrm>
          <a:prstGeom prst="rect">
            <a:avLst/>
          </a:prstGeom>
          <a:solidFill>
            <a:srgbClr val="FFFF00"/>
          </a:solidFill>
          <a:ln>
            <a:noFill/>
          </a:ln>
        </p:spPr>
        <p:txBody>
          <a:bodyPr spcFirstLastPara="1" wrap="square" lIns="91425" tIns="91425" rIns="91425" bIns="91425" anchor="t" anchorCtr="0">
            <a:noAutofit/>
          </a:bodyPr>
          <a:lstStyle/>
          <a:p>
            <a:pPr marL="0" marR="0" lvl="0" indent="0" algn="ctr" rtl="0">
              <a:lnSpc>
                <a:spcPct val="100000"/>
              </a:lnSpc>
              <a:spcBef>
                <a:spcPts val="320"/>
              </a:spcBef>
              <a:spcAft>
                <a:spcPts val="0"/>
              </a:spcAft>
              <a:buClr>
                <a:srgbClr val="000000"/>
              </a:buClr>
              <a:buSzPts val="1400"/>
              <a:buFont typeface="Arial"/>
              <a:buNone/>
            </a:pPr>
            <a:endParaRPr sz="1400" b="1" i="0" u="none" strike="noStrike" cap="none">
              <a:solidFill>
                <a:srgbClr val="FF0000"/>
              </a:solidFill>
            </a:endParaRPr>
          </a:p>
        </p:txBody>
      </p:sp>
      <p:sp>
        <p:nvSpPr>
          <p:cNvPr id="106" name="Google Shape;106;g14a5e3457dd_0_13"/>
          <p:cNvSpPr txBox="1"/>
          <p:nvPr/>
        </p:nvSpPr>
        <p:spPr>
          <a:xfrm>
            <a:off x="278603" y="1890636"/>
            <a:ext cx="36636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0000"/>
                </a:solidFill>
              </a:rPr>
              <a:t>Product 1: Full App</a:t>
            </a:r>
            <a:endParaRPr sz="2000" i="0" u="none" strike="noStrike" cap="none" dirty="0">
              <a:solidFill>
                <a:srgbClr val="FF0000"/>
              </a:solidFill>
            </a:endParaRPr>
          </a:p>
        </p:txBody>
      </p:sp>
      <p:sp>
        <p:nvSpPr>
          <p:cNvPr id="107" name="Google Shape;107;g14a5e3457dd_0_13"/>
          <p:cNvSpPr txBox="1"/>
          <p:nvPr/>
        </p:nvSpPr>
        <p:spPr>
          <a:xfrm>
            <a:off x="4607276" y="1890636"/>
            <a:ext cx="4541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0000"/>
                </a:solidFill>
              </a:rPr>
              <a:t>Product 2: Single Feedback Tool</a:t>
            </a:r>
            <a:endParaRPr sz="2000" b="1" i="0" u="none" strike="noStrike" cap="none" dirty="0">
              <a:solidFill>
                <a:srgbClr val="FF0000"/>
              </a:solidFill>
            </a:endParaRPr>
          </a:p>
        </p:txBody>
      </p:sp>
      <p:sp>
        <p:nvSpPr>
          <p:cNvPr id="108" name="Google Shape;108;g14a5e3457dd_0_13"/>
          <p:cNvSpPr txBox="1"/>
          <p:nvPr/>
        </p:nvSpPr>
        <p:spPr>
          <a:xfrm>
            <a:off x="426422" y="2360375"/>
            <a:ext cx="3953421" cy="233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rPr>
              <a:t>After scanning the QR Code, worker will be prompted to install the </a:t>
            </a:r>
            <a:r>
              <a:rPr lang="en-US" sz="1400" b="1" i="0" u="none" strike="noStrike" cap="none" dirty="0">
                <a:solidFill>
                  <a:schemeClr val="dk1"/>
                </a:solidFill>
              </a:rPr>
              <a:t>RBA Voices App</a:t>
            </a:r>
            <a:r>
              <a:rPr lang="en-US" b="1" dirty="0">
                <a:solidFill>
                  <a:schemeClr val="dk1"/>
                </a:solidFill>
              </a:rPr>
              <a:t> </a:t>
            </a:r>
            <a:r>
              <a:rPr lang="en-US" sz="1400" i="0" u="none" strike="noStrike" cap="none" dirty="0">
                <a:solidFill>
                  <a:schemeClr val="dk1"/>
                </a:solidFill>
              </a:rPr>
              <a:t>which includes multiple features:</a:t>
            </a:r>
            <a:endParaRPr sz="1400" i="0" u="none" strike="noStrike" cap="none"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chemeClr val="dk1"/>
              </a:solidFill>
            </a:endParaRPr>
          </a:p>
          <a:p>
            <a:pPr marL="457200" marR="0" lvl="0" indent="-317500" algn="l" rtl="0">
              <a:lnSpc>
                <a:spcPct val="100000"/>
              </a:lnSpc>
              <a:spcBef>
                <a:spcPts val="0"/>
              </a:spcBef>
              <a:spcAft>
                <a:spcPts val="0"/>
              </a:spcAft>
              <a:buClr>
                <a:srgbClr val="000000"/>
              </a:buClr>
              <a:buSzPts val="1400"/>
              <a:buChar char="❏"/>
            </a:pPr>
            <a:r>
              <a:rPr lang="en-US" sz="1400" i="0" u="none" strike="noStrike" cap="none" dirty="0">
                <a:solidFill>
                  <a:srgbClr val="000000"/>
                </a:solidFill>
              </a:rPr>
              <a:t>Feedback Tool</a:t>
            </a:r>
            <a:endParaRPr sz="1400" i="0" u="none" strike="noStrike" cap="none" dirty="0">
              <a:solidFill>
                <a:srgbClr val="000000"/>
              </a:solidFill>
            </a:endParaRPr>
          </a:p>
          <a:p>
            <a:pPr marL="457200" marR="0" lvl="0" indent="-317500" algn="l" rtl="0">
              <a:lnSpc>
                <a:spcPct val="100000"/>
              </a:lnSpc>
              <a:spcBef>
                <a:spcPts val="0"/>
              </a:spcBef>
              <a:spcAft>
                <a:spcPts val="0"/>
              </a:spcAft>
              <a:buClr>
                <a:srgbClr val="000000"/>
              </a:buClr>
              <a:buSzPts val="1400"/>
              <a:buChar char="❏"/>
            </a:pPr>
            <a:r>
              <a:rPr lang="en-US" sz="1400" i="0" u="none" strike="noStrike" cap="none" dirty="0">
                <a:solidFill>
                  <a:srgbClr val="000000"/>
                </a:solidFill>
              </a:rPr>
              <a:t>Survey Tool</a:t>
            </a:r>
            <a:endParaRPr sz="1400" i="0" u="none" strike="noStrike" cap="none" dirty="0">
              <a:solidFill>
                <a:srgbClr val="000000"/>
              </a:solidFill>
            </a:endParaRPr>
          </a:p>
          <a:p>
            <a:pPr marL="457200" marR="0" lvl="0" indent="-317500" algn="l" rtl="0">
              <a:lnSpc>
                <a:spcPct val="100000"/>
              </a:lnSpc>
              <a:spcBef>
                <a:spcPts val="0"/>
              </a:spcBef>
              <a:spcAft>
                <a:spcPts val="0"/>
              </a:spcAft>
              <a:buClr>
                <a:srgbClr val="000000"/>
              </a:buClr>
              <a:buSzPts val="1400"/>
              <a:buChar char="❏"/>
            </a:pPr>
            <a:r>
              <a:rPr lang="en-US" sz="1400" i="0" u="none" strike="noStrike" cap="none" dirty="0">
                <a:solidFill>
                  <a:srgbClr val="000000"/>
                </a:solidFill>
              </a:rPr>
              <a:t>Worker Learning Academy</a:t>
            </a:r>
            <a:endParaRPr sz="1400" i="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p:txBody>
      </p:sp>
      <p:sp>
        <p:nvSpPr>
          <p:cNvPr id="109" name="Google Shape;109;g14a5e3457dd_0_13"/>
          <p:cNvSpPr txBox="1"/>
          <p:nvPr/>
        </p:nvSpPr>
        <p:spPr>
          <a:xfrm>
            <a:off x="4847126" y="2360375"/>
            <a:ext cx="3978822"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i="0" u="none" strike="noStrike" cap="none" dirty="0">
                <a:solidFill>
                  <a:schemeClr val="dk1"/>
                </a:solidFill>
              </a:rPr>
              <a:t>After scanning the QR Code, worker will</a:t>
            </a:r>
            <a:r>
              <a:rPr lang="en-US" sz="1400" i="0" u="none" strike="noStrike" cap="none" dirty="0">
                <a:solidFill>
                  <a:srgbClr val="000000"/>
                </a:solidFill>
              </a:rPr>
              <a:t> directly go to a </a:t>
            </a:r>
            <a:r>
              <a:rPr lang="en-US" sz="1400" b="1" i="0" u="none" strike="noStrike" cap="none" dirty="0">
                <a:solidFill>
                  <a:srgbClr val="000000"/>
                </a:solidFill>
              </a:rPr>
              <a:t>web browser</a:t>
            </a:r>
            <a:r>
              <a:rPr lang="en-US" b="1" dirty="0"/>
              <a:t> </a:t>
            </a:r>
            <a:r>
              <a:rPr lang="en-US" sz="1400" i="0" u="none" strike="noStrike" cap="none" dirty="0">
                <a:solidFill>
                  <a:srgbClr val="000000"/>
                </a:solidFill>
              </a:rPr>
              <a:t>which only includes:</a:t>
            </a:r>
            <a:endParaRPr sz="1400" i="0" u="none" strike="noStrike" cap="non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endParaRPr sz="1400" i="0" u="none" strike="noStrike" cap="none" dirty="0">
              <a:solidFill>
                <a:srgbClr val="000000"/>
              </a:solidFill>
            </a:endParaRPr>
          </a:p>
          <a:p>
            <a:pPr marL="457200" marR="0" lvl="0" indent="-317500" algn="l" rtl="0">
              <a:lnSpc>
                <a:spcPct val="100000"/>
              </a:lnSpc>
              <a:spcBef>
                <a:spcPts val="0"/>
              </a:spcBef>
              <a:spcAft>
                <a:spcPts val="0"/>
              </a:spcAft>
              <a:buClr>
                <a:srgbClr val="000000"/>
              </a:buClr>
              <a:buSzPts val="1400"/>
              <a:buChar char="❏"/>
            </a:pPr>
            <a:r>
              <a:rPr lang="en-US" sz="1400" i="0" u="none" strike="noStrike" cap="none" dirty="0">
                <a:solidFill>
                  <a:srgbClr val="000000"/>
                </a:solidFill>
              </a:rPr>
              <a:t>Feedback Tool</a:t>
            </a:r>
            <a:endParaRPr sz="1400" i="0" u="none" strike="noStrike" cap="none"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g14a5e3457dd_0_96"/>
          <p:cNvPicPr preferRelativeResize="0"/>
          <p:nvPr/>
        </p:nvPicPr>
        <p:blipFill rotWithShape="1">
          <a:blip r:embed="rId3">
            <a:alphaModFix/>
          </a:blip>
          <a:srcRect l="4470" t="-3640" r="-4470" b="3638"/>
          <a:stretch/>
        </p:blipFill>
        <p:spPr>
          <a:xfrm>
            <a:off x="6556175" y="1341625"/>
            <a:ext cx="2536726" cy="3924975"/>
          </a:xfrm>
          <a:prstGeom prst="rect">
            <a:avLst/>
          </a:prstGeom>
          <a:noFill/>
          <a:ln>
            <a:noFill/>
          </a:ln>
        </p:spPr>
      </p:pic>
      <p:sp>
        <p:nvSpPr>
          <p:cNvPr id="115" name="Google Shape;115;g14a5e3457dd_0_96"/>
          <p:cNvSpPr txBox="1">
            <a:spLocks noGrp="1"/>
          </p:cNvSpPr>
          <p:nvPr>
            <p:ph type="title"/>
          </p:nvPr>
        </p:nvSpPr>
        <p:spPr>
          <a:xfrm>
            <a:off x="1587500" y="205975"/>
            <a:ext cx="75054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accent3"/>
              </a:buClr>
              <a:buSzPts val="3600"/>
              <a:buFont typeface="Helvetica Neue"/>
              <a:buNone/>
            </a:pPr>
            <a:r>
              <a:rPr lang="en-US">
                <a:solidFill>
                  <a:schemeClr val="lt1"/>
                </a:solidFill>
                <a:latin typeface="Arial"/>
                <a:ea typeface="Arial"/>
                <a:cs typeface="Arial"/>
                <a:sym typeface="Arial"/>
              </a:rPr>
              <a:t>Product Option 1: </a:t>
            </a:r>
            <a:r>
              <a:rPr lang="en-US">
                <a:solidFill>
                  <a:srgbClr val="FF0000"/>
                </a:solidFill>
                <a:latin typeface="Arial"/>
                <a:ea typeface="Arial"/>
                <a:cs typeface="Arial"/>
                <a:sym typeface="Arial"/>
              </a:rPr>
              <a:t>Full App</a:t>
            </a:r>
            <a:endParaRPr>
              <a:solidFill>
                <a:srgbClr val="FF0000"/>
              </a:solidFill>
              <a:latin typeface="Arial"/>
              <a:ea typeface="Arial"/>
              <a:cs typeface="Arial"/>
              <a:sym typeface="Arial"/>
            </a:endParaRPr>
          </a:p>
        </p:txBody>
      </p:sp>
      <p:sp>
        <p:nvSpPr>
          <p:cNvPr id="116" name="Google Shape;116;g14a5e3457dd_0_96"/>
          <p:cNvSpPr txBox="1">
            <a:spLocks noGrp="1"/>
          </p:cNvSpPr>
          <p:nvPr>
            <p:ph type="body" idx="1"/>
          </p:nvPr>
        </p:nvSpPr>
        <p:spPr>
          <a:xfrm>
            <a:off x="477076" y="890870"/>
            <a:ext cx="9093000" cy="85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600"/>
              <a:buFont typeface="Helvetica Neue"/>
              <a:buNone/>
            </a:pPr>
            <a:endParaRPr sz="1600" dirty="0">
              <a:latin typeface="Arial"/>
              <a:ea typeface="Arial"/>
              <a:cs typeface="Arial"/>
              <a:sym typeface="Arial"/>
            </a:endParaRPr>
          </a:p>
          <a:p>
            <a:pPr marL="0" lvl="0" indent="0" algn="l" rtl="0">
              <a:lnSpc>
                <a:spcPct val="100000"/>
              </a:lnSpc>
              <a:spcBef>
                <a:spcPts val="320"/>
              </a:spcBef>
              <a:spcAft>
                <a:spcPts val="0"/>
              </a:spcAft>
              <a:buSzPts val="1600"/>
              <a:buNone/>
            </a:pPr>
            <a:r>
              <a:rPr lang="en-US" sz="1600" dirty="0">
                <a:latin typeface="Arial"/>
                <a:ea typeface="Arial"/>
                <a:cs typeface="Arial"/>
                <a:sym typeface="Arial"/>
              </a:rPr>
              <a:t>After scanning the QR Code, you will be prompted to install the </a:t>
            </a:r>
            <a:r>
              <a:rPr lang="en-US" sz="1600" b="1" dirty="0">
                <a:latin typeface="Arial"/>
                <a:ea typeface="Arial"/>
                <a:cs typeface="Arial"/>
                <a:sym typeface="Arial"/>
              </a:rPr>
              <a:t>RBA Voices app.</a:t>
            </a:r>
            <a:r>
              <a:rPr lang="en-US" sz="1600" dirty="0">
                <a:latin typeface="Arial"/>
                <a:ea typeface="Arial"/>
                <a:cs typeface="Arial"/>
                <a:sym typeface="Arial"/>
              </a:rPr>
              <a:t> </a:t>
            </a:r>
            <a:endParaRPr sz="1600" dirty="0">
              <a:latin typeface="Arial"/>
              <a:ea typeface="Arial"/>
              <a:cs typeface="Arial"/>
              <a:sym typeface="Arial"/>
            </a:endParaRPr>
          </a:p>
          <a:p>
            <a:pPr marL="0" lvl="0" indent="0" algn="l" rtl="0">
              <a:lnSpc>
                <a:spcPct val="100000"/>
              </a:lnSpc>
              <a:spcBef>
                <a:spcPts val="320"/>
              </a:spcBef>
              <a:spcAft>
                <a:spcPts val="0"/>
              </a:spcAft>
              <a:buSzPts val="1600"/>
              <a:buNone/>
            </a:pPr>
            <a:r>
              <a:rPr lang="en-US" sz="1600" b="1" dirty="0">
                <a:solidFill>
                  <a:srgbClr val="FF0000"/>
                </a:solidFill>
                <a:latin typeface="Arial"/>
                <a:ea typeface="Arial"/>
                <a:cs typeface="Arial"/>
                <a:sym typeface="Arial"/>
              </a:rPr>
              <a:t>Step 1:</a:t>
            </a:r>
            <a:r>
              <a:rPr lang="en-US" sz="1600" b="1" dirty="0">
                <a:latin typeface="Arial"/>
                <a:ea typeface="Arial"/>
                <a:cs typeface="Arial"/>
                <a:sym typeface="Arial"/>
              </a:rPr>
              <a:t> </a:t>
            </a:r>
            <a:r>
              <a:rPr lang="en-US" sz="1600" dirty="0">
                <a:latin typeface="Arial"/>
                <a:ea typeface="Arial"/>
                <a:cs typeface="Arial"/>
                <a:sym typeface="Arial"/>
              </a:rPr>
              <a:t>Install the </a:t>
            </a:r>
            <a:r>
              <a:rPr lang="en-US" sz="1600" b="1" dirty="0">
                <a:latin typeface="Arial"/>
                <a:ea typeface="Arial"/>
                <a:cs typeface="Arial"/>
                <a:sym typeface="Arial"/>
              </a:rPr>
              <a:t>RBA Voices App</a:t>
            </a:r>
            <a:r>
              <a:rPr lang="en-US" sz="1600" dirty="0">
                <a:latin typeface="Arial"/>
                <a:ea typeface="Arial"/>
                <a:cs typeface="Arial"/>
                <a:sym typeface="Arial"/>
              </a:rPr>
              <a:t> &amp; Sign up for a new account.</a:t>
            </a:r>
            <a:endParaRPr sz="1600" b="1" dirty="0">
              <a:latin typeface="Arial"/>
              <a:ea typeface="Arial"/>
              <a:cs typeface="Arial"/>
              <a:sym typeface="Arial"/>
            </a:endParaRPr>
          </a:p>
        </p:txBody>
      </p:sp>
      <p:pic>
        <p:nvPicPr>
          <p:cNvPr id="117" name="Google Shape;117;g14a5e3457dd_0_96"/>
          <p:cNvPicPr preferRelativeResize="0"/>
          <p:nvPr/>
        </p:nvPicPr>
        <p:blipFill rotWithShape="1">
          <a:blip r:embed="rId4">
            <a:alphaModFix/>
          </a:blip>
          <a:srcRect/>
          <a:stretch/>
        </p:blipFill>
        <p:spPr>
          <a:xfrm>
            <a:off x="881000" y="1944925"/>
            <a:ext cx="2244452" cy="2992603"/>
          </a:xfrm>
          <a:prstGeom prst="rect">
            <a:avLst/>
          </a:prstGeom>
          <a:noFill/>
          <a:ln>
            <a:noFill/>
          </a:ln>
          <a:effectLst>
            <a:outerShdw blurRad="292100" dist="139700" dir="2700000" algn="tl" rotWithShape="0">
              <a:srgbClr val="333333">
                <a:alpha val="64705"/>
              </a:srgbClr>
            </a:outerShdw>
          </a:effectLst>
        </p:spPr>
      </p:pic>
      <p:grpSp>
        <p:nvGrpSpPr>
          <p:cNvPr id="118" name="Google Shape;118;g14a5e3457dd_0_96"/>
          <p:cNvGrpSpPr/>
          <p:nvPr/>
        </p:nvGrpSpPr>
        <p:grpSpPr>
          <a:xfrm>
            <a:off x="3620153" y="1354867"/>
            <a:ext cx="2536719" cy="3924983"/>
            <a:chOff x="3312454" y="-212549"/>
            <a:chExt cx="4274889" cy="7179409"/>
          </a:xfrm>
        </p:grpSpPr>
        <p:pic>
          <p:nvPicPr>
            <p:cNvPr id="119" name="Google Shape;119;g14a5e3457dd_0_96"/>
            <p:cNvPicPr preferRelativeResize="0"/>
            <p:nvPr/>
          </p:nvPicPr>
          <p:blipFill rotWithShape="1">
            <a:blip r:embed="rId3">
              <a:alphaModFix/>
            </a:blip>
            <a:srcRect l="4470" t="-3640" r="-4470" b="3638"/>
            <a:stretch/>
          </p:blipFill>
          <p:spPr>
            <a:xfrm>
              <a:off x="3312454" y="-212549"/>
              <a:ext cx="4274889" cy="7179409"/>
            </a:xfrm>
            <a:prstGeom prst="rect">
              <a:avLst/>
            </a:prstGeom>
            <a:noFill/>
            <a:ln>
              <a:noFill/>
            </a:ln>
          </p:spPr>
        </p:pic>
        <p:sp>
          <p:nvSpPr>
            <p:cNvPr id="120" name="Google Shape;120;g14a5e3457dd_0_96"/>
            <p:cNvSpPr/>
            <p:nvPr/>
          </p:nvSpPr>
          <p:spPr>
            <a:xfrm>
              <a:off x="4054504" y="3305437"/>
              <a:ext cx="2459400" cy="1190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121" name="Google Shape;121;g14a5e3457dd_0_96"/>
            <p:cNvPicPr preferRelativeResize="0"/>
            <p:nvPr/>
          </p:nvPicPr>
          <p:blipFill rotWithShape="1">
            <a:blip r:embed="rId5">
              <a:alphaModFix/>
            </a:blip>
            <a:srcRect/>
            <a:stretch/>
          </p:blipFill>
          <p:spPr>
            <a:xfrm>
              <a:off x="4108712" y="3523570"/>
              <a:ext cx="2350645" cy="754096"/>
            </a:xfrm>
            <a:prstGeom prst="rect">
              <a:avLst/>
            </a:prstGeom>
            <a:noFill/>
            <a:ln>
              <a:noFill/>
            </a:ln>
          </p:spPr>
        </p:pic>
      </p:grpSp>
      <p:sp>
        <p:nvSpPr>
          <p:cNvPr id="122" name="Google Shape;122;g14a5e3457dd_0_96"/>
          <p:cNvSpPr/>
          <p:nvPr/>
        </p:nvSpPr>
        <p:spPr>
          <a:xfrm>
            <a:off x="4092618" y="3410487"/>
            <a:ext cx="1395000" cy="385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14a5e3457dd_0_96"/>
          <p:cNvSpPr/>
          <p:nvPr/>
        </p:nvSpPr>
        <p:spPr>
          <a:xfrm>
            <a:off x="4187950" y="4601749"/>
            <a:ext cx="1283700" cy="273900"/>
          </a:xfrm>
          <a:prstGeom prst="rect">
            <a:avLst/>
          </a:prstGeom>
          <a:solidFill>
            <a:srgbClr val="FFFF00"/>
          </a:solidFill>
          <a:ln>
            <a:noFill/>
          </a:ln>
        </p:spPr>
        <p:txBody>
          <a:bodyPr spcFirstLastPara="1" wrap="square" lIns="91425" tIns="91425" rIns="91425" bIns="91425" anchor="ctr" anchorCtr="0">
            <a:noAutofit/>
          </a:bodyPr>
          <a:lstStyle/>
          <a:p>
            <a:pPr marL="0" marR="0" lvl="0" indent="0" algn="ctr" rtl="0">
              <a:lnSpc>
                <a:spcPct val="100000"/>
              </a:lnSpc>
              <a:spcBef>
                <a:spcPts val="320"/>
              </a:spcBef>
              <a:spcAft>
                <a:spcPts val="0"/>
              </a:spcAft>
              <a:buClr>
                <a:srgbClr val="000000"/>
              </a:buClr>
              <a:buSzPts val="900"/>
              <a:buFont typeface="Arial"/>
              <a:buNone/>
            </a:pPr>
            <a:r>
              <a:rPr lang="en-US" sz="900" b="1" i="0" u="none" strike="noStrike" cap="none">
                <a:solidFill>
                  <a:srgbClr val="FF0000"/>
                </a:solidFill>
                <a:latin typeface="Helvetica Neue"/>
                <a:ea typeface="Helvetica Neue"/>
                <a:cs typeface="Helvetica Neue"/>
                <a:sym typeface="Helvetica Neue"/>
              </a:rPr>
              <a:t>Available on both IOS &amp; Android</a:t>
            </a:r>
            <a:endParaRPr sz="900" b="1" i="0" u="none" strike="noStrike" cap="none">
              <a:solidFill>
                <a:srgbClr val="FF0000"/>
              </a:solidFill>
              <a:latin typeface="Helvetica Neue"/>
              <a:ea typeface="Helvetica Neue"/>
              <a:cs typeface="Helvetica Neue"/>
              <a:sym typeface="Helvetica Neue"/>
            </a:endParaRPr>
          </a:p>
        </p:txBody>
      </p:sp>
      <p:sp>
        <p:nvSpPr>
          <p:cNvPr id="124" name="Google Shape;124;g14a5e3457dd_0_96"/>
          <p:cNvSpPr/>
          <p:nvPr/>
        </p:nvSpPr>
        <p:spPr>
          <a:xfrm>
            <a:off x="6917562" y="2853917"/>
            <a:ext cx="854700" cy="16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25" name="Google Shape;125;g14a5e3457dd_0_96"/>
          <p:cNvPicPr preferRelativeResize="0"/>
          <p:nvPr/>
        </p:nvPicPr>
        <p:blipFill rotWithShape="1">
          <a:blip r:embed="rId6">
            <a:alphaModFix/>
          </a:blip>
          <a:srcRect/>
          <a:stretch/>
        </p:blipFill>
        <p:spPr>
          <a:xfrm>
            <a:off x="6917550" y="1897025"/>
            <a:ext cx="1599550" cy="3135925"/>
          </a:xfrm>
          <a:prstGeom prst="rect">
            <a:avLst/>
          </a:prstGeom>
          <a:noFill/>
          <a:ln>
            <a:noFill/>
          </a:ln>
        </p:spPr>
      </p:pic>
      <p:sp>
        <p:nvSpPr>
          <p:cNvPr id="126" name="Google Shape;126;g14a5e3457dd_0_96"/>
          <p:cNvSpPr/>
          <p:nvPr/>
        </p:nvSpPr>
        <p:spPr>
          <a:xfrm>
            <a:off x="7325245" y="3748675"/>
            <a:ext cx="447000" cy="385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14a5e3457dd_0_96"/>
          <p:cNvSpPr/>
          <p:nvPr/>
        </p:nvSpPr>
        <p:spPr>
          <a:xfrm>
            <a:off x="5629063" y="3719125"/>
            <a:ext cx="1587300" cy="4449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8" name="Google Shape;128;g14a5e3457dd_0_96"/>
          <p:cNvSpPr/>
          <p:nvPr/>
        </p:nvSpPr>
        <p:spPr>
          <a:xfrm>
            <a:off x="3125450" y="3380925"/>
            <a:ext cx="899100" cy="4449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p:nvPr/>
        </p:nvSpPr>
        <p:spPr>
          <a:xfrm>
            <a:off x="0" y="0"/>
            <a:ext cx="9144000" cy="9675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 name="Google Shape;134;p26"/>
          <p:cNvSpPr txBox="1"/>
          <p:nvPr/>
        </p:nvSpPr>
        <p:spPr>
          <a:xfrm>
            <a:off x="503583" y="0"/>
            <a:ext cx="91440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0000"/>
                </a:solidFill>
              </a:rPr>
              <a:t>Step 2. </a:t>
            </a:r>
            <a:r>
              <a:rPr lang="en-US" sz="1600" i="0" u="none" strike="noStrike" cap="none" dirty="0">
                <a:solidFill>
                  <a:schemeClr val="lt1"/>
                </a:solidFill>
              </a:rPr>
              <a:t>Open the App &amp; Sign up. </a:t>
            </a:r>
            <a:endParaRPr sz="1600" i="0" u="none" strike="noStrike" cap="none" dirty="0">
              <a:solidFill>
                <a:schemeClr val="lt1"/>
              </a:solidFill>
            </a:endParaRPr>
          </a:p>
          <a:p>
            <a:pPr marL="0" marR="0" lvl="0" indent="0" algn="l" rtl="0">
              <a:lnSpc>
                <a:spcPct val="100000"/>
              </a:lnSpc>
              <a:spcBef>
                <a:spcPts val="320"/>
              </a:spcBef>
              <a:spcAft>
                <a:spcPts val="0"/>
              </a:spcAft>
              <a:buClr>
                <a:schemeClr val="dk1"/>
              </a:buClr>
              <a:buSzPts val="1600"/>
              <a:buFont typeface="Helvetica Neue"/>
              <a:buNone/>
            </a:pPr>
            <a:r>
              <a:rPr lang="en-US" sz="1600" i="0" u="none" strike="noStrike" cap="none" dirty="0">
                <a:solidFill>
                  <a:schemeClr val="lt1"/>
                </a:solidFill>
              </a:rPr>
              <a:t>Your </a:t>
            </a:r>
            <a:r>
              <a:rPr lang="en-US" sz="1600" b="1" i="0" u="none" strike="noStrike" cap="none" dirty="0">
                <a:solidFill>
                  <a:schemeClr val="lt1"/>
                </a:solidFill>
              </a:rPr>
              <a:t>Username</a:t>
            </a:r>
            <a:r>
              <a:rPr lang="en-US" sz="1600" i="0" u="none" strike="noStrike" cap="none" dirty="0">
                <a:solidFill>
                  <a:schemeClr val="lt1"/>
                </a:solidFill>
              </a:rPr>
              <a:t> should be your </a:t>
            </a:r>
            <a:r>
              <a:rPr lang="en-US" sz="1600" b="1" i="0" u="none" strike="noStrike" cap="none" dirty="0">
                <a:solidFill>
                  <a:schemeClr val="lt1"/>
                </a:solidFill>
              </a:rPr>
              <a:t>Employee ID</a:t>
            </a:r>
            <a:r>
              <a:rPr lang="en-US" sz="1600" i="0" u="none" strike="noStrike" cap="none" dirty="0">
                <a:solidFill>
                  <a:schemeClr val="lt1"/>
                </a:solidFill>
              </a:rPr>
              <a:t> or </a:t>
            </a:r>
            <a:r>
              <a:rPr lang="en-US" sz="1600" b="1" i="0" u="none" strike="noStrike" cap="none" dirty="0">
                <a:solidFill>
                  <a:schemeClr val="lt1"/>
                </a:solidFill>
              </a:rPr>
              <a:t>Mobile Number.</a:t>
            </a:r>
            <a:endParaRPr sz="1600" b="1" i="0" u="none" strike="noStrike" cap="none" dirty="0">
              <a:solidFill>
                <a:schemeClr val="lt1"/>
              </a:solidFill>
            </a:endParaRPr>
          </a:p>
          <a:p>
            <a:pPr marL="0" marR="0" lvl="0" indent="0" algn="l" rtl="0">
              <a:lnSpc>
                <a:spcPct val="100000"/>
              </a:lnSpc>
              <a:spcBef>
                <a:spcPts val="320"/>
              </a:spcBef>
              <a:spcAft>
                <a:spcPts val="0"/>
              </a:spcAft>
              <a:buClr>
                <a:schemeClr val="dk1"/>
              </a:buClr>
              <a:buSzPts val="1600"/>
              <a:buFont typeface="Helvetica Neue"/>
              <a:buNone/>
            </a:pPr>
            <a:r>
              <a:rPr lang="en-US" sz="1600" i="0" u="none" strike="noStrike" cap="none" dirty="0">
                <a:solidFill>
                  <a:schemeClr val="lt1"/>
                </a:solidFill>
              </a:rPr>
              <a:t>For the first time login, you can set the password according to your own choice.</a:t>
            </a:r>
            <a:endParaRPr sz="1600" i="0" u="none" strike="noStrike" cap="none" dirty="0">
              <a:solidFill>
                <a:schemeClr val="lt1"/>
              </a:solidFill>
            </a:endParaRPr>
          </a:p>
        </p:txBody>
      </p:sp>
      <p:sp>
        <p:nvSpPr>
          <p:cNvPr id="135" name="Google Shape;135;p26"/>
          <p:cNvSpPr/>
          <p:nvPr/>
        </p:nvSpPr>
        <p:spPr>
          <a:xfrm>
            <a:off x="6208200" y="3167270"/>
            <a:ext cx="2707200" cy="982747"/>
          </a:xfrm>
          <a:prstGeom prst="rect">
            <a:avLst/>
          </a:prstGeom>
          <a:solidFill>
            <a:srgbClr val="FFFF00"/>
          </a:solidFill>
          <a:ln>
            <a:noFill/>
          </a:ln>
        </p:spPr>
        <p:txBody>
          <a:bodyPr spcFirstLastPara="1" wrap="square" lIns="91425" tIns="91425" rIns="91425" bIns="91425" anchor="b" anchorCtr="0">
            <a:noAutofit/>
          </a:bodyPr>
          <a:lstStyle/>
          <a:p>
            <a:pPr marL="0" marR="0" lvl="0" indent="0" algn="ctr"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endParaRPr>
          </a:p>
          <a:p>
            <a:pPr marL="0" marR="0" lvl="0" indent="0" algn="ctr"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endParaRPr>
          </a:p>
          <a:p>
            <a:pPr marL="0" marR="0" lvl="0" indent="0" algn="ctr"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Once you have completed sign up,</a:t>
            </a:r>
            <a:endParaRPr sz="1200" b="1" i="0" u="none" strike="noStrike" cap="none" dirty="0">
              <a:solidFill>
                <a:srgbClr val="FF0000"/>
              </a:solidFill>
            </a:endParaRPr>
          </a:p>
          <a:p>
            <a:pPr marL="0" marR="0" lvl="0" indent="0" algn="ctr"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 please remember your choice of password for future login.</a:t>
            </a:r>
            <a:endParaRPr sz="1200" b="1" i="0" u="none" strike="noStrike" cap="none" dirty="0">
              <a:solidFill>
                <a:srgbClr val="FF0000"/>
              </a:solidFill>
            </a:endParaRPr>
          </a:p>
        </p:txBody>
      </p:sp>
      <p:pic>
        <p:nvPicPr>
          <p:cNvPr id="137" name="Google Shape;137;p26"/>
          <p:cNvPicPr preferRelativeResize="0"/>
          <p:nvPr/>
        </p:nvPicPr>
        <p:blipFill rotWithShape="1">
          <a:blip r:embed="rId3">
            <a:alphaModFix/>
          </a:blip>
          <a:srcRect/>
          <a:stretch/>
        </p:blipFill>
        <p:spPr>
          <a:xfrm>
            <a:off x="629478" y="1013725"/>
            <a:ext cx="2225847" cy="3951976"/>
          </a:xfrm>
          <a:prstGeom prst="rect">
            <a:avLst/>
          </a:prstGeom>
          <a:noFill/>
          <a:ln>
            <a:noFill/>
          </a:ln>
          <a:effectLst>
            <a:outerShdw blurRad="57150" dist="19050" dir="5400000" algn="bl" rotWithShape="0">
              <a:srgbClr val="000000">
                <a:alpha val="49803"/>
              </a:srgbClr>
            </a:outerShdw>
          </a:effectLst>
        </p:spPr>
      </p:pic>
      <p:sp>
        <p:nvSpPr>
          <p:cNvPr id="138" name="Google Shape;138;p26"/>
          <p:cNvSpPr/>
          <p:nvPr/>
        </p:nvSpPr>
        <p:spPr>
          <a:xfrm>
            <a:off x="1205948" y="3347223"/>
            <a:ext cx="540334" cy="4863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9" name="Google Shape;139;p26"/>
          <p:cNvGrpSpPr/>
          <p:nvPr/>
        </p:nvGrpSpPr>
        <p:grpSpPr>
          <a:xfrm>
            <a:off x="3627950" y="1013725"/>
            <a:ext cx="2159657" cy="3951976"/>
            <a:chOff x="3627950" y="1013725"/>
            <a:chExt cx="2159657" cy="3951976"/>
          </a:xfrm>
        </p:grpSpPr>
        <p:pic>
          <p:nvPicPr>
            <p:cNvPr id="140" name="Google Shape;140;p26"/>
            <p:cNvPicPr preferRelativeResize="0"/>
            <p:nvPr/>
          </p:nvPicPr>
          <p:blipFill rotWithShape="1">
            <a:blip r:embed="rId4">
              <a:alphaModFix/>
            </a:blip>
            <a:srcRect b="9917"/>
            <a:stretch/>
          </p:blipFill>
          <p:spPr>
            <a:xfrm>
              <a:off x="3627950" y="1013725"/>
              <a:ext cx="2159657" cy="3951976"/>
            </a:xfrm>
            <a:prstGeom prst="rect">
              <a:avLst/>
            </a:prstGeom>
            <a:noFill/>
            <a:ln>
              <a:noFill/>
            </a:ln>
            <a:effectLst>
              <a:outerShdw blurRad="292100" dist="139700" dir="2700000" algn="tl" rotWithShape="0">
                <a:srgbClr val="333333">
                  <a:alpha val="64705"/>
                </a:srgbClr>
              </a:outerShdw>
            </a:effectLst>
          </p:spPr>
        </p:pic>
        <p:sp>
          <p:nvSpPr>
            <p:cNvPr id="141" name="Google Shape;141;p26"/>
            <p:cNvSpPr/>
            <p:nvPr/>
          </p:nvSpPr>
          <p:spPr>
            <a:xfrm>
              <a:off x="3740243" y="2281398"/>
              <a:ext cx="1244700" cy="16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70C0"/>
                  </a:solidFill>
                  <a:latin typeface="Helvetica Neue"/>
                  <a:ea typeface="Helvetica Neue"/>
                  <a:cs typeface="Helvetica Neue"/>
                  <a:sym typeface="Helvetica Neue"/>
                </a:rPr>
                <a:t>Factory name</a:t>
              </a:r>
              <a:endParaRPr sz="1400" b="0" i="0" u="none" strike="noStrike" cap="none">
                <a:solidFill>
                  <a:srgbClr val="000000"/>
                </a:solidFill>
                <a:latin typeface="Arial"/>
                <a:ea typeface="Arial"/>
                <a:cs typeface="Arial"/>
                <a:sym typeface="Arial"/>
              </a:endParaRPr>
            </a:p>
          </p:txBody>
        </p:sp>
        <p:sp>
          <p:nvSpPr>
            <p:cNvPr id="142" name="Google Shape;142;p26"/>
            <p:cNvSpPr/>
            <p:nvPr/>
          </p:nvSpPr>
          <p:spPr>
            <a:xfrm>
              <a:off x="3740243" y="2630532"/>
              <a:ext cx="1663500" cy="90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70C0"/>
                  </a:solidFill>
                  <a:latin typeface="Helvetica Neue"/>
                  <a:ea typeface="Helvetica Neue"/>
                  <a:cs typeface="Helvetica Neue"/>
                  <a:sym typeface="Helvetica Neue"/>
                </a:rPr>
                <a:t>Employee ID or Mobile #</a:t>
              </a:r>
              <a:endParaRPr sz="1400" b="0" i="0" u="none" strike="noStrike" cap="none">
                <a:solidFill>
                  <a:srgbClr val="000000"/>
                </a:solidFill>
                <a:latin typeface="Arial"/>
                <a:ea typeface="Arial"/>
                <a:cs typeface="Arial"/>
                <a:sym typeface="Arial"/>
              </a:endParaRPr>
            </a:p>
          </p:txBody>
        </p:sp>
        <p:sp>
          <p:nvSpPr>
            <p:cNvPr id="143" name="Google Shape;143;p26"/>
            <p:cNvSpPr/>
            <p:nvPr/>
          </p:nvSpPr>
          <p:spPr>
            <a:xfrm>
              <a:off x="3740243" y="2862061"/>
              <a:ext cx="1663500" cy="168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70C0"/>
                  </a:solidFill>
                  <a:latin typeface="Helvetica Neue"/>
                  <a:ea typeface="Helvetica Neue"/>
                  <a:cs typeface="Helvetica Neue"/>
                  <a:sym typeface="Helvetica Neue"/>
                </a:rPr>
                <a:t>Employee’s Choice of Password</a:t>
              </a:r>
              <a:endParaRPr sz="1400" b="0" i="0" u="none" strike="noStrike" cap="none">
                <a:solidFill>
                  <a:srgbClr val="000000"/>
                </a:solidFill>
                <a:latin typeface="Arial"/>
                <a:ea typeface="Arial"/>
                <a:cs typeface="Arial"/>
                <a:sym typeface="Arial"/>
              </a:endParaRPr>
            </a:p>
          </p:txBody>
        </p:sp>
      </p:grpSp>
      <p:sp>
        <p:nvSpPr>
          <p:cNvPr id="145" name="Google Shape;145;p26"/>
          <p:cNvSpPr/>
          <p:nvPr/>
        </p:nvSpPr>
        <p:spPr>
          <a:xfrm>
            <a:off x="6208200" y="1791200"/>
            <a:ext cx="2707200" cy="1149000"/>
          </a:xfrm>
          <a:prstGeom prst="rect">
            <a:avLst/>
          </a:prstGeom>
          <a:solidFill>
            <a:srgbClr val="FFFF00"/>
          </a:solidFill>
          <a:ln>
            <a:noFill/>
          </a:ln>
        </p:spPr>
        <p:txBody>
          <a:bodyPr spcFirstLastPara="1" wrap="square" lIns="91425" tIns="91425" rIns="91425" bIns="91425" anchor="b" anchorCtr="0">
            <a:noAutofit/>
          </a:bodyPr>
          <a:lstStyle/>
          <a:p>
            <a:pPr marL="0" marR="0" lvl="0" indent="0" algn="ctr" rtl="0">
              <a:lnSpc>
                <a:spcPct val="100000"/>
              </a:lnSpc>
              <a:spcBef>
                <a:spcPts val="320"/>
              </a:spcBef>
              <a:spcAft>
                <a:spcPts val="0"/>
              </a:spcAft>
              <a:buClr>
                <a:srgbClr val="000000"/>
              </a:buClr>
              <a:buSzPts val="1200"/>
              <a:buFont typeface="Arial"/>
              <a:buNone/>
            </a:pPr>
            <a:endParaRPr sz="1200" b="1" i="0" u="none" strike="noStrike" cap="none" dirty="0">
              <a:solidFill>
                <a:srgbClr val="FF0000"/>
              </a:solidFill>
            </a:endParaRPr>
          </a:p>
          <a:p>
            <a:pPr marL="0" marR="0" lvl="0" indent="0" algn="ctr" rtl="0">
              <a:lnSpc>
                <a:spcPct val="100000"/>
              </a:lnSpc>
              <a:spcBef>
                <a:spcPts val="320"/>
              </a:spcBef>
              <a:spcAft>
                <a:spcPts val="0"/>
              </a:spcAft>
              <a:buClr>
                <a:srgbClr val="000000"/>
              </a:buClr>
              <a:buSzPts val="1200"/>
              <a:buFont typeface="Arial"/>
              <a:buNone/>
            </a:pPr>
            <a:r>
              <a:rPr lang="en-US" sz="1200" b="1" i="0" u="none" strike="noStrike" cap="none" dirty="0">
                <a:solidFill>
                  <a:srgbClr val="FF0000"/>
                </a:solidFill>
              </a:rPr>
              <a:t>Please check if the </a:t>
            </a:r>
            <a:r>
              <a:rPr lang="en-US" sz="1200" b="1" i="0" u="none" strike="noStrike" cap="none" dirty="0">
                <a:solidFill>
                  <a:srgbClr val="FFFF00"/>
                </a:solidFill>
                <a:highlight>
                  <a:srgbClr val="FF0000"/>
                </a:highlight>
              </a:rPr>
              <a:t>Factory Name </a:t>
            </a:r>
            <a:r>
              <a:rPr lang="en-US" sz="1200" b="1" i="0" u="none" strike="noStrike" cap="none" dirty="0">
                <a:solidFill>
                  <a:srgbClr val="FF0000"/>
                </a:solidFill>
              </a:rPr>
              <a:t>is correct. This will ensure that your feedback will be responded to by your factory manager.</a:t>
            </a:r>
            <a:endParaRPr sz="1200" b="1" i="0" u="none" strike="noStrike" cap="none" dirty="0">
              <a:solidFill>
                <a:srgbClr val="FF0000"/>
              </a:solidFill>
            </a:endParaRPr>
          </a:p>
        </p:txBody>
      </p:sp>
      <p:pic>
        <p:nvPicPr>
          <p:cNvPr id="146" name="Google Shape;146;p26"/>
          <p:cNvPicPr preferRelativeResize="0"/>
          <p:nvPr/>
        </p:nvPicPr>
        <p:blipFill rotWithShape="1">
          <a:blip r:embed="rId5">
            <a:alphaModFix/>
          </a:blip>
          <a:srcRect/>
          <a:stretch/>
        </p:blipFill>
        <p:spPr>
          <a:xfrm>
            <a:off x="7459749" y="1863285"/>
            <a:ext cx="204099" cy="204099"/>
          </a:xfrm>
          <a:prstGeom prst="rect">
            <a:avLst/>
          </a:prstGeom>
          <a:noFill/>
          <a:ln>
            <a:noFill/>
          </a:ln>
        </p:spPr>
      </p:pic>
      <p:cxnSp>
        <p:nvCxnSpPr>
          <p:cNvPr id="147" name="Google Shape;147;p26"/>
          <p:cNvCxnSpPr>
            <a:cxnSpLocks/>
            <a:stCxn id="145" idx="1"/>
          </p:cNvCxnSpPr>
          <p:nvPr/>
        </p:nvCxnSpPr>
        <p:spPr>
          <a:xfrm flipH="1">
            <a:off x="4572000" y="2365700"/>
            <a:ext cx="1636200" cy="0"/>
          </a:xfrm>
          <a:prstGeom prst="straightConnector1">
            <a:avLst/>
          </a:prstGeom>
          <a:noFill/>
          <a:ln w="28575" cap="flat" cmpd="sng">
            <a:solidFill>
              <a:srgbClr val="FF0505"/>
            </a:solidFill>
            <a:prstDash val="solid"/>
            <a:round/>
            <a:headEnd type="none" w="sm" len="sm"/>
            <a:tailEnd type="triangle" w="med" len="med"/>
          </a:ln>
        </p:spPr>
      </p:cxnSp>
      <p:pic>
        <p:nvPicPr>
          <p:cNvPr id="4" name="Google Shape;146;p26">
            <a:extLst>
              <a:ext uri="{FF2B5EF4-FFF2-40B4-BE49-F238E27FC236}">
                <a16:creationId xmlns:a16="http://schemas.microsoft.com/office/drawing/2014/main" id="{0413F0F0-3AB5-714B-3F06-A76A92E46A13}"/>
              </a:ext>
            </a:extLst>
          </p:cNvPr>
          <p:cNvPicPr preferRelativeResize="0"/>
          <p:nvPr/>
        </p:nvPicPr>
        <p:blipFill rotWithShape="1">
          <a:blip r:embed="rId5">
            <a:alphaModFix/>
          </a:blip>
          <a:srcRect/>
          <a:stretch/>
        </p:blipFill>
        <p:spPr>
          <a:xfrm>
            <a:off x="7459750" y="3245173"/>
            <a:ext cx="204099" cy="204099"/>
          </a:xfrm>
          <a:prstGeom prst="rect">
            <a:avLst/>
          </a:prstGeom>
          <a:noFill/>
          <a:ln>
            <a:noFill/>
          </a:ln>
        </p:spPr>
      </p:pic>
      <p:sp>
        <p:nvSpPr>
          <p:cNvPr id="5" name="Google Shape;144;p26">
            <a:extLst>
              <a:ext uri="{FF2B5EF4-FFF2-40B4-BE49-F238E27FC236}">
                <a16:creationId xmlns:a16="http://schemas.microsoft.com/office/drawing/2014/main" id="{D93991BB-7BD1-E4A0-B53A-6928F8C0BC8B}"/>
              </a:ext>
            </a:extLst>
          </p:cNvPr>
          <p:cNvSpPr/>
          <p:nvPr/>
        </p:nvSpPr>
        <p:spPr>
          <a:xfrm>
            <a:off x="3028082" y="2424655"/>
            <a:ext cx="539400" cy="6327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50a4d8881d_0_113"/>
          <p:cNvSpPr/>
          <p:nvPr/>
        </p:nvSpPr>
        <p:spPr>
          <a:xfrm>
            <a:off x="0" y="0"/>
            <a:ext cx="9144000" cy="447900"/>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53" name="Google Shape;153;g150a4d8881d_0_113"/>
          <p:cNvSpPr txBox="1"/>
          <p:nvPr/>
        </p:nvSpPr>
        <p:spPr>
          <a:xfrm>
            <a:off x="0" y="19131"/>
            <a:ext cx="91440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a:solidFill>
                  <a:srgbClr val="FF0000"/>
                </a:solidFill>
              </a:rPr>
              <a:t>Step 3.</a:t>
            </a:r>
            <a:r>
              <a:rPr lang="en-US" sz="1600" b="1" i="0" u="none" strike="noStrike" cap="none">
                <a:solidFill>
                  <a:schemeClr val="lt1"/>
                </a:solidFill>
              </a:rPr>
              <a:t> </a:t>
            </a:r>
            <a:r>
              <a:rPr lang="en-US" sz="1600" i="0" u="none" strike="noStrike" cap="none">
                <a:solidFill>
                  <a:schemeClr val="lt1"/>
                </a:solidFill>
              </a:rPr>
              <a:t>Select </a:t>
            </a:r>
            <a:r>
              <a:rPr lang="en-US" sz="1600" b="1" i="0" u="none" strike="noStrike" cap="none">
                <a:solidFill>
                  <a:schemeClr val="lt1"/>
                </a:solidFill>
              </a:rPr>
              <a:t>[Feedback] </a:t>
            </a:r>
            <a:r>
              <a:rPr lang="en-US" sz="1600" i="0" u="none" strike="noStrike" cap="none">
                <a:solidFill>
                  <a:schemeClr val="lt1"/>
                </a:solidFill>
              </a:rPr>
              <a:t>Tool -&gt; Click on </a:t>
            </a:r>
            <a:r>
              <a:rPr lang="en-US" sz="1600" b="1" i="0" u="none" strike="noStrike" cap="none">
                <a:solidFill>
                  <a:schemeClr val="lt1"/>
                </a:solidFill>
              </a:rPr>
              <a:t>[Submit a request]</a:t>
            </a:r>
            <a:r>
              <a:rPr lang="en-US" sz="1600" i="0" u="none" strike="noStrike" cap="none">
                <a:solidFill>
                  <a:schemeClr val="lt1"/>
                </a:solidFill>
              </a:rPr>
              <a:t>  -&gt; Click on </a:t>
            </a:r>
            <a:r>
              <a:rPr lang="en-US" sz="1600" b="1" i="0" u="none" strike="noStrike" cap="none">
                <a:solidFill>
                  <a:schemeClr val="lt1"/>
                </a:solidFill>
              </a:rPr>
              <a:t>[Select a category]</a:t>
            </a:r>
            <a:endParaRPr sz="1400" i="0" u="none" strike="noStrike" cap="none">
              <a:solidFill>
                <a:srgbClr val="000000"/>
              </a:solidFill>
            </a:endParaRPr>
          </a:p>
        </p:txBody>
      </p:sp>
      <p:pic>
        <p:nvPicPr>
          <p:cNvPr id="154" name="Google Shape;154;g150a4d8881d_0_113"/>
          <p:cNvPicPr preferRelativeResize="0"/>
          <p:nvPr/>
        </p:nvPicPr>
        <p:blipFill rotWithShape="1">
          <a:blip r:embed="rId3">
            <a:alphaModFix/>
          </a:blip>
          <a:srcRect t="3368" b="2503"/>
          <a:stretch/>
        </p:blipFill>
        <p:spPr>
          <a:xfrm>
            <a:off x="318831" y="467031"/>
            <a:ext cx="2363025" cy="4526820"/>
          </a:xfrm>
          <a:prstGeom prst="rect">
            <a:avLst/>
          </a:prstGeom>
          <a:noFill/>
          <a:ln>
            <a:noFill/>
          </a:ln>
          <a:effectLst>
            <a:outerShdw blurRad="292100" dist="139700" dir="2700000" algn="tl" rotWithShape="0">
              <a:srgbClr val="333333">
                <a:alpha val="64705"/>
              </a:srgbClr>
            </a:outerShdw>
          </a:effectLst>
        </p:spPr>
      </p:pic>
      <p:pic>
        <p:nvPicPr>
          <p:cNvPr id="155" name="Google Shape;155;g150a4d8881d_0_113"/>
          <p:cNvPicPr preferRelativeResize="0"/>
          <p:nvPr/>
        </p:nvPicPr>
        <p:blipFill rotWithShape="1">
          <a:blip r:embed="rId4">
            <a:alphaModFix/>
          </a:blip>
          <a:srcRect t="3467" b="5984"/>
          <a:stretch/>
        </p:blipFill>
        <p:spPr>
          <a:xfrm>
            <a:off x="6364546" y="486289"/>
            <a:ext cx="2388254" cy="4517168"/>
          </a:xfrm>
          <a:prstGeom prst="rect">
            <a:avLst/>
          </a:prstGeom>
          <a:noFill/>
          <a:ln>
            <a:noFill/>
          </a:ln>
          <a:effectLst>
            <a:outerShdw blurRad="292100" dist="139700" dir="2700000" algn="tl" rotWithShape="0">
              <a:srgbClr val="333333">
                <a:alpha val="64705"/>
              </a:srgbClr>
            </a:outerShdw>
          </a:effectLst>
        </p:spPr>
      </p:pic>
      <p:sp>
        <p:nvSpPr>
          <p:cNvPr id="156" name="Google Shape;156;g150a4d8881d_0_113"/>
          <p:cNvSpPr/>
          <p:nvPr/>
        </p:nvSpPr>
        <p:spPr>
          <a:xfrm>
            <a:off x="921026" y="1402805"/>
            <a:ext cx="583096" cy="3858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150a4d8881d_0_113"/>
          <p:cNvSpPr/>
          <p:nvPr/>
        </p:nvSpPr>
        <p:spPr>
          <a:xfrm>
            <a:off x="6364546" y="808125"/>
            <a:ext cx="2388254" cy="510465"/>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150a4d8881d_0_113"/>
          <p:cNvSpPr/>
          <p:nvPr/>
        </p:nvSpPr>
        <p:spPr>
          <a:xfrm>
            <a:off x="2791978" y="2390080"/>
            <a:ext cx="539400" cy="6327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 name="Google Shape;160;g150a4d8881d_0_113"/>
          <p:cNvSpPr/>
          <p:nvPr/>
        </p:nvSpPr>
        <p:spPr>
          <a:xfrm>
            <a:off x="5783514" y="2390078"/>
            <a:ext cx="539400" cy="632700"/>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1" name="Google Shape;161;g150a4d8881d_0_113"/>
          <p:cNvPicPr preferRelativeResize="0"/>
          <p:nvPr/>
        </p:nvPicPr>
        <p:blipFill rotWithShape="1">
          <a:blip r:embed="rId5">
            <a:alphaModFix/>
          </a:blip>
          <a:srcRect t="4753" b="3636"/>
          <a:stretch/>
        </p:blipFill>
        <p:spPr>
          <a:xfrm>
            <a:off x="3414676" y="467031"/>
            <a:ext cx="2284983" cy="4526828"/>
          </a:xfrm>
          <a:prstGeom prst="rect">
            <a:avLst/>
          </a:prstGeom>
          <a:noFill/>
          <a:ln>
            <a:noFill/>
          </a:ln>
          <a:effectLst>
            <a:outerShdw blurRad="57150" dist="19050" dir="5400000" algn="bl" rotWithShape="0">
              <a:srgbClr val="000000">
                <a:alpha val="49803"/>
              </a:srgbClr>
            </a:outerShdw>
          </a:effectLst>
        </p:spPr>
      </p:pic>
      <p:sp>
        <p:nvSpPr>
          <p:cNvPr id="162" name="Google Shape;162;g150a4d8881d_0_113"/>
          <p:cNvSpPr/>
          <p:nvPr/>
        </p:nvSpPr>
        <p:spPr>
          <a:xfrm>
            <a:off x="4171676" y="4630707"/>
            <a:ext cx="1528704" cy="4479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p:nvPr/>
        </p:nvSpPr>
        <p:spPr>
          <a:xfrm>
            <a:off x="0" y="0"/>
            <a:ext cx="9144000" cy="447831"/>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9" name="Google Shape;169;p27"/>
          <p:cNvPicPr preferRelativeResize="0"/>
          <p:nvPr/>
        </p:nvPicPr>
        <p:blipFill rotWithShape="1">
          <a:blip r:embed="rId3">
            <a:alphaModFix/>
          </a:blip>
          <a:srcRect t="10317" b="4760"/>
          <a:stretch/>
        </p:blipFill>
        <p:spPr>
          <a:xfrm>
            <a:off x="403477" y="574851"/>
            <a:ext cx="2375183" cy="4457816"/>
          </a:xfrm>
          <a:prstGeom prst="rect">
            <a:avLst/>
          </a:prstGeom>
          <a:noFill/>
          <a:ln>
            <a:noFill/>
          </a:ln>
          <a:effectLst>
            <a:outerShdw blurRad="292100" dist="139700" dir="2700000" algn="tl" rotWithShape="0">
              <a:srgbClr val="333333">
                <a:alpha val="64313"/>
              </a:srgbClr>
            </a:outerShdw>
          </a:effectLst>
        </p:spPr>
      </p:pic>
      <p:pic>
        <p:nvPicPr>
          <p:cNvPr id="170" name="Google Shape;170;p27"/>
          <p:cNvPicPr preferRelativeResize="0"/>
          <p:nvPr/>
        </p:nvPicPr>
        <p:blipFill rotWithShape="1">
          <a:blip r:embed="rId4">
            <a:alphaModFix/>
          </a:blip>
          <a:srcRect t="3209" b="5236"/>
          <a:stretch/>
        </p:blipFill>
        <p:spPr>
          <a:xfrm>
            <a:off x="3406483" y="473413"/>
            <a:ext cx="2354265" cy="4670087"/>
          </a:xfrm>
          <a:prstGeom prst="rect">
            <a:avLst/>
          </a:prstGeom>
          <a:noFill/>
          <a:ln>
            <a:noFill/>
          </a:ln>
          <a:effectLst>
            <a:outerShdw blurRad="292100" dist="139700" dir="2700000" algn="tl" rotWithShape="0">
              <a:srgbClr val="333333">
                <a:alpha val="64313"/>
              </a:srgbClr>
            </a:outerShdw>
          </a:effectLst>
        </p:spPr>
      </p:pic>
      <p:cxnSp>
        <p:nvCxnSpPr>
          <p:cNvPr id="171" name="Google Shape;171;p27"/>
          <p:cNvCxnSpPr/>
          <p:nvPr/>
        </p:nvCxnSpPr>
        <p:spPr>
          <a:xfrm>
            <a:off x="3984774" y="3612128"/>
            <a:ext cx="2296767" cy="5626"/>
          </a:xfrm>
          <a:prstGeom prst="straightConnector1">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509"/>
              </a:srgbClr>
            </a:outerShdw>
          </a:effectLst>
        </p:spPr>
      </p:cxnSp>
      <p:cxnSp>
        <p:nvCxnSpPr>
          <p:cNvPr id="172" name="Google Shape;172;p27"/>
          <p:cNvCxnSpPr/>
          <p:nvPr/>
        </p:nvCxnSpPr>
        <p:spPr>
          <a:xfrm>
            <a:off x="5678763" y="4171136"/>
            <a:ext cx="569648" cy="0"/>
          </a:xfrm>
          <a:prstGeom prst="straightConnector1">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509"/>
              </a:srgbClr>
            </a:outerShdw>
          </a:effectLst>
        </p:spPr>
      </p:cxnSp>
      <p:sp>
        <p:nvSpPr>
          <p:cNvPr id="173" name="Google Shape;173;p27"/>
          <p:cNvSpPr txBox="1"/>
          <p:nvPr/>
        </p:nvSpPr>
        <p:spPr>
          <a:xfrm>
            <a:off x="6241785" y="1286864"/>
            <a:ext cx="2686050" cy="1441767"/>
          </a:xfrm>
          <a:prstGeom prst="rect">
            <a:avLst/>
          </a:prstGeom>
          <a:noFill/>
          <a:ln>
            <a:noFill/>
          </a:ln>
        </p:spPr>
        <p:txBody>
          <a:bodyPr spcFirstLastPara="1" wrap="square" lIns="68575" tIns="34275" rIns="68575" bIns="34275" anchor="t" anchorCtr="0">
            <a:noAutofit/>
          </a:bodyPr>
          <a:lstStyle/>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dirty="0">
                <a:solidFill>
                  <a:srgbClr val="3F3F3F"/>
                </a:solidFill>
                <a:latin typeface="Helvetica Neue"/>
                <a:ea typeface="Helvetica Neue"/>
                <a:cs typeface="Helvetica Neue"/>
                <a:sym typeface="Helvetica Neue"/>
              </a:rPr>
              <a:t>Worker types in their support request / inquiry / complaint / suggestion</a:t>
            </a:r>
            <a:endParaRPr sz="1200" b="0" i="0" u="none" strike="noStrike" cap="none" dirty="0">
              <a:solidFill>
                <a:srgbClr val="3F3F3F"/>
              </a:solidFill>
              <a:latin typeface="Helvetica Neue"/>
              <a:ea typeface="Helvetica Neue"/>
              <a:cs typeface="Helvetica Neue"/>
              <a:sym typeface="Helvetica Neue"/>
            </a:endParaRPr>
          </a:p>
        </p:txBody>
      </p:sp>
      <p:sp>
        <p:nvSpPr>
          <p:cNvPr id="174" name="Google Shape;174;p27"/>
          <p:cNvSpPr txBox="1"/>
          <p:nvPr/>
        </p:nvSpPr>
        <p:spPr>
          <a:xfrm>
            <a:off x="6211647" y="3490450"/>
            <a:ext cx="2842105" cy="80304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rgbClr val="000000"/>
              </a:buClr>
              <a:buSzPts val="1200"/>
              <a:buFont typeface="Arial"/>
              <a:buNone/>
            </a:pPr>
            <a:r>
              <a:rPr lang="en-US" sz="1200" b="0" i="0" u="none" strike="noStrike" cap="none" dirty="0">
                <a:solidFill>
                  <a:srgbClr val="3F3F3F"/>
                </a:solidFill>
                <a:latin typeface="Helvetica Neue"/>
                <a:ea typeface="Helvetica Neue"/>
                <a:cs typeface="Helvetica Neue"/>
                <a:sym typeface="Helvetica Neue"/>
              </a:rPr>
              <a:t>Insert photos from phone for evidence </a:t>
            </a:r>
            <a:r>
              <a:rPr lang="en-US" sz="800" b="0" i="0" u="none" strike="noStrike" cap="none" dirty="0">
                <a:solidFill>
                  <a:srgbClr val="3F3F3F"/>
                </a:solidFill>
                <a:latin typeface="Helvetica Neue"/>
                <a:ea typeface="Helvetica Neue"/>
                <a:cs typeface="Helvetica Neue"/>
                <a:sym typeface="Helvetica Neue"/>
              </a:rPr>
              <a:t>(optional)</a:t>
            </a:r>
            <a:endParaRPr sz="800" b="0" i="0" u="none" strike="noStrike" cap="none" dirty="0">
              <a:solidFill>
                <a:srgbClr val="3F3F3F"/>
              </a:solidFill>
              <a:latin typeface="Helvetica Neue"/>
              <a:ea typeface="Helvetica Neue"/>
              <a:cs typeface="Helvetica Neue"/>
              <a:sym typeface="Helvetica Neue"/>
            </a:endParaRPr>
          </a:p>
        </p:txBody>
      </p:sp>
      <p:sp>
        <p:nvSpPr>
          <p:cNvPr id="175" name="Google Shape;175;p27"/>
          <p:cNvSpPr txBox="1"/>
          <p:nvPr/>
        </p:nvSpPr>
        <p:spPr>
          <a:xfrm>
            <a:off x="6218273" y="4055348"/>
            <a:ext cx="2925677" cy="80304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rgbClr val="000000"/>
              </a:buClr>
              <a:buSzPts val="1200"/>
              <a:buFont typeface="Arial"/>
              <a:buNone/>
            </a:pPr>
            <a:r>
              <a:rPr lang="en-US" sz="1200" b="0" i="0" u="none" strike="noStrike" cap="none" dirty="0">
                <a:solidFill>
                  <a:srgbClr val="3F3F3F"/>
                </a:solidFill>
                <a:latin typeface="Helvetica Neue"/>
                <a:ea typeface="Helvetica Neue"/>
                <a:cs typeface="Helvetica Neue"/>
                <a:sym typeface="Helvetica Neue"/>
              </a:rPr>
              <a:t>Choose to send Feedback anonymously </a:t>
            </a:r>
            <a:r>
              <a:rPr lang="en-US" sz="800" b="0" i="0" u="none" strike="noStrike" cap="none" dirty="0">
                <a:solidFill>
                  <a:srgbClr val="3F3F3F"/>
                </a:solidFill>
                <a:latin typeface="Helvetica Neue"/>
                <a:ea typeface="Helvetica Neue"/>
                <a:cs typeface="Helvetica Neue"/>
                <a:sym typeface="Helvetica Neue"/>
              </a:rPr>
              <a:t>(optional)</a:t>
            </a:r>
            <a:endParaRPr sz="800" b="0" i="0" u="none" strike="noStrike" cap="none" dirty="0">
              <a:solidFill>
                <a:srgbClr val="3F3F3F"/>
              </a:solidFill>
              <a:latin typeface="Helvetica Neue"/>
              <a:ea typeface="Helvetica Neue"/>
              <a:cs typeface="Helvetica Neue"/>
              <a:sym typeface="Helvetica Neue"/>
            </a:endParaRPr>
          </a:p>
        </p:txBody>
      </p:sp>
      <p:sp>
        <p:nvSpPr>
          <p:cNvPr id="176" name="Google Shape;176;p27"/>
          <p:cNvSpPr txBox="1"/>
          <p:nvPr/>
        </p:nvSpPr>
        <p:spPr>
          <a:xfrm>
            <a:off x="0" y="19131"/>
            <a:ext cx="91440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0000"/>
                </a:solidFill>
              </a:rPr>
              <a:t>Step 4.</a:t>
            </a:r>
            <a:r>
              <a:rPr lang="en-US" sz="1600" b="1" i="0" u="none" strike="noStrike" cap="none" dirty="0">
                <a:solidFill>
                  <a:schemeClr val="lt1"/>
                </a:solidFill>
              </a:rPr>
              <a:t> </a:t>
            </a:r>
            <a:r>
              <a:rPr lang="en-US" sz="1600" i="0" u="none" strike="noStrike" cap="none" dirty="0">
                <a:solidFill>
                  <a:schemeClr val="lt1"/>
                </a:solidFill>
              </a:rPr>
              <a:t>Select the topic </a:t>
            </a:r>
            <a:r>
              <a:rPr lang="en-US" sz="1600" dirty="0">
                <a:solidFill>
                  <a:schemeClr val="lt1"/>
                </a:solidFill>
              </a:rPr>
              <a:t>that </a:t>
            </a:r>
            <a:r>
              <a:rPr lang="en-US" sz="1600" i="0" u="none" strike="noStrike" cap="none" dirty="0">
                <a:solidFill>
                  <a:schemeClr val="lt1"/>
                </a:solidFill>
              </a:rPr>
              <a:t>is relevant to your Feedback -&gt; Enter Feedback content -&gt; </a:t>
            </a:r>
            <a:r>
              <a:rPr lang="en-US" sz="1600" b="1" i="0" u="none" strike="noStrike" cap="none" dirty="0">
                <a:solidFill>
                  <a:schemeClr val="lt1"/>
                </a:solidFill>
              </a:rPr>
              <a:t>[Submit]</a:t>
            </a:r>
            <a:endParaRPr sz="1400" i="0" u="none" strike="noStrike" cap="none" dirty="0">
              <a:solidFill>
                <a:srgbClr val="000000"/>
              </a:solidFill>
            </a:endParaRPr>
          </a:p>
        </p:txBody>
      </p:sp>
      <p:sp>
        <p:nvSpPr>
          <p:cNvPr id="177" name="Google Shape;177;p27"/>
          <p:cNvSpPr/>
          <p:nvPr/>
        </p:nvSpPr>
        <p:spPr>
          <a:xfrm>
            <a:off x="432138" y="1403011"/>
            <a:ext cx="2313292" cy="3629656"/>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7"/>
          <p:cNvSpPr/>
          <p:nvPr/>
        </p:nvSpPr>
        <p:spPr>
          <a:xfrm>
            <a:off x="3437478" y="1510032"/>
            <a:ext cx="2323270" cy="1483329"/>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9" name="Google Shape;179;p27"/>
          <p:cNvCxnSpPr/>
          <p:nvPr/>
        </p:nvCxnSpPr>
        <p:spPr>
          <a:xfrm>
            <a:off x="5672137" y="1518742"/>
            <a:ext cx="569648" cy="0"/>
          </a:xfrm>
          <a:prstGeom prst="straightConnector1">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509"/>
              </a:srgbClr>
            </a:outerShdw>
          </a:effectLst>
        </p:spPr>
      </p:cxnSp>
      <p:sp>
        <p:nvSpPr>
          <p:cNvPr id="180" name="Google Shape;180;p27"/>
          <p:cNvSpPr/>
          <p:nvPr/>
        </p:nvSpPr>
        <p:spPr>
          <a:xfrm>
            <a:off x="3460794" y="3374795"/>
            <a:ext cx="477598" cy="517385"/>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7"/>
          <p:cNvSpPr txBox="1"/>
          <p:nvPr/>
        </p:nvSpPr>
        <p:spPr>
          <a:xfrm>
            <a:off x="6218273" y="4513600"/>
            <a:ext cx="2842105" cy="80304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Clr>
                <a:srgbClr val="000000"/>
              </a:buClr>
              <a:buSzPts val="1200"/>
              <a:buFont typeface="Arial"/>
              <a:buNone/>
            </a:pPr>
            <a:r>
              <a:rPr lang="en-US" sz="1200" b="0" i="0" u="none" strike="noStrike" cap="none" dirty="0">
                <a:solidFill>
                  <a:srgbClr val="3F3F3F"/>
                </a:solidFill>
                <a:latin typeface="Helvetica Neue"/>
                <a:ea typeface="Helvetica Neue"/>
                <a:cs typeface="Helvetica Neue"/>
                <a:sym typeface="Helvetica Neue"/>
              </a:rPr>
              <a:t>Leave phone number &amp; request factory to call back </a:t>
            </a:r>
            <a:r>
              <a:rPr lang="en-US" sz="800" b="0" i="0" u="none" strike="noStrike" cap="none" dirty="0">
                <a:solidFill>
                  <a:srgbClr val="3F3F3F"/>
                </a:solidFill>
                <a:latin typeface="Helvetica Neue"/>
                <a:ea typeface="Helvetica Neue"/>
                <a:cs typeface="Helvetica Neue"/>
                <a:sym typeface="Helvetica Neue"/>
              </a:rPr>
              <a:t>(optional)</a:t>
            </a:r>
            <a:endParaRPr sz="800" b="0" i="0" u="none" strike="noStrike" cap="none" dirty="0">
              <a:solidFill>
                <a:srgbClr val="3F3F3F"/>
              </a:solidFill>
              <a:latin typeface="Helvetica Neue"/>
              <a:ea typeface="Helvetica Neue"/>
              <a:cs typeface="Helvetica Neue"/>
              <a:sym typeface="Helvetica Neue"/>
            </a:endParaRPr>
          </a:p>
        </p:txBody>
      </p:sp>
      <p:cxnSp>
        <p:nvCxnSpPr>
          <p:cNvPr id="182" name="Google Shape;182;p27"/>
          <p:cNvCxnSpPr/>
          <p:nvPr/>
        </p:nvCxnSpPr>
        <p:spPr>
          <a:xfrm>
            <a:off x="5672137" y="4637861"/>
            <a:ext cx="569648" cy="0"/>
          </a:xfrm>
          <a:prstGeom prst="straightConnector1">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509"/>
              </a:srgbClr>
            </a:outerShdw>
          </a:effectLst>
        </p:spPr>
      </p:cxnSp>
      <p:sp>
        <p:nvSpPr>
          <p:cNvPr id="183" name="Google Shape;183;p27"/>
          <p:cNvSpPr/>
          <p:nvPr/>
        </p:nvSpPr>
        <p:spPr>
          <a:xfrm>
            <a:off x="2838093" y="2412297"/>
            <a:ext cx="539286" cy="632667"/>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4" name="Google Shape;184;p27"/>
          <p:cNvSpPr/>
          <p:nvPr/>
        </p:nvSpPr>
        <p:spPr>
          <a:xfrm>
            <a:off x="3430851" y="4783221"/>
            <a:ext cx="2296767" cy="341000"/>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8"/>
          <p:cNvPicPr preferRelativeResize="0"/>
          <p:nvPr/>
        </p:nvPicPr>
        <p:blipFill rotWithShape="1">
          <a:blip r:embed="rId3">
            <a:alphaModFix/>
          </a:blip>
          <a:srcRect t="18429"/>
          <a:stretch/>
        </p:blipFill>
        <p:spPr>
          <a:xfrm>
            <a:off x="248257" y="447831"/>
            <a:ext cx="2388255" cy="4517167"/>
          </a:xfrm>
          <a:prstGeom prst="rect">
            <a:avLst/>
          </a:prstGeom>
          <a:noFill/>
          <a:ln>
            <a:noFill/>
          </a:ln>
          <a:effectLst>
            <a:outerShdw blurRad="292100" dist="139700" dir="2700000" algn="tl" rotWithShape="0">
              <a:srgbClr val="333333">
                <a:alpha val="64313"/>
              </a:srgbClr>
            </a:outerShdw>
          </a:effectLst>
        </p:spPr>
      </p:pic>
      <p:sp>
        <p:nvSpPr>
          <p:cNvPr id="190" name="Google Shape;190;p28"/>
          <p:cNvSpPr/>
          <p:nvPr/>
        </p:nvSpPr>
        <p:spPr>
          <a:xfrm>
            <a:off x="0" y="0"/>
            <a:ext cx="9144000" cy="447831"/>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1" name="Google Shape;191;p28"/>
          <p:cNvSpPr txBox="1"/>
          <p:nvPr/>
        </p:nvSpPr>
        <p:spPr>
          <a:xfrm>
            <a:off x="0" y="5971"/>
            <a:ext cx="91440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b="1" i="0" u="none" strike="noStrike" cap="none" dirty="0">
                <a:solidFill>
                  <a:srgbClr val="FF0505"/>
                </a:solidFill>
              </a:rPr>
              <a:t>Step 5.</a:t>
            </a:r>
            <a:r>
              <a:rPr lang="en-US" sz="1600" b="1" i="0" u="none" strike="noStrike" cap="none" dirty="0">
                <a:solidFill>
                  <a:schemeClr val="lt1"/>
                </a:solidFill>
              </a:rPr>
              <a:t> </a:t>
            </a:r>
            <a:r>
              <a:rPr lang="en-US" sz="1600" i="0" u="none" strike="noStrike" cap="none" dirty="0">
                <a:solidFill>
                  <a:schemeClr val="lt1"/>
                </a:solidFill>
              </a:rPr>
              <a:t>Login periodically to check for </a:t>
            </a:r>
            <a:r>
              <a:rPr lang="en-US" sz="1600" dirty="0">
                <a:solidFill>
                  <a:schemeClr val="lt1"/>
                </a:solidFill>
              </a:rPr>
              <a:t>a</a:t>
            </a:r>
            <a:r>
              <a:rPr lang="en-US" sz="1600" i="0" u="none" strike="noStrike" cap="none" dirty="0">
                <a:solidFill>
                  <a:schemeClr val="lt1"/>
                </a:solidFill>
              </a:rPr>
              <a:t> response from the factory. </a:t>
            </a:r>
            <a:endParaRPr sz="1400" i="0" u="none" strike="noStrike" cap="none" dirty="0">
              <a:solidFill>
                <a:srgbClr val="000000"/>
              </a:solidFill>
            </a:endParaRPr>
          </a:p>
        </p:txBody>
      </p:sp>
      <p:pic>
        <p:nvPicPr>
          <p:cNvPr id="192" name="Google Shape;192;p28"/>
          <p:cNvPicPr preferRelativeResize="0"/>
          <p:nvPr/>
        </p:nvPicPr>
        <p:blipFill rotWithShape="1">
          <a:blip r:embed="rId4">
            <a:alphaModFix/>
          </a:blip>
          <a:srcRect/>
          <a:stretch/>
        </p:blipFill>
        <p:spPr>
          <a:xfrm>
            <a:off x="1639007" y="2445404"/>
            <a:ext cx="934586" cy="261010"/>
          </a:xfrm>
          <a:prstGeom prst="rect">
            <a:avLst/>
          </a:prstGeom>
          <a:noFill/>
          <a:ln>
            <a:noFill/>
          </a:ln>
        </p:spPr>
      </p:pic>
      <p:pic>
        <p:nvPicPr>
          <p:cNvPr id="193" name="Google Shape;193;p28" descr="Graphical user interface, application&#10;&#10;Description automatically generated"/>
          <p:cNvPicPr preferRelativeResize="0"/>
          <p:nvPr/>
        </p:nvPicPr>
        <p:blipFill rotWithShape="1">
          <a:blip r:embed="rId5">
            <a:alphaModFix/>
          </a:blip>
          <a:srcRect b="8907"/>
          <a:stretch/>
        </p:blipFill>
        <p:spPr>
          <a:xfrm>
            <a:off x="3310161" y="1613154"/>
            <a:ext cx="5589676" cy="3351844"/>
          </a:xfrm>
          <a:prstGeom prst="rect">
            <a:avLst/>
          </a:prstGeom>
          <a:noFill/>
          <a:ln>
            <a:noFill/>
          </a:ln>
          <a:effectLst>
            <a:outerShdw blurRad="292100" dist="139700" dir="2700000" algn="tl" rotWithShape="0">
              <a:srgbClr val="333333">
                <a:alpha val="64313"/>
              </a:srgbClr>
            </a:outerShdw>
          </a:effectLst>
        </p:spPr>
      </p:pic>
      <p:sp>
        <p:nvSpPr>
          <p:cNvPr id="194" name="Google Shape;194;p28"/>
          <p:cNvSpPr/>
          <p:nvPr/>
        </p:nvSpPr>
        <p:spPr>
          <a:xfrm>
            <a:off x="244162" y="1636289"/>
            <a:ext cx="2388255" cy="1179297"/>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8"/>
          <p:cNvSpPr/>
          <p:nvPr/>
        </p:nvSpPr>
        <p:spPr>
          <a:xfrm>
            <a:off x="3310162" y="630272"/>
            <a:ext cx="5589676" cy="982882"/>
          </a:xfrm>
          <a:prstGeom prst="rect">
            <a:avLst/>
          </a:prstGeom>
          <a:solidFill>
            <a:srgbClr val="FFFF00"/>
          </a:solidFill>
          <a:ln>
            <a:noFill/>
          </a:ln>
        </p:spPr>
        <p:txBody>
          <a:bodyPr spcFirstLastPara="1" wrap="square" lIns="91425" tIns="91425" rIns="91425" bIns="91425" anchor="b" anchorCtr="0">
            <a:noAutofit/>
          </a:bodyPr>
          <a:lstStyle/>
          <a:p>
            <a:pPr marL="0" marR="0" lvl="0" indent="0" algn="ctr" rtl="0">
              <a:lnSpc>
                <a:spcPct val="100000"/>
              </a:lnSpc>
              <a:spcBef>
                <a:spcPts val="320"/>
              </a:spcBef>
              <a:spcAft>
                <a:spcPts val="0"/>
              </a:spcAft>
              <a:buClr>
                <a:srgbClr val="000000"/>
              </a:buClr>
              <a:buSzPts val="1200"/>
              <a:buFont typeface="Arial"/>
              <a:buNone/>
            </a:pPr>
            <a:r>
              <a:rPr lang="en-US" sz="1600" b="1" i="0" u="none" strike="noStrike" cap="none" dirty="0">
                <a:solidFill>
                  <a:srgbClr val="FF0000"/>
                </a:solidFill>
                <a:latin typeface="Helvetica Neue"/>
                <a:ea typeface="Helvetica Neue"/>
                <a:cs typeface="Helvetica Neue"/>
                <a:sym typeface="Helvetica Neue"/>
              </a:rPr>
              <a:t>Once the communication is closed by the factory, </a:t>
            </a:r>
            <a:endParaRPr sz="1600" b="1" i="0" u="none" strike="noStrike" cap="none" dirty="0">
              <a:solidFill>
                <a:srgbClr val="FF0000"/>
              </a:solidFill>
              <a:latin typeface="Helvetica Neue"/>
              <a:ea typeface="Helvetica Neue"/>
              <a:cs typeface="Helvetica Neue"/>
              <a:sym typeface="Helvetica Neue"/>
            </a:endParaRPr>
          </a:p>
          <a:p>
            <a:pPr marL="0" marR="0" lvl="0" indent="0" algn="ctr" rtl="0">
              <a:lnSpc>
                <a:spcPct val="100000"/>
              </a:lnSpc>
              <a:spcBef>
                <a:spcPts val="320"/>
              </a:spcBef>
              <a:spcAft>
                <a:spcPts val="0"/>
              </a:spcAft>
              <a:buClr>
                <a:srgbClr val="000000"/>
              </a:buClr>
              <a:buSzPts val="1200"/>
              <a:buFont typeface="Arial"/>
              <a:buNone/>
            </a:pPr>
            <a:r>
              <a:rPr lang="en-US" sz="1600" b="1" i="0" u="none" strike="noStrike" cap="none" dirty="0">
                <a:solidFill>
                  <a:srgbClr val="FF0000"/>
                </a:solidFill>
                <a:latin typeface="Helvetica Neue"/>
                <a:ea typeface="Helvetica Neue"/>
                <a:cs typeface="Helvetica Neue"/>
                <a:sym typeface="Helvetica Neue"/>
              </a:rPr>
              <a:t>the worker will have the ability to rate their experience</a:t>
            </a:r>
            <a:r>
              <a:rPr lang="en-US" b="1" i="0" u="none" strike="noStrike" cap="none" dirty="0">
                <a:solidFill>
                  <a:srgbClr val="FF0000"/>
                </a:solidFill>
                <a:latin typeface="Helvetica Neue"/>
                <a:ea typeface="Helvetica Neue"/>
                <a:cs typeface="Helvetica Neue"/>
                <a:sym typeface="Helvetica Neue"/>
              </a:rPr>
              <a:t>.</a:t>
            </a:r>
            <a:endParaRPr b="1" i="0" u="none" strike="noStrike" cap="none" dirty="0">
              <a:solidFill>
                <a:srgbClr val="FF0000"/>
              </a:solidFill>
              <a:latin typeface="Helvetica Neue"/>
              <a:ea typeface="Helvetica Neue"/>
              <a:cs typeface="Helvetica Neue"/>
              <a:sym typeface="Helvetica Neue"/>
            </a:endParaRPr>
          </a:p>
        </p:txBody>
      </p:sp>
      <p:sp>
        <p:nvSpPr>
          <p:cNvPr id="197" name="Google Shape;197;p28"/>
          <p:cNvSpPr/>
          <p:nvPr/>
        </p:nvSpPr>
        <p:spPr>
          <a:xfrm>
            <a:off x="2731855" y="2182920"/>
            <a:ext cx="539286" cy="632667"/>
          </a:xfrm>
          <a:prstGeom prst="rightArrow">
            <a:avLst>
              <a:gd name="adj1" fmla="val 50000"/>
              <a:gd name="adj2" fmla="val 6172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 name="Google Shape;196;p28">
            <a:extLst>
              <a:ext uri="{FF2B5EF4-FFF2-40B4-BE49-F238E27FC236}">
                <a16:creationId xmlns:a16="http://schemas.microsoft.com/office/drawing/2014/main" id="{AA768F8E-CBE9-25AF-7E5E-FAC1B67EDFBE}"/>
              </a:ext>
            </a:extLst>
          </p:cNvPr>
          <p:cNvPicPr preferRelativeResize="0"/>
          <p:nvPr/>
        </p:nvPicPr>
        <p:blipFill rotWithShape="1">
          <a:blip r:embed="rId6">
            <a:alphaModFix/>
          </a:blip>
          <a:srcRect/>
          <a:stretch/>
        </p:blipFill>
        <p:spPr>
          <a:xfrm>
            <a:off x="6043646" y="740551"/>
            <a:ext cx="204099" cy="2040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pSp>
        <p:nvGrpSpPr>
          <p:cNvPr id="17" name="组合 16">
            <a:extLst>
              <a:ext uri="{FF2B5EF4-FFF2-40B4-BE49-F238E27FC236}">
                <a16:creationId xmlns:a16="http://schemas.microsoft.com/office/drawing/2014/main" id="{EC68AD2F-D7E2-DE42-9DD5-44DC5D3B91DB}"/>
              </a:ext>
            </a:extLst>
          </p:cNvPr>
          <p:cNvGrpSpPr/>
          <p:nvPr/>
        </p:nvGrpSpPr>
        <p:grpSpPr>
          <a:xfrm>
            <a:off x="6220167" y="821634"/>
            <a:ext cx="2577600" cy="3934676"/>
            <a:chOff x="6220167" y="821634"/>
            <a:chExt cx="2577600" cy="3934676"/>
          </a:xfrm>
        </p:grpSpPr>
        <p:pic>
          <p:nvPicPr>
            <p:cNvPr id="18" name="图片 17">
              <a:extLst>
                <a:ext uri="{FF2B5EF4-FFF2-40B4-BE49-F238E27FC236}">
                  <a16:creationId xmlns:a16="http://schemas.microsoft.com/office/drawing/2014/main" id="{EF20F360-3236-4B4D-A052-59655DC3870A}"/>
                </a:ext>
              </a:extLst>
            </p:cNvPr>
            <p:cNvPicPr>
              <a:picLocks noChangeAspect="1"/>
            </p:cNvPicPr>
            <p:nvPr/>
          </p:nvPicPr>
          <p:blipFill>
            <a:blip r:embed="rId3"/>
            <a:stretch>
              <a:fillRect/>
            </a:stretch>
          </p:blipFill>
          <p:spPr>
            <a:xfrm>
              <a:off x="6220167" y="821634"/>
              <a:ext cx="2577600" cy="3934676"/>
            </a:xfrm>
            <a:prstGeom prst="rect">
              <a:avLst/>
            </a:prstGeom>
            <a:ln>
              <a:noFill/>
            </a:ln>
            <a:effectLst>
              <a:outerShdw blurRad="292100" dist="139700" dir="2700000" algn="tl" rotWithShape="0">
                <a:srgbClr val="333333">
                  <a:alpha val="65000"/>
                </a:srgbClr>
              </a:outerShdw>
            </a:effectLst>
          </p:spPr>
        </p:pic>
        <p:pic>
          <p:nvPicPr>
            <p:cNvPr id="19" name="Google Shape;208;p29">
              <a:extLst>
                <a:ext uri="{FF2B5EF4-FFF2-40B4-BE49-F238E27FC236}">
                  <a16:creationId xmlns:a16="http://schemas.microsoft.com/office/drawing/2014/main" id="{26FFFBB5-9CC9-9942-86DF-0DEBE04FEFD8}"/>
                </a:ext>
              </a:extLst>
            </p:cNvPr>
            <p:cNvPicPr preferRelativeResize="0"/>
            <p:nvPr/>
          </p:nvPicPr>
          <p:blipFill rotWithShape="1">
            <a:blip r:embed="rId4">
              <a:alphaModFix/>
            </a:blip>
            <a:srcRect/>
            <a:stretch/>
          </p:blipFill>
          <p:spPr>
            <a:xfrm>
              <a:off x="6655802" y="2085461"/>
              <a:ext cx="1708293" cy="1698759"/>
            </a:xfrm>
            <a:prstGeom prst="rect">
              <a:avLst/>
            </a:prstGeom>
            <a:noFill/>
            <a:ln>
              <a:noFill/>
            </a:ln>
          </p:spPr>
        </p:pic>
      </p:grpSp>
      <p:grpSp>
        <p:nvGrpSpPr>
          <p:cNvPr id="202" name="Google Shape;202;p29"/>
          <p:cNvGrpSpPr/>
          <p:nvPr/>
        </p:nvGrpSpPr>
        <p:grpSpPr>
          <a:xfrm>
            <a:off x="3193570" y="795140"/>
            <a:ext cx="2498239" cy="4186221"/>
            <a:chOff x="4136571" y="811401"/>
            <a:chExt cx="3367549" cy="5835352"/>
          </a:xfrm>
        </p:grpSpPr>
        <p:pic>
          <p:nvPicPr>
            <p:cNvPr id="203" name="Google Shape;203;p29"/>
            <p:cNvPicPr preferRelativeResize="0"/>
            <p:nvPr/>
          </p:nvPicPr>
          <p:blipFill rotWithShape="1">
            <a:blip r:embed="rId5">
              <a:alphaModFix/>
            </a:blip>
            <a:srcRect t="5208" r="5440" b="22943"/>
            <a:stretch/>
          </p:blipFill>
          <p:spPr>
            <a:xfrm>
              <a:off x="4136571" y="811401"/>
              <a:ext cx="3367548" cy="5355282"/>
            </a:xfrm>
            <a:prstGeom prst="rect">
              <a:avLst/>
            </a:prstGeom>
            <a:noFill/>
            <a:ln>
              <a:noFill/>
            </a:ln>
            <a:effectLst>
              <a:outerShdw blurRad="292100" dist="139700" dir="2700000" algn="tl" rotWithShape="0">
                <a:srgbClr val="333333">
                  <a:alpha val="64313"/>
                </a:srgbClr>
              </a:outerShdw>
            </a:effectLst>
          </p:spPr>
        </p:pic>
        <p:sp>
          <p:nvSpPr>
            <p:cNvPr id="204" name="Google Shape;204;p29"/>
            <p:cNvSpPr txBox="1"/>
            <p:nvPr/>
          </p:nvSpPr>
          <p:spPr>
            <a:xfrm>
              <a:off x="4136572" y="6166683"/>
              <a:ext cx="3367548" cy="480070"/>
            </a:xfrm>
            <a:prstGeom prst="rect">
              <a:avLst/>
            </a:prstGeom>
            <a:solidFill>
              <a:srgbClr val="00B0F0"/>
            </a:solidFill>
            <a:ln w="9525" cap="flat" cmpd="sng">
              <a:solidFill>
                <a:srgbClr val="0070C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Clr>
                  <a:srgbClr val="000000"/>
                </a:buClr>
                <a:buSzPts val="1300"/>
                <a:buFont typeface="Arial"/>
                <a:buNone/>
              </a:pPr>
              <a:r>
                <a:rPr lang="en-US" sz="1300" b="1" i="0" u="none" strike="noStrike" cap="none">
                  <a:solidFill>
                    <a:schemeClr val="lt1"/>
                  </a:solidFill>
                </a:rPr>
                <a:t>Multi-Languages Contact List</a:t>
              </a:r>
              <a:endParaRPr sz="1400" i="0" u="none" strike="noStrike" cap="none">
                <a:solidFill>
                  <a:srgbClr val="000000"/>
                </a:solidFill>
              </a:endParaRPr>
            </a:p>
          </p:txBody>
        </p:sp>
      </p:grpSp>
      <p:sp>
        <p:nvSpPr>
          <p:cNvPr id="207" name="Google Shape;207;p29"/>
          <p:cNvSpPr txBox="1"/>
          <p:nvPr/>
        </p:nvSpPr>
        <p:spPr>
          <a:xfrm>
            <a:off x="6210582" y="4639948"/>
            <a:ext cx="2587185" cy="341413"/>
          </a:xfrm>
          <a:prstGeom prst="rect">
            <a:avLst/>
          </a:prstGeom>
          <a:solidFill>
            <a:srgbClr val="00B0F0"/>
          </a:solidFill>
          <a:ln w="9525" cap="flat" cmpd="sng">
            <a:solidFill>
              <a:srgbClr val="0070C0"/>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50000"/>
              </a:lnSpc>
              <a:spcBef>
                <a:spcPts val="0"/>
              </a:spcBef>
              <a:spcAft>
                <a:spcPts val="0"/>
              </a:spcAft>
              <a:buClr>
                <a:srgbClr val="000000"/>
              </a:buClr>
              <a:buSzPts val="1300"/>
              <a:buFont typeface="Arial"/>
              <a:buNone/>
            </a:pPr>
            <a:r>
              <a:rPr lang="en-US" sz="1300" b="1" i="0" u="none" strike="noStrike" cap="none" dirty="0">
                <a:solidFill>
                  <a:schemeClr val="lt1"/>
                </a:solidFill>
              </a:rPr>
              <a:t>Step-by Step Instruction Video </a:t>
            </a:r>
            <a:endParaRPr sz="1400" i="0" u="none" strike="noStrike" cap="none" dirty="0">
              <a:solidFill>
                <a:srgbClr val="000000"/>
              </a:solidFill>
            </a:endParaRPr>
          </a:p>
        </p:txBody>
      </p:sp>
      <p:pic>
        <p:nvPicPr>
          <p:cNvPr id="208" name="Google Shape;208;p29"/>
          <p:cNvPicPr preferRelativeResize="0"/>
          <p:nvPr/>
        </p:nvPicPr>
        <p:blipFill rotWithShape="1">
          <a:blip r:embed="rId4">
            <a:alphaModFix/>
          </a:blip>
          <a:srcRect/>
          <a:stretch/>
        </p:blipFill>
        <p:spPr>
          <a:xfrm>
            <a:off x="6653304" y="2022346"/>
            <a:ext cx="1702096" cy="1619858"/>
          </a:xfrm>
          <a:prstGeom prst="rect">
            <a:avLst/>
          </a:prstGeom>
          <a:noFill/>
          <a:ln>
            <a:noFill/>
          </a:ln>
        </p:spPr>
      </p:pic>
      <p:sp>
        <p:nvSpPr>
          <p:cNvPr id="209" name="Google Shape;209;p29"/>
          <p:cNvSpPr/>
          <p:nvPr/>
        </p:nvSpPr>
        <p:spPr>
          <a:xfrm>
            <a:off x="0" y="-1"/>
            <a:ext cx="9144000" cy="725577"/>
          </a:xfrm>
          <a:prstGeom prst="rect">
            <a:avLst/>
          </a:prstGeom>
          <a:solidFill>
            <a:srgbClr val="4764A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0" name="Google Shape;210;p29"/>
          <p:cNvSpPr txBox="1"/>
          <p:nvPr/>
        </p:nvSpPr>
        <p:spPr>
          <a:xfrm>
            <a:off x="205409" y="-2"/>
            <a:ext cx="9144000" cy="857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320"/>
              </a:spcBef>
              <a:spcAft>
                <a:spcPts val="0"/>
              </a:spcAft>
              <a:buClr>
                <a:schemeClr val="dk1"/>
              </a:buClr>
              <a:buSzPts val="1600"/>
              <a:buFont typeface="Helvetica Neue"/>
              <a:buNone/>
            </a:pPr>
            <a:r>
              <a:rPr lang="en-US" sz="1600" i="0" u="none" strike="noStrike" cap="none" dirty="0">
                <a:solidFill>
                  <a:schemeClr val="lt1"/>
                </a:solidFill>
              </a:rPr>
              <a:t>In case you do </a:t>
            </a:r>
            <a:r>
              <a:rPr lang="en-US" sz="1600" i="0" u="sng" strike="noStrike" cap="none" dirty="0">
                <a:solidFill>
                  <a:schemeClr val="lt1"/>
                </a:solidFill>
              </a:rPr>
              <a:t>NOT</a:t>
            </a:r>
            <a:r>
              <a:rPr lang="en-US" sz="1600" i="0" u="none" strike="noStrike" cap="none" dirty="0">
                <a:solidFill>
                  <a:schemeClr val="lt1"/>
                </a:solidFill>
              </a:rPr>
              <a:t> know how to submit Feedback, </a:t>
            </a:r>
            <a:endParaRPr sz="1600" i="0" u="none" strike="noStrike" cap="none" dirty="0">
              <a:solidFill>
                <a:schemeClr val="lt1"/>
              </a:solidFill>
            </a:endParaRPr>
          </a:p>
          <a:p>
            <a:pPr marL="0" marR="0" lvl="0" indent="0" algn="l" rtl="0">
              <a:lnSpc>
                <a:spcPct val="100000"/>
              </a:lnSpc>
              <a:spcBef>
                <a:spcPts val="320"/>
              </a:spcBef>
              <a:spcAft>
                <a:spcPts val="0"/>
              </a:spcAft>
              <a:buClr>
                <a:schemeClr val="dk1"/>
              </a:buClr>
              <a:buSzPts val="1600"/>
              <a:buFont typeface="Helvetica Neue"/>
              <a:buNone/>
            </a:pPr>
            <a:r>
              <a:rPr lang="en-US" sz="1600" dirty="0">
                <a:solidFill>
                  <a:schemeClr val="lt1"/>
                </a:solidFill>
              </a:rPr>
              <a:t>C</a:t>
            </a:r>
            <a:r>
              <a:rPr lang="en-US" sz="1600" i="0" u="none" strike="noStrike" cap="none" dirty="0">
                <a:solidFill>
                  <a:schemeClr val="lt1"/>
                </a:solidFill>
              </a:rPr>
              <a:t>lick on </a:t>
            </a:r>
            <a:r>
              <a:rPr lang="en-US" sz="1600" b="1" i="0" u="none" strike="noStrike" cap="none" dirty="0">
                <a:solidFill>
                  <a:schemeClr val="lt1"/>
                </a:solidFill>
              </a:rPr>
              <a:t>[How To] </a:t>
            </a:r>
            <a:r>
              <a:rPr lang="en-US" sz="1600" i="0" u="none" strike="noStrike" cap="none" dirty="0">
                <a:solidFill>
                  <a:schemeClr val="lt1"/>
                </a:solidFill>
              </a:rPr>
              <a:t>to view the step-by-step instruction video or reach the </a:t>
            </a:r>
            <a:r>
              <a:rPr lang="en-US" sz="1600" b="1" i="0" u="none" strike="noStrike" cap="none" dirty="0">
                <a:solidFill>
                  <a:schemeClr val="lt1"/>
                </a:solidFill>
              </a:rPr>
              <a:t>[Contact] </a:t>
            </a:r>
            <a:r>
              <a:rPr lang="en-US" sz="1600" i="0" u="none" strike="noStrike" cap="none" dirty="0">
                <a:solidFill>
                  <a:schemeClr val="lt1"/>
                </a:solidFill>
              </a:rPr>
              <a:t>hotline</a:t>
            </a:r>
            <a:endParaRPr sz="1400" i="0" u="none" strike="noStrike" cap="none" dirty="0">
              <a:solidFill>
                <a:srgbClr val="000000"/>
              </a:solidFill>
            </a:endParaRPr>
          </a:p>
        </p:txBody>
      </p:sp>
      <p:pic>
        <p:nvPicPr>
          <p:cNvPr id="211" name="Google Shape;211;p29"/>
          <p:cNvPicPr preferRelativeResize="0"/>
          <p:nvPr/>
        </p:nvPicPr>
        <p:blipFill rotWithShape="1">
          <a:blip r:embed="rId6">
            <a:alphaModFix/>
          </a:blip>
          <a:srcRect t="4753" b="3636"/>
          <a:stretch/>
        </p:blipFill>
        <p:spPr>
          <a:xfrm>
            <a:off x="345876" y="795141"/>
            <a:ext cx="2206630" cy="4186221"/>
          </a:xfrm>
          <a:prstGeom prst="rect">
            <a:avLst/>
          </a:prstGeom>
          <a:noFill/>
          <a:ln>
            <a:noFill/>
          </a:ln>
          <a:effectLst>
            <a:outerShdw blurRad="57150" dist="19050" dir="5400000" algn="bl" rotWithShape="0">
              <a:srgbClr val="000000">
                <a:alpha val="49803"/>
              </a:srgbClr>
            </a:outerShdw>
          </a:effectLst>
        </p:spPr>
      </p:pic>
      <p:sp>
        <p:nvSpPr>
          <p:cNvPr id="212" name="Google Shape;212;p29"/>
          <p:cNvSpPr/>
          <p:nvPr/>
        </p:nvSpPr>
        <p:spPr>
          <a:xfrm>
            <a:off x="355228" y="4650087"/>
            <a:ext cx="847200" cy="357778"/>
          </a:xfrm>
          <a:prstGeom prst="roundRect">
            <a:avLst>
              <a:gd name="adj" fmla="val 0"/>
            </a:avLst>
          </a:prstGeom>
          <a:noFill/>
          <a:ln w="28575" cap="flat" cmpd="sng">
            <a:solidFill>
              <a:srgbClr val="FF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 name="Straight Connector 1">
            <a:extLst>
              <a:ext uri="{FF2B5EF4-FFF2-40B4-BE49-F238E27FC236}">
                <a16:creationId xmlns:a16="http://schemas.microsoft.com/office/drawing/2014/main" id="{5C13D221-6DCB-3C20-8AE8-C9F50B6380B1}"/>
              </a:ext>
            </a:extLst>
          </p:cNvPr>
          <p:cNvCxnSpPr>
            <a:cxnSpLocks/>
          </p:cNvCxnSpPr>
          <p:nvPr/>
        </p:nvCxnSpPr>
        <p:spPr>
          <a:xfrm>
            <a:off x="602974" y="2507529"/>
            <a:ext cx="0" cy="214255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 name="Straight Arrow Connector 2">
            <a:extLst>
              <a:ext uri="{FF2B5EF4-FFF2-40B4-BE49-F238E27FC236}">
                <a16:creationId xmlns:a16="http://schemas.microsoft.com/office/drawing/2014/main" id="{800543ED-4082-D45E-93C2-217508303E63}"/>
              </a:ext>
            </a:extLst>
          </p:cNvPr>
          <p:cNvCxnSpPr/>
          <p:nvPr/>
        </p:nvCxnSpPr>
        <p:spPr>
          <a:xfrm>
            <a:off x="583096" y="2507529"/>
            <a:ext cx="2769704" cy="0"/>
          </a:xfrm>
          <a:prstGeom prst="straightConnector1">
            <a:avLst/>
          </a:prstGeom>
          <a:ln>
            <a:solidFill>
              <a:srgbClr val="FF0000"/>
            </a:solidFill>
            <a:headEnd w="med" len="sm"/>
            <a:tailEnd type="triangle"/>
          </a:ln>
        </p:spPr>
        <p:style>
          <a:lnRef idx="3">
            <a:schemeClr val="dk1"/>
          </a:lnRef>
          <a:fillRef idx="0">
            <a:schemeClr val="dk1"/>
          </a:fillRef>
          <a:effectRef idx="2">
            <a:schemeClr val="dk1"/>
          </a:effectRef>
          <a:fontRef idx="minor">
            <a:schemeClr val="tx1"/>
          </a:fontRef>
        </p:style>
      </p:cxnSp>
      <p:cxnSp>
        <p:nvCxnSpPr>
          <p:cNvPr id="4" name="Straight Connector 3">
            <a:extLst>
              <a:ext uri="{FF2B5EF4-FFF2-40B4-BE49-F238E27FC236}">
                <a16:creationId xmlns:a16="http://schemas.microsoft.com/office/drawing/2014/main" id="{55F2E6D5-E741-0B49-4EBB-5753024BD4BA}"/>
              </a:ext>
            </a:extLst>
          </p:cNvPr>
          <p:cNvCxnSpPr>
            <a:cxnSpLocks/>
          </p:cNvCxnSpPr>
          <p:nvPr/>
        </p:nvCxnSpPr>
        <p:spPr>
          <a:xfrm>
            <a:off x="950568" y="3322598"/>
            <a:ext cx="0" cy="1327489"/>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5F6D3D44-64D2-21F4-31A9-AFF45F459E57}"/>
              </a:ext>
            </a:extLst>
          </p:cNvPr>
          <p:cNvCxnSpPr>
            <a:cxnSpLocks/>
          </p:cNvCxnSpPr>
          <p:nvPr/>
        </p:nvCxnSpPr>
        <p:spPr>
          <a:xfrm>
            <a:off x="930000" y="3337965"/>
            <a:ext cx="5439471" cy="0"/>
          </a:xfrm>
          <a:prstGeom prst="straightConnector1">
            <a:avLst/>
          </a:prstGeom>
          <a:ln>
            <a:solidFill>
              <a:srgbClr val="FF0000"/>
            </a:solidFill>
            <a:headEnd w="med" len="sm"/>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1304</Words>
  <Application>Microsoft Office PowerPoint</Application>
  <PresentationFormat>On-screen Show (16:9)</PresentationFormat>
  <Paragraphs>126</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Helvetica Neue</vt:lpstr>
      <vt:lpstr>Calibri</vt:lpstr>
      <vt:lpstr>Office Theme</vt:lpstr>
      <vt:lpstr>PowerPoint Presentation</vt:lpstr>
      <vt:lpstr>How Workers Can Use the Tool</vt:lpstr>
      <vt:lpstr>There Are 2 Options For Worker to Access the Tool</vt:lpstr>
      <vt:lpstr>Product Option 1: Full App</vt:lpstr>
      <vt:lpstr>PowerPoint Presentation</vt:lpstr>
      <vt:lpstr>PowerPoint Presentation</vt:lpstr>
      <vt:lpstr>PowerPoint Presentation</vt:lpstr>
      <vt:lpstr>PowerPoint Presentation</vt:lpstr>
      <vt:lpstr>PowerPoint Presentation</vt:lpstr>
      <vt:lpstr>Product Option 2: Single Feedback Tool (optional)</vt:lpstr>
      <vt:lpstr>PowerPoint Presentation</vt:lpstr>
      <vt:lpstr>PowerPoint Presentation</vt:lpstr>
      <vt:lpstr>Escalation feature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 Overview:  How mployee use the  Feedback Tool &amp; Escalation feature</dc:title>
  <dc:creator>Deborah Albers</dc:creator>
  <cp:lastModifiedBy>Ngoc Le</cp:lastModifiedBy>
  <cp:revision>19</cp:revision>
  <dcterms:created xsi:type="dcterms:W3CDTF">2020-10-19T19:35:05Z</dcterms:created>
  <dcterms:modified xsi:type="dcterms:W3CDTF">2023-03-22T04:27:35Z</dcterms:modified>
</cp:coreProperties>
</file>