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7010400" cy="9296400"/>
  <p:embeddedFontLst>
    <p:embeddedFont>
      <p:font typeface="微软雅黑" panose="020B0503020204020204" pitchFamily="34" charset="-122"/>
      <p:regular r:id="rId11"/>
      <p:bold r:id="rId12"/>
    </p:embeddedFont>
    <p:embeddedFont>
      <p:font typeface="Calibri" panose="020F0502020204030204" pitchFamily="34" charset="0"/>
      <p:regular r:id="rId13"/>
      <p:bold r:id="rId14"/>
      <p:italic r:id="rId15"/>
      <p:boldItalic r:id="rId16"/>
    </p:embeddedFont>
    <p:embeddedFont>
      <p:font typeface="Helvetica Neue"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8">
          <p15:clr>
            <a:srgbClr val="A4A3A4"/>
          </p15:clr>
        </p15:guide>
        <p15:guide id="2" pos="429">
          <p15:clr>
            <a:srgbClr val="A4A3A4"/>
          </p15:clr>
        </p15:guide>
        <p15:guide id="3" pos="5326">
          <p15:clr>
            <a:srgbClr val="A4A3A4"/>
          </p15:clr>
        </p15:guide>
        <p15:guide id="4" pos="2811">
          <p15:clr>
            <a:srgbClr val="A4A3A4"/>
          </p15:clr>
        </p15:guide>
        <p15:guide id="5" pos="2952">
          <p15:clr>
            <a:srgbClr val="A4A3A4"/>
          </p15:clr>
        </p15:guide>
        <p15:guide id="6" pos="2734">
          <p15:clr>
            <a:srgbClr val="A4A3A4"/>
          </p15:clr>
        </p15:guide>
        <p15:guide id="7" pos="3023">
          <p15:clr>
            <a:srgbClr val="A4A3A4"/>
          </p15:clr>
        </p15:guide>
        <p15:guide id="8" pos="5616">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gTmWIfJuA0l0fYggdCXNadDclb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01" autoAdjust="0"/>
  </p:normalViewPr>
  <p:slideViewPr>
    <p:cSldViewPr snapToGrid="0">
      <p:cViewPr varScale="1">
        <p:scale>
          <a:sx n="140" d="100"/>
          <a:sy n="140" d="100"/>
        </p:scale>
        <p:origin x="492" y="-30"/>
      </p:cViewPr>
      <p:guideLst>
        <p:guide orient="horz" pos="3128"/>
        <p:guide pos="429"/>
        <p:guide pos="5326"/>
        <p:guide pos="2811"/>
        <p:guide pos="2952"/>
        <p:guide pos="2734"/>
        <p:guide pos="3023"/>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36472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Welcome to Factory Quick Guide Video</a:t>
            </a:r>
            <a:endParaRPr dirty="0"/>
          </a:p>
          <a:p>
            <a:pPr marL="0" lvl="0" indent="0" algn="l" rtl="0">
              <a:lnSpc>
                <a:spcPct val="100000"/>
              </a:lnSpc>
              <a:spcBef>
                <a:spcPts val="0"/>
              </a:spcBef>
              <a:spcAft>
                <a:spcPts val="0"/>
              </a:spcAft>
              <a:buClr>
                <a:schemeClr val="dk1"/>
              </a:buClr>
              <a:buSzPts val="1400"/>
              <a:buFont typeface="Arial"/>
              <a:buNone/>
            </a:pPr>
            <a:r>
              <a:rPr lang="en-US" dirty="0"/>
              <a:t>In this video, we will teach you How To Deploy the Feedback Tool To Your Workers</a:t>
            </a:r>
            <a:endParaRPr dirty="0"/>
          </a:p>
        </p:txBody>
      </p:sp>
    </p:spTree>
    <p:extLst>
      <p:ext uri="{BB962C8B-B14F-4D97-AF65-F5344CB8AC3E}">
        <p14:creationId xmlns:p14="http://schemas.microsoft.com/office/powerpoint/2010/main" val="799470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4a5e3457dd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14a5e3457dd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First, let’s take a look at the overall Tool Deployment Process</a:t>
            </a:r>
            <a:endParaRPr dirty="0"/>
          </a:p>
          <a:p>
            <a:pPr marL="0" lvl="0" indent="0" algn="l" rtl="0">
              <a:lnSpc>
                <a:spcPct val="100000"/>
              </a:lnSpc>
              <a:spcBef>
                <a:spcPts val="0"/>
              </a:spcBef>
              <a:spcAft>
                <a:spcPts val="0"/>
              </a:spcAft>
              <a:buSzPts val="1400"/>
              <a:buNone/>
            </a:pPr>
            <a:r>
              <a:rPr lang="en-US" dirty="0"/>
              <a:t>By now you have already received the Onboarding Email</a:t>
            </a:r>
            <a:endParaRPr dirty="0"/>
          </a:p>
          <a:p>
            <a:pPr marL="0" lvl="0" indent="0" algn="l" rtl="0">
              <a:lnSpc>
                <a:spcPct val="100000"/>
              </a:lnSpc>
              <a:spcBef>
                <a:spcPts val="0"/>
              </a:spcBef>
              <a:spcAft>
                <a:spcPts val="0"/>
              </a:spcAft>
              <a:buSzPts val="1400"/>
              <a:buNone/>
            </a:pPr>
            <a:r>
              <a:rPr lang="en-US" dirty="0"/>
              <a:t>In this video, we will guide you through the key contents which are included in that email</a:t>
            </a:r>
            <a:endParaRPr dirty="0"/>
          </a:p>
          <a:p>
            <a:pPr marL="0" lvl="0" indent="0" algn="l" rtl="0">
              <a:lnSpc>
                <a:spcPct val="100000"/>
              </a:lnSpc>
              <a:spcBef>
                <a:spcPts val="0"/>
              </a:spcBef>
              <a:spcAft>
                <a:spcPts val="0"/>
              </a:spcAft>
              <a:buSzPts val="1400"/>
              <a:buNone/>
            </a:pPr>
            <a:r>
              <a:rPr lang="en-US" dirty="0"/>
              <a:t>Next, We will also teach you how to print out the Feedback Tool Promotion Poster, where to position it within your factory</a:t>
            </a:r>
            <a:endParaRPr dirty="0"/>
          </a:p>
          <a:p>
            <a:pPr marL="0" lvl="0" indent="0" algn="l" rtl="0">
              <a:lnSpc>
                <a:spcPct val="100000"/>
              </a:lnSpc>
              <a:spcBef>
                <a:spcPts val="0"/>
              </a:spcBef>
              <a:spcAft>
                <a:spcPts val="0"/>
              </a:spcAft>
              <a:buSzPts val="1400"/>
              <a:buNone/>
            </a:pPr>
            <a:r>
              <a:rPr lang="en-US" dirty="0"/>
              <a:t>And what are the most efficient  practices to promote the tools to your worker</a:t>
            </a:r>
            <a:endParaRPr dirty="0"/>
          </a:p>
          <a:p>
            <a:pPr marL="0" lvl="0" indent="0" algn="l" rtl="0">
              <a:lnSpc>
                <a:spcPct val="100000"/>
              </a:lnSpc>
              <a:spcBef>
                <a:spcPts val="0"/>
              </a:spcBef>
              <a:spcAft>
                <a:spcPts val="0"/>
              </a:spcAft>
              <a:buSzPts val="1400"/>
              <a:buNone/>
            </a:pPr>
            <a:r>
              <a:rPr lang="en-US" dirty="0"/>
              <a:t>Lastly, the final goal in this process is successfully invite workers to scan the QR Code on the Poster, access the Tool and Submit feedback whenever they have any inquiries.</a:t>
            </a:r>
            <a:endParaRPr dirty="0"/>
          </a:p>
          <a:p>
            <a:pPr marL="0" lvl="0" indent="0" algn="l" rtl="0">
              <a:lnSpc>
                <a:spcPct val="100000"/>
              </a:lnSpc>
              <a:spcBef>
                <a:spcPts val="0"/>
              </a:spcBef>
              <a:spcAft>
                <a:spcPts val="0"/>
              </a:spcAft>
              <a:buSzPts val="1400"/>
              <a:buNone/>
            </a:pPr>
            <a:r>
              <a:rPr lang="en-US" dirty="0"/>
              <a:t>It’s a simple process, but it will require the initiative of factory management in order to invite &amp; win the trust of workers, get them to be willing to communicate with the factory. By the end of this deployment process, we hope that your workers will feel encouraged to raise questions, voice up grievance, give innovated suggestions or comments through the Feedback Tool to contribute for the constant improvement of your company.</a:t>
            </a:r>
            <a:endParaRPr dirty="0"/>
          </a:p>
        </p:txBody>
      </p:sp>
    </p:spTree>
    <p:extLst>
      <p:ext uri="{BB962C8B-B14F-4D97-AF65-F5344CB8AC3E}">
        <p14:creationId xmlns:p14="http://schemas.microsoft.com/office/powerpoint/2010/main" val="65505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Let’s start with step 1. Receive Onboarding Email.</a:t>
            </a:r>
            <a:endParaRPr dirty="0"/>
          </a:p>
          <a:p>
            <a:pPr marL="0" lvl="0" indent="0" algn="l" rtl="0">
              <a:lnSpc>
                <a:spcPct val="100000"/>
              </a:lnSpc>
              <a:spcBef>
                <a:spcPts val="0"/>
              </a:spcBef>
              <a:spcAft>
                <a:spcPts val="0"/>
              </a:spcAft>
              <a:buSzPts val="1400"/>
              <a:buNone/>
            </a:pPr>
            <a:r>
              <a:rPr lang="en-US" dirty="0"/>
              <a:t>The Onboarding Email that has been sent to your Factory POC will include: </a:t>
            </a:r>
            <a:endParaRPr dirty="0"/>
          </a:p>
          <a:p>
            <a:pPr marL="457200" lvl="0" indent="-317500" algn="l" rtl="0">
              <a:lnSpc>
                <a:spcPct val="100000"/>
              </a:lnSpc>
              <a:spcBef>
                <a:spcPts val="0"/>
              </a:spcBef>
              <a:spcAft>
                <a:spcPts val="0"/>
              </a:spcAft>
              <a:buSzPts val="1400"/>
              <a:buChar char="❏"/>
            </a:pPr>
            <a:r>
              <a:rPr lang="en-US" dirty="0"/>
              <a:t>Factory’s Backend Login Credentials</a:t>
            </a:r>
            <a:endParaRPr dirty="0"/>
          </a:p>
          <a:p>
            <a:pPr marL="457200" lvl="0" indent="-317500" algn="l" rtl="0">
              <a:lnSpc>
                <a:spcPct val="100000"/>
              </a:lnSpc>
              <a:spcBef>
                <a:spcPts val="0"/>
              </a:spcBef>
              <a:spcAft>
                <a:spcPts val="0"/>
              </a:spcAft>
              <a:buSzPts val="1400"/>
              <a:buChar char="❏"/>
            </a:pPr>
            <a:r>
              <a:rPr lang="en-US" dirty="0"/>
              <a:t>QR Code for workers to scan &amp; access the tool</a:t>
            </a:r>
            <a:endParaRPr dirty="0"/>
          </a:p>
          <a:p>
            <a:pPr marL="457200" lvl="0" indent="-317500" algn="l" rtl="0">
              <a:lnSpc>
                <a:spcPct val="100000"/>
              </a:lnSpc>
              <a:spcBef>
                <a:spcPts val="0"/>
              </a:spcBef>
              <a:spcAft>
                <a:spcPts val="0"/>
              </a:spcAft>
              <a:buSzPts val="1400"/>
              <a:buChar char="❏"/>
            </a:pPr>
            <a:r>
              <a:rPr lang="en-US" dirty="0"/>
              <a:t>Pre-made Poster for Factory to print out</a:t>
            </a: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93439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2. Click on the [Download Poster] button in the Onboarding Email &amp; download the Poster design</a:t>
            </a:r>
            <a:endParaRPr dirty="0"/>
          </a:p>
        </p:txBody>
      </p:sp>
    </p:spTree>
    <p:extLst>
      <p:ext uri="{BB962C8B-B14F-4D97-AF65-F5344CB8AC3E}">
        <p14:creationId xmlns:p14="http://schemas.microsoft.com/office/powerpoint/2010/main" val="765690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3. Please print out multiple copies of the Feedback Tool Promotion Poster. </a:t>
            </a:r>
            <a:endParaRPr dirty="0"/>
          </a:p>
          <a:p>
            <a:pPr marL="0" lvl="0" indent="0" algn="l" rtl="0">
              <a:lnSpc>
                <a:spcPct val="100000"/>
              </a:lnSpc>
              <a:spcBef>
                <a:spcPts val="0"/>
              </a:spcBef>
              <a:spcAft>
                <a:spcPts val="0"/>
              </a:spcAft>
              <a:buSzPts val="1400"/>
              <a:buNone/>
            </a:pPr>
            <a:r>
              <a:rPr lang="en-US" dirty="0"/>
              <a:t>In that poster, there should be: (1) a QR Code which provides a unique access for your factory, (2) an invitation for workers to use this Tool if they want to raise their voices; and (3) </a:t>
            </a:r>
            <a:endParaRPr dirty="0"/>
          </a:p>
          <a:p>
            <a:pPr marL="0" lvl="0" indent="0" algn="l" rtl="0">
              <a:lnSpc>
                <a:spcPct val="100000"/>
              </a:lnSpc>
              <a:spcBef>
                <a:spcPts val="0"/>
              </a:spcBef>
              <a:spcAft>
                <a:spcPts val="0"/>
              </a:spcAft>
              <a:buSzPts val="1400"/>
              <a:buNone/>
            </a:pPr>
            <a:r>
              <a:rPr lang="en-US" dirty="0"/>
              <a:t>Instructions on how to submit feedback after scanning the QR Code</a:t>
            </a:r>
            <a:endParaRPr dirty="0"/>
          </a:p>
          <a:p>
            <a:pPr marL="0" lvl="0" indent="0" algn="l" rtl="0">
              <a:lnSpc>
                <a:spcPct val="100000"/>
              </a:lnSpc>
              <a:spcBef>
                <a:spcPts val="0"/>
              </a:spcBef>
              <a:spcAft>
                <a:spcPts val="0"/>
              </a:spcAft>
              <a:buSzPts val="1400"/>
              <a:buNone/>
            </a:pPr>
            <a:r>
              <a:rPr lang="en-US" dirty="0"/>
              <a:t>This poster will help the workers to easily understand how to use this tool &amp; feel more confident in submitting feedback by themselves without asking for assistance from someone, especially if they wish to remain anonymous.</a:t>
            </a:r>
            <a:endParaRPr dirty="0"/>
          </a:p>
        </p:txBody>
      </p:sp>
    </p:spTree>
    <p:extLst>
      <p:ext uri="{BB962C8B-B14F-4D97-AF65-F5344CB8AC3E}">
        <p14:creationId xmlns:p14="http://schemas.microsoft.com/office/powerpoint/2010/main" val="596787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Next, for step 4. Please position these promotion posters in common or high-traffic areas within your factory.</a:t>
            </a:r>
            <a:endParaRPr dirty="0"/>
          </a:p>
          <a:p>
            <a:pPr marL="0" lvl="0" indent="0" algn="l" rtl="0">
              <a:lnSpc>
                <a:spcPct val="100000"/>
              </a:lnSpc>
              <a:spcBef>
                <a:spcPts val="0"/>
              </a:spcBef>
              <a:spcAft>
                <a:spcPts val="0"/>
              </a:spcAft>
              <a:buSzPts val="1400"/>
              <a:buNone/>
            </a:pPr>
            <a:r>
              <a:rPr lang="en-US" dirty="0"/>
              <a:t>Such as Dormitory, Canteen, Parking Lot, Lounge Room, Rest Room, Clock-In Area, Production Floor, and Printing Area </a:t>
            </a:r>
            <a:endParaRPr dirty="0"/>
          </a:p>
          <a:p>
            <a:pPr marL="0" lvl="0" indent="0" algn="l" rtl="0">
              <a:lnSpc>
                <a:spcPct val="100000"/>
              </a:lnSpc>
              <a:spcBef>
                <a:spcPts val="0"/>
              </a:spcBef>
              <a:spcAft>
                <a:spcPts val="0"/>
              </a:spcAft>
              <a:buSzPts val="1400"/>
              <a:buNone/>
            </a:pPr>
            <a:r>
              <a:rPr lang="en-US" dirty="0"/>
              <a:t>Having posters around these strategic  areas where workers congregate will help the tool to be more accessible for workers to quickly submit feedback in case of need. It will also allow the factory to connect in a timely way with workers for insights &amp; risk-identifications</a:t>
            </a: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466091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Next, step 5. Please create a marketing plan to promote the tool to your workers.</a:t>
            </a:r>
            <a:endParaRPr dirty="0"/>
          </a:p>
          <a:p>
            <a:pPr marL="0" lvl="0" indent="0" algn="l" rtl="0">
              <a:lnSpc>
                <a:spcPct val="100000"/>
              </a:lnSpc>
              <a:spcBef>
                <a:spcPts val="0"/>
              </a:spcBef>
              <a:spcAft>
                <a:spcPts val="0"/>
              </a:spcAft>
              <a:buSzPts val="1400"/>
              <a:buNone/>
            </a:pPr>
            <a:r>
              <a:rPr lang="en-US" dirty="0"/>
              <a:t>We highly suggest for a factory to create a 2-week top-down, high coverage promotion plan, to help workers develop the habit of using the Feedback Tool, which in turn  will help the factory achieve greater value from the Tool</a:t>
            </a:r>
            <a:endParaRPr dirty="0"/>
          </a:p>
          <a:p>
            <a:pPr marL="0" lvl="0" indent="0" algn="l" rtl="0">
              <a:lnSpc>
                <a:spcPct val="100000"/>
              </a:lnSpc>
              <a:spcBef>
                <a:spcPts val="0"/>
              </a:spcBef>
              <a:spcAft>
                <a:spcPts val="0"/>
              </a:spcAft>
              <a:buSzPts val="1400"/>
              <a:buNone/>
            </a:pPr>
            <a:r>
              <a:rPr lang="en-US" dirty="0"/>
              <a:t>You can incorporate these strategies into your promotion plan:</a:t>
            </a:r>
            <a:endParaRPr dirty="0"/>
          </a:p>
          <a:p>
            <a:pPr marL="457200" lvl="0" indent="-317500" algn="l" rtl="0">
              <a:lnSpc>
                <a:spcPct val="100000"/>
              </a:lnSpc>
              <a:spcBef>
                <a:spcPts val="0"/>
              </a:spcBef>
              <a:spcAft>
                <a:spcPts val="0"/>
              </a:spcAft>
              <a:buSzPts val="1400"/>
              <a:buChar char="-"/>
            </a:pPr>
            <a:r>
              <a:rPr lang="en-US" dirty="0"/>
              <a:t>Top Down Support: This will require you to communicate with your senior management to get more support from other departments or senior management can send emails to the whole factory announcing the new available communication feedback tool at the factory. This will make sure the news about Tool Launching will be spread to all factory units</a:t>
            </a:r>
            <a:endParaRPr dirty="0"/>
          </a:p>
          <a:p>
            <a:pPr marL="457200" lvl="0" indent="-317500" algn="l" rtl="0">
              <a:lnSpc>
                <a:spcPct val="100000"/>
              </a:lnSpc>
              <a:spcBef>
                <a:spcPts val="0"/>
              </a:spcBef>
              <a:spcAft>
                <a:spcPts val="0"/>
              </a:spcAft>
              <a:buSzPts val="1400"/>
              <a:buChar char="-"/>
            </a:pPr>
            <a:r>
              <a:rPr lang="en-US" dirty="0"/>
              <a:t>During the promotion period, Supervisor or Team Leader could also help by communicating with their team members: This can be done by each team leader during the usual morning meetings by dedicating 5-minutes each time to guide the worker on how to use the Tool.</a:t>
            </a:r>
            <a:endParaRPr dirty="0"/>
          </a:p>
          <a:p>
            <a:pPr marL="457200" lvl="0" indent="-317500" algn="l" rtl="0">
              <a:lnSpc>
                <a:spcPct val="100000"/>
              </a:lnSpc>
              <a:spcBef>
                <a:spcPts val="0"/>
              </a:spcBef>
              <a:spcAft>
                <a:spcPts val="0"/>
              </a:spcAft>
              <a:buSzPts val="1400"/>
              <a:buChar char="-"/>
            </a:pPr>
            <a:r>
              <a:rPr lang="en-US" dirty="0"/>
              <a:t>Besides having posters as promotion material, the factory can also give short public announcement every day during the promotion period to raise worker’s awareness &amp; curiosity about the Tool. The factory make a record of this announcement and we suggest that after the promotion week,  play repeatedly this audio message at least once a week.</a:t>
            </a:r>
            <a:endParaRPr dirty="0"/>
          </a:p>
          <a:p>
            <a:pPr marL="457200" lvl="0" indent="-317500" algn="l" rtl="0">
              <a:lnSpc>
                <a:spcPct val="100000"/>
              </a:lnSpc>
              <a:spcBef>
                <a:spcPts val="0"/>
              </a:spcBef>
              <a:spcAft>
                <a:spcPts val="0"/>
              </a:spcAft>
              <a:buSzPts val="1400"/>
              <a:buChar char="-"/>
            </a:pPr>
            <a:r>
              <a:rPr lang="en-US" dirty="0"/>
              <a:t>Last but not least, factory can also give out incentives as an encouragement to workers who have installed the RBA Voices App. This is optional, depending on the resources of the factory. From our experience, workers will likely adapt &amp; use the new tool quicker if they already have it pre-installed on their mobile phone.</a:t>
            </a:r>
            <a:endParaRPr dirty="0"/>
          </a:p>
        </p:txBody>
      </p:sp>
    </p:spTree>
    <p:extLst>
      <p:ext uri="{BB962C8B-B14F-4D97-AF65-F5344CB8AC3E}">
        <p14:creationId xmlns:p14="http://schemas.microsoft.com/office/powerpoint/2010/main" val="3875414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As you communicate with the workers about the tool, here’re 4 key points that you should include:</a:t>
            </a:r>
            <a:endParaRPr/>
          </a:p>
          <a:p>
            <a:pPr marL="0" lvl="0" indent="0" algn="l" rtl="0">
              <a:lnSpc>
                <a:spcPct val="100000"/>
              </a:lnSpc>
              <a:spcBef>
                <a:spcPts val="0"/>
              </a:spcBef>
              <a:spcAft>
                <a:spcPts val="0"/>
              </a:spcAft>
              <a:buSzPts val="1400"/>
              <a:buNone/>
            </a:pPr>
            <a:r>
              <a:rPr lang="en-US"/>
              <a:t>Point No 1: Tool Introduction</a:t>
            </a:r>
            <a:endParaRPr/>
          </a:p>
          <a:p>
            <a:pPr marL="0" lvl="0" indent="0" algn="l" rtl="0">
              <a:lnSpc>
                <a:spcPct val="100000"/>
              </a:lnSpc>
              <a:spcBef>
                <a:spcPts val="0"/>
              </a:spcBef>
              <a:spcAft>
                <a:spcPts val="0"/>
              </a:spcAft>
              <a:buSzPts val="1400"/>
              <a:buNone/>
            </a:pPr>
            <a:r>
              <a:rPr lang="en-US"/>
              <a:t>-Feedback Tool: A </a:t>
            </a:r>
            <a:r>
              <a:rPr lang="en-US">
                <a:solidFill>
                  <a:srgbClr val="FF0000"/>
                </a:solidFill>
              </a:rPr>
              <a:t>mobile platform communication channel</a:t>
            </a:r>
            <a:r>
              <a:rPr lang="en-US"/>
              <a:t> which allows worker to have </a:t>
            </a:r>
            <a:r>
              <a:rPr lang="en-US">
                <a:solidFill>
                  <a:srgbClr val="FF0000"/>
                </a:solidFill>
              </a:rPr>
              <a:t>1-on-1 private dialogue </a:t>
            </a:r>
            <a:r>
              <a:rPr lang="en-US"/>
              <a:t>with the manager</a:t>
            </a:r>
            <a:endParaRPr/>
          </a:p>
          <a:p>
            <a:pPr marL="0" lvl="0" indent="0" algn="l" rtl="0">
              <a:lnSpc>
                <a:spcPct val="100000"/>
              </a:lnSpc>
              <a:spcBef>
                <a:spcPts val="0"/>
              </a:spcBef>
              <a:spcAft>
                <a:spcPts val="0"/>
              </a:spcAft>
              <a:buSzPts val="1400"/>
              <a:buNone/>
            </a:pPr>
            <a:r>
              <a:rPr lang="en-US"/>
              <a:t>-Workers can help factory to </a:t>
            </a:r>
            <a:r>
              <a:rPr lang="en-US">
                <a:solidFill>
                  <a:srgbClr val="FF0000"/>
                </a:solidFill>
              </a:rPr>
              <a:t>identify risk</a:t>
            </a:r>
            <a:r>
              <a:rPr lang="en-US"/>
              <a:t> at production floor &amp; </a:t>
            </a:r>
            <a:r>
              <a:rPr lang="en-US">
                <a:solidFill>
                  <a:srgbClr val="FF0000"/>
                </a:solidFill>
              </a:rPr>
              <a:t>improve working experience by submitting feedback</a:t>
            </a:r>
            <a:endParaRPr>
              <a:solidFill>
                <a:srgbClr val="FF0000"/>
              </a:solidFill>
            </a:endParaRPr>
          </a:p>
          <a:p>
            <a:pPr marL="0" lvl="0" indent="0" algn="l" rtl="0">
              <a:lnSpc>
                <a:spcPct val="100000"/>
              </a:lnSpc>
              <a:spcBef>
                <a:spcPts val="0"/>
              </a:spcBef>
              <a:spcAft>
                <a:spcPts val="0"/>
              </a:spcAft>
              <a:buSzPts val="1400"/>
              <a:buNone/>
            </a:pPr>
            <a:r>
              <a:rPr lang="en-US"/>
              <a:t>-Workers can conveniently submit inquiries from</a:t>
            </a:r>
            <a:r>
              <a:rPr lang="en-US">
                <a:solidFill>
                  <a:srgbClr val="FF0000"/>
                </a:solidFill>
              </a:rPr>
              <a:t> anywhere, anytime</a:t>
            </a:r>
            <a:endParaRPr>
              <a:solidFill>
                <a:srgbClr val="FF0000"/>
              </a:solidFill>
            </a:endParaRPr>
          </a:p>
          <a:p>
            <a:pPr marL="0" lvl="0" indent="0" algn="l" rtl="0">
              <a:lnSpc>
                <a:spcPct val="100000"/>
              </a:lnSpc>
              <a:spcBef>
                <a:spcPts val="0"/>
              </a:spcBef>
              <a:spcAft>
                <a:spcPts val="0"/>
              </a:spcAft>
              <a:buSzPts val="1400"/>
              <a:buNone/>
            </a:pPr>
            <a:r>
              <a:rPr lang="en-US"/>
              <a:t>-Workers can submit inquiries </a:t>
            </a:r>
            <a:r>
              <a:rPr lang="en-US">
                <a:solidFill>
                  <a:srgbClr val="FF0000"/>
                </a:solidFill>
              </a:rPr>
              <a:t>anonymously </a:t>
            </a:r>
            <a:r>
              <a:rPr lang="en-US"/>
              <a:t>for </a:t>
            </a:r>
            <a:r>
              <a:rPr lang="en-US">
                <a:solidFill>
                  <a:srgbClr val="FF0000"/>
                </a:solidFill>
              </a:rPr>
              <a:t>sensitive information</a:t>
            </a:r>
            <a:endParaRPr>
              <a:solidFill>
                <a:srgbClr val="FF0000"/>
              </a:solidFill>
            </a:endParaRPr>
          </a:p>
          <a:p>
            <a:pPr marL="0" lvl="0" indent="0" algn="l" rtl="0">
              <a:lnSpc>
                <a:spcPct val="100000"/>
              </a:lnSpc>
              <a:spcBef>
                <a:spcPts val="0"/>
              </a:spcBef>
              <a:spcAft>
                <a:spcPts val="0"/>
              </a:spcAft>
              <a:buSzPts val="1400"/>
              <a:buNone/>
            </a:pPr>
            <a:r>
              <a:rPr lang="en-US"/>
              <a:t>-Workers can </a:t>
            </a:r>
            <a:r>
              <a:rPr lang="en-US">
                <a:solidFill>
                  <a:srgbClr val="FF0000"/>
                </a:solidFill>
              </a:rPr>
              <a:t>escalate grievances </a:t>
            </a:r>
            <a:r>
              <a:rPr lang="en-US"/>
              <a:t>to 3rd party organizations for further oversight.</a:t>
            </a:r>
            <a:endParaRPr/>
          </a:p>
          <a:p>
            <a:pPr marL="0" lvl="0" indent="0" algn="l" rtl="0">
              <a:lnSpc>
                <a:spcPct val="100000"/>
              </a:lnSpc>
              <a:spcBef>
                <a:spcPts val="0"/>
              </a:spcBef>
              <a:spcAft>
                <a:spcPts val="0"/>
              </a:spcAft>
              <a:buSzPts val="1400"/>
              <a:buNone/>
            </a:pPr>
            <a:r>
              <a:rPr lang="en-US"/>
              <a:t>Point No 2: How to Access the Tool. This instruction can be found directly on the poster.</a:t>
            </a:r>
            <a:endParaRPr/>
          </a:p>
          <a:p>
            <a:pPr marL="0" lvl="0" indent="0" algn="l" rtl="0">
              <a:lnSpc>
                <a:spcPct val="100000"/>
              </a:lnSpc>
              <a:spcBef>
                <a:spcPts val="0"/>
              </a:spcBef>
              <a:spcAft>
                <a:spcPts val="0"/>
              </a:spcAft>
              <a:buSzPts val="1400"/>
              <a:buNone/>
            </a:pPr>
            <a:r>
              <a:rPr lang="en-US"/>
              <a:t>Point No. 3: How to Sign up/ Log in. It would be best if group &amp; team leader can provide hands-on assistance to the worker on how to type in EmployeeID or Mobile Number &amp; Password</a:t>
            </a:r>
            <a:endParaRPr/>
          </a:p>
          <a:p>
            <a:pPr marL="0" lvl="0" indent="0" algn="l" rtl="0">
              <a:lnSpc>
                <a:spcPct val="100000"/>
              </a:lnSpc>
              <a:spcBef>
                <a:spcPts val="0"/>
              </a:spcBef>
              <a:spcAft>
                <a:spcPts val="0"/>
              </a:spcAft>
              <a:buSzPts val="1400"/>
              <a:buNone/>
            </a:pPr>
            <a:r>
              <a:rPr lang="en-US"/>
              <a:t>Point No. 4: How to submit Feedback &amp; receive response. Also, Please don’t forget to tell workers about the anonymous feature &amp; escalation feature of the Tool.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It’s very important that during the promotion period, all workers should be aware of these 4 key points.</a:t>
            </a:r>
            <a:endParaRPr/>
          </a:p>
          <a:p>
            <a:pPr marL="0" lvl="0" indent="0" algn="l" rtl="0">
              <a:lnSpc>
                <a:spcPct val="100000"/>
              </a:lnSpc>
              <a:spcBef>
                <a:spcPts val="0"/>
              </a:spcBef>
              <a:spcAft>
                <a:spcPts val="0"/>
              </a:spcAft>
              <a:buSzPts val="1400"/>
              <a:buNone/>
            </a:pPr>
            <a:r>
              <a:rPr lang="en-US"/>
              <a:t>And that is all for this video. We wish you a very successful deployment.</a:t>
            </a:r>
            <a:endParaRPr/>
          </a:p>
          <a:p>
            <a:pPr marL="0" lvl="0" indent="0" algn="l" rtl="0">
              <a:lnSpc>
                <a:spcPct val="100000"/>
              </a:lnSpc>
              <a:spcBef>
                <a:spcPts val="0"/>
              </a:spcBef>
              <a:spcAft>
                <a:spcPts val="0"/>
              </a:spcAft>
              <a:buClr>
                <a:schemeClr val="dk1"/>
              </a:buClr>
              <a:buSzPts val="1400"/>
              <a:buFont typeface="Arial"/>
              <a:buNone/>
            </a:pPr>
            <a:r>
              <a:rPr lang="en-US"/>
              <a:t>Thank you for watching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90491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4764AE"/>
        </a:solidFill>
        <a:effectLst/>
      </p:bgPr>
    </p:bg>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692151" y="2338223"/>
            <a:ext cx="7762875"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Helvetica Neue"/>
              <a:buNone/>
              <a:defRPr sz="3600" b="1" u="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692151" y="3024023"/>
            <a:ext cx="7762875" cy="131445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rgbClr val="B8B5C1"/>
              </a:buClr>
              <a:buSzPts val="2400"/>
              <a:buFont typeface="Helvetica Neue"/>
              <a:buNone/>
              <a:defRPr sz="2400">
                <a:solidFill>
                  <a:srgbClr val="B8B5C1"/>
                </a:solidFill>
              </a:defRPr>
            </a:lvl1pPr>
            <a:lvl2pPr lvl="1" algn="ctr">
              <a:lnSpc>
                <a:spcPct val="100000"/>
              </a:lnSpc>
              <a:spcBef>
                <a:spcPts val="270"/>
              </a:spcBef>
              <a:spcAft>
                <a:spcPts val="0"/>
              </a:spcAft>
              <a:buSzPts val="1350"/>
              <a:buNone/>
              <a:defRPr>
                <a:solidFill>
                  <a:srgbClr val="888888"/>
                </a:solidFill>
              </a:defRPr>
            </a:lvl2pPr>
            <a:lvl3pPr lvl="2" algn="ctr">
              <a:lnSpc>
                <a:spcPct val="100000"/>
              </a:lnSpc>
              <a:spcBef>
                <a:spcPts val="210"/>
              </a:spcBef>
              <a:spcAft>
                <a:spcPts val="0"/>
              </a:spcAft>
              <a:buSzPts val="1050"/>
              <a:buNone/>
              <a:defRPr>
                <a:solidFill>
                  <a:srgbClr val="888888"/>
                </a:solidFill>
              </a:defRPr>
            </a:lvl3pPr>
            <a:lvl4pPr lvl="3" algn="ctr">
              <a:lnSpc>
                <a:spcPct val="100000"/>
              </a:lnSpc>
              <a:spcBef>
                <a:spcPts val="180"/>
              </a:spcBef>
              <a:spcAft>
                <a:spcPts val="0"/>
              </a:spcAft>
              <a:buSzPts val="900"/>
              <a:buNone/>
              <a:defRPr>
                <a:solidFill>
                  <a:srgbClr val="888888"/>
                </a:solidFill>
              </a:defRPr>
            </a:lvl4pPr>
            <a:lvl5pPr lvl="4" algn="ctr">
              <a:lnSpc>
                <a:spcPct val="100000"/>
              </a:lnSpc>
              <a:spcBef>
                <a:spcPts val="150"/>
              </a:spcBef>
              <a:spcAft>
                <a:spcPts val="0"/>
              </a:spcAft>
              <a:buSzPts val="75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cxnSp>
        <p:nvCxnSpPr>
          <p:cNvPr id="18" name="Google Shape;18;p19"/>
          <p:cNvCxnSpPr/>
          <p:nvPr/>
        </p:nvCxnSpPr>
        <p:spPr>
          <a:xfrm>
            <a:off x="681038" y="1141235"/>
            <a:ext cx="7773986" cy="1191"/>
          </a:xfrm>
          <a:prstGeom prst="straightConnector1">
            <a:avLst/>
          </a:prstGeom>
          <a:noFill/>
          <a:ln w="19050" cap="flat" cmpd="sng">
            <a:solidFill>
              <a:srgbClr val="B8B5C1"/>
            </a:solidFill>
            <a:prstDash val="solid"/>
            <a:round/>
            <a:headEnd type="none" w="sm" len="sm"/>
            <a:tailEnd type="none" w="sm" len="sm"/>
          </a:ln>
        </p:spPr>
      </p:cxnSp>
      <p:pic>
        <p:nvPicPr>
          <p:cNvPr id="19" name="Google Shape;19;p19" descr="EICC_Logo_CMYK_FullColorRev.eps"/>
          <p:cNvPicPr preferRelativeResize="0"/>
          <p:nvPr/>
        </p:nvPicPr>
        <p:blipFill rotWithShape="1">
          <a:blip r:embed="rId2">
            <a:alphaModFix/>
          </a:blip>
          <a:srcRect/>
          <a:stretch/>
        </p:blipFill>
        <p:spPr>
          <a:xfrm>
            <a:off x="692151" y="343083"/>
            <a:ext cx="3149052" cy="6806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
        <p:cNvGrpSpPr/>
        <p:nvPr/>
      </p:nvGrpSpPr>
      <p:grpSpPr>
        <a:xfrm>
          <a:off x="0" y="0"/>
          <a:ext cx="0" cy="0"/>
          <a:chOff x="0" y="0"/>
          <a:chExt cx="0" cy="0"/>
        </a:xfrm>
      </p:grpSpPr>
      <p:sp>
        <p:nvSpPr>
          <p:cNvPr id="21" name="Google Shape;21;p20"/>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0"/>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3" name="Google Shape;23;p20"/>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20"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25" name="Google Shape;25;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8"/>
        <p:cNvGrpSpPr/>
        <p:nvPr/>
      </p:nvGrpSpPr>
      <p:grpSpPr>
        <a:xfrm>
          <a:off x="0" y="0"/>
          <a:ext cx="0" cy="0"/>
          <a:chOff x="0" y="0"/>
          <a:chExt cx="0" cy="0"/>
        </a:xfrm>
      </p:grpSpPr>
      <p:sp>
        <p:nvSpPr>
          <p:cNvPr id="29" name="Google Shape;29;p21"/>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21"/>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 name="Google Shape;31;p21"/>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21" descr="RBA_HalfMark_CMYK_FullColor.png"/>
          <p:cNvPicPr preferRelativeResize="0"/>
          <p:nvPr/>
        </p:nvPicPr>
        <p:blipFill rotWithShape="1">
          <a:blip r:embed="rId2">
            <a:alphaModFix amt="10000"/>
          </a:blip>
          <a:srcRect/>
          <a:stretch/>
        </p:blipFill>
        <p:spPr>
          <a:xfrm>
            <a:off x="7340600" y="3472476"/>
            <a:ext cx="1892300" cy="1785705"/>
          </a:xfrm>
          <a:prstGeom prst="rect">
            <a:avLst/>
          </a:prstGeom>
          <a:noFill/>
          <a:ln>
            <a:noFill/>
          </a:ln>
        </p:spPr>
      </p:pic>
      <p:pic>
        <p:nvPicPr>
          <p:cNvPr id="33" name="Google Shape;33;p21"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34" name="Google Shape;34;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7"/>
        <p:cNvGrpSpPr/>
        <p:nvPr/>
      </p:nvGrpSpPr>
      <p:grpSpPr>
        <a:xfrm>
          <a:off x="0" y="0"/>
          <a:ext cx="0" cy="0"/>
          <a:chOff x="0" y="0"/>
          <a:chExt cx="0" cy="0"/>
        </a:xfrm>
      </p:grpSpPr>
      <p:sp>
        <p:nvSpPr>
          <p:cNvPr id="38" name="Google Shape;38;p22"/>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22"/>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0" name="Google Shape;40;p22"/>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 name="Google Shape;41;p22" descr="RBA_Mark_CMYK_Transparent.png"/>
          <p:cNvPicPr preferRelativeResize="0"/>
          <p:nvPr/>
        </p:nvPicPr>
        <p:blipFill rotWithShape="1">
          <a:blip r:embed="rId2">
            <a:alphaModFix/>
          </a:blip>
          <a:srcRect/>
          <a:stretch/>
        </p:blipFill>
        <p:spPr>
          <a:xfrm>
            <a:off x="4985941" y="1329631"/>
            <a:ext cx="7650559" cy="7627739"/>
          </a:xfrm>
          <a:prstGeom prst="rect">
            <a:avLst/>
          </a:prstGeom>
          <a:noFill/>
          <a:ln>
            <a:noFill/>
          </a:ln>
        </p:spPr>
      </p:pic>
      <p:pic>
        <p:nvPicPr>
          <p:cNvPr id="42" name="Google Shape;42;p22"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43" name="Google Shape;4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6"/>
        <p:cNvGrpSpPr/>
        <p:nvPr/>
      </p:nvGrpSpPr>
      <p:grpSpPr>
        <a:xfrm>
          <a:off x="0" y="0"/>
          <a:ext cx="0" cy="0"/>
          <a:chOff x="0" y="0"/>
          <a:chExt cx="0" cy="0"/>
        </a:xfrm>
      </p:grpSpPr>
      <p:sp>
        <p:nvSpPr>
          <p:cNvPr id="47" name="Google Shape;47;p23"/>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8" name="Google Shape;48;p23"/>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 name="Google Shape;49;p23"/>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 name="Google Shape;50;p23"/>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23"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52" name="Google Shape;52;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55"/>
        <p:cNvGrpSpPr/>
        <p:nvPr/>
      </p:nvGrpSpPr>
      <p:grpSpPr>
        <a:xfrm>
          <a:off x="0" y="0"/>
          <a:ext cx="0" cy="0"/>
          <a:chOff x="0" y="0"/>
          <a:chExt cx="0" cy="0"/>
        </a:xfrm>
      </p:grpSpPr>
      <p:sp>
        <p:nvSpPr>
          <p:cNvPr id="56" name="Google Shape;56;p24"/>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7" name="Google Shape;57;p24"/>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 name="Google Shape;58;p24"/>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9" name="Google Shape;59;p24"/>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0" name="Google Shape;60;p24" descr="RBA_HalfMark_CMYK_FullColor.png"/>
          <p:cNvPicPr preferRelativeResize="0"/>
          <p:nvPr/>
        </p:nvPicPr>
        <p:blipFill rotWithShape="1">
          <a:blip r:embed="rId2">
            <a:alphaModFix amt="10000"/>
          </a:blip>
          <a:srcRect/>
          <a:stretch/>
        </p:blipFill>
        <p:spPr>
          <a:xfrm>
            <a:off x="7518400" y="3548676"/>
            <a:ext cx="1816100" cy="1785705"/>
          </a:xfrm>
          <a:prstGeom prst="rect">
            <a:avLst/>
          </a:prstGeom>
          <a:noFill/>
          <a:ln>
            <a:noFill/>
          </a:ln>
        </p:spPr>
      </p:pic>
      <p:pic>
        <p:nvPicPr>
          <p:cNvPr id="61" name="Google Shape;61;p24"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62" name="Google Shape;62;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65"/>
        <p:cNvGrpSpPr/>
        <p:nvPr/>
      </p:nvGrpSpPr>
      <p:grpSpPr>
        <a:xfrm>
          <a:off x="0" y="0"/>
          <a:ext cx="0" cy="0"/>
          <a:chOff x="0" y="0"/>
          <a:chExt cx="0" cy="0"/>
        </a:xfrm>
      </p:grpSpPr>
      <p:sp>
        <p:nvSpPr>
          <p:cNvPr id="66" name="Google Shape;66;p25"/>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7" name="Google Shape;67;p25"/>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25"/>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25"/>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0" name="Google Shape;70;p25" descr="RBA_Mark_CMYK_Transparent.png"/>
          <p:cNvPicPr preferRelativeResize="0"/>
          <p:nvPr/>
        </p:nvPicPr>
        <p:blipFill rotWithShape="1">
          <a:blip r:embed="rId2">
            <a:alphaModFix/>
          </a:blip>
          <a:srcRect/>
          <a:stretch/>
        </p:blipFill>
        <p:spPr>
          <a:xfrm>
            <a:off x="5132685" y="1329630"/>
            <a:ext cx="8022630" cy="7627739"/>
          </a:xfrm>
          <a:prstGeom prst="rect">
            <a:avLst/>
          </a:prstGeom>
          <a:noFill/>
          <a:ln>
            <a:noFill/>
          </a:ln>
        </p:spPr>
      </p:pic>
      <p:pic>
        <p:nvPicPr>
          <p:cNvPr id="71" name="Google Shape;71;p25"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72" name="Google Shape;72;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700"/>
              <a:buFont typeface="Helvetica Neue"/>
              <a:buNone/>
              <a:defRPr sz="2700" b="0"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20.pn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2.png"/><Relationship Id="rId5" Type="http://schemas.openxmlformats.org/officeDocument/2006/relationships/image" Target="../media/image11.jpg"/><Relationship Id="rId10" Type="http://schemas.openxmlformats.org/officeDocument/2006/relationships/image" Target="../media/image15.jpg"/><Relationship Id="rId4" Type="http://schemas.openxmlformats.org/officeDocument/2006/relationships/image" Target="../media/image10.jpg"/><Relationship Id="rId9" Type="http://schemas.openxmlformats.org/officeDocument/2006/relationships/image" Target="../media/image2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ctrTitle"/>
          </p:nvPr>
        </p:nvSpPr>
        <p:spPr>
          <a:xfrm>
            <a:off x="0" y="2354317"/>
            <a:ext cx="9049871" cy="117650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3"/>
              </a:buClr>
              <a:buSzPts val="3600"/>
              <a:buFont typeface="Helvetica Neue"/>
              <a:buNone/>
            </a:pPr>
            <a:r>
              <a:rPr lang="zh-CN" b="1" i="0" u="none" baseline="0">
                <a:latin typeface="+mn-lt"/>
                <a:ea typeface="+mn-ea"/>
                <a:cs typeface="+mn-ea"/>
                <a:sym typeface="+mn-lt"/>
              </a:rPr>
              <a:t>如何将工具部署给工人</a:t>
            </a:r>
            <a:endParaRPr sz="3600">
              <a:latin typeface="+mn-lt"/>
              <a:ea typeface="+mn-ea"/>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14a5e3457dd_0_0"/>
          <p:cNvSpPr txBox="1">
            <a:spLocks noGrp="1"/>
          </p:cNvSpPr>
          <p:nvPr>
            <p:ph type="title"/>
          </p:nvPr>
        </p:nvSpPr>
        <p:spPr>
          <a:xfrm>
            <a:off x="1644648"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zh-CN" sz="3600" b="1" i="0" u="none" baseline="0">
                <a:solidFill>
                  <a:srgbClr val="FFFF00"/>
                </a:solidFill>
                <a:latin typeface="+mn-lt"/>
                <a:ea typeface="+mn-ea"/>
                <a:cs typeface="+mn-ea"/>
                <a:sym typeface="+mn-lt"/>
              </a:rPr>
              <a:t>工具部署过程</a:t>
            </a:r>
            <a:endParaRPr>
              <a:solidFill>
                <a:srgbClr val="FFFF00"/>
              </a:solidFill>
              <a:latin typeface="+mn-lt"/>
              <a:ea typeface="+mn-ea"/>
              <a:cs typeface="+mn-ea"/>
              <a:sym typeface="+mn-lt"/>
            </a:endParaRPr>
          </a:p>
        </p:txBody>
      </p:sp>
      <p:sp>
        <p:nvSpPr>
          <p:cNvPr id="85" name="Google Shape;85;g14a5e3457dd_0_0"/>
          <p:cNvSpPr txBox="1"/>
          <p:nvPr/>
        </p:nvSpPr>
        <p:spPr>
          <a:xfrm>
            <a:off x="4452639" y="352094"/>
            <a:ext cx="1510500" cy="37699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mn-lt"/>
              <a:ea typeface="+mn-ea"/>
              <a:cs typeface="+mn-ea"/>
              <a:sym typeface="+mn-lt"/>
            </a:endParaRPr>
          </a:p>
        </p:txBody>
      </p:sp>
      <p:grpSp>
        <p:nvGrpSpPr>
          <p:cNvPr id="86" name="Google Shape;86;g14a5e3457dd_0_0"/>
          <p:cNvGrpSpPr/>
          <p:nvPr/>
        </p:nvGrpSpPr>
        <p:grpSpPr>
          <a:xfrm>
            <a:off x="57150" y="1758497"/>
            <a:ext cx="9061450" cy="670936"/>
            <a:chOff x="3016" y="0"/>
            <a:chExt cx="9124287" cy="567971"/>
          </a:xfrm>
        </p:grpSpPr>
        <p:sp>
          <p:nvSpPr>
            <p:cNvPr id="87" name="Google Shape;87;g14a5e3457dd_0_0"/>
            <p:cNvSpPr/>
            <p:nvPr/>
          </p:nvSpPr>
          <p:spPr>
            <a:xfrm>
              <a:off x="3016" y="0"/>
              <a:ext cx="1902023" cy="567971"/>
            </a:xfrm>
            <a:prstGeom prst="chevron">
              <a:avLst>
                <a:gd name="adj" fmla="val 50000"/>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mn-lt"/>
                <a:ea typeface="+mn-ea"/>
                <a:cs typeface="+mn-ea"/>
                <a:sym typeface="+mn-lt"/>
              </a:endParaRPr>
            </a:p>
          </p:txBody>
        </p:sp>
        <p:sp>
          <p:nvSpPr>
            <p:cNvPr id="88" name="Google Shape;88;g14a5e3457dd_0_0"/>
            <p:cNvSpPr txBox="1"/>
            <p:nvPr/>
          </p:nvSpPr>
          <p:spPr>
            <a:xfrm>
              <a:off x="287002" y="12988"/>
              <a:ext cx="1424972" cy="554983"/>
            </a:xfrm>
            <a:prstGeom prst="rect">
              <a:avLst/>
            </a:prstGeom>
            <a:noFill/>
            <a:ln>
              <a:noFill/>
            </a:ln>
          </p:spPr>
          <p:txBody>
            <a:bodyPr spcFirstLastPara="1" wrap="square" lIns="40000" tIns="13325" rIns="13325" bIns="13325" anchor="ctr" anchorCtr="0">
              <a:noAutofit/>
            </a:bodyPr>
            <a:lstStyle/>
            <a:p>
              <a:pPr algn="ctr" rtl="0">
                <a:lnSpc>
                  <a:spcPct val="90000"/>
                </a:lnSpc>
                <a:buSzPts val="1000"/>
              </a:pPr>
              <a:r>
                <a:rPr lang="zh-CN" sz="1000" b="1" i="0" u="none" baseline="0">
                  <a:latin typeface="+mn-lt"/>
                  <a:ea typeface="+mn-ea"/>
                  <a:cs typeface="+mn-ea"/>
                  <a:sym typeface="+mn-lt"/>
                </a:rPr>
                <a:t>工厂收到 </a:t>
              </a:r>
            </a:p>
            <a:p>
              <a:pPr algn="ctr" rtl="0">
                <a:lnSpc>
                  <a:spcPct val="90000"/>
                </a:lnSpc>
                <a:buSzPts val="1000"/>
              </a:pPr>
              <a:r>
                <a:rPr lang="zh-CN" sz="1000" b="1" i="0" u="none" strike="noStrike" cap="none" baseline="0">
                  <a:solidFill>
                    <a:srgbClr val="FFFF00"/>
                  </a:solidFill>
                  <a:latin typeface="+mn-lt"/>
                  <a:ea typeface="+mn-ea"/>
                  <a:cs typeface="+mn-ea"/>
                  <a:sym typeface="+mn-lt"/>
                </a:rPr>
                <a:t>登录邮件</a:t>
              </a:r>
              <a:endParaRPr sz="1000" b="1" i="0" u="none" strike="noStrike" cap="none" dirty="0">
                <a:solidFill>
                  <a:srgbClr val="FFFF00"/>
                </a:solidFill>
                <a:latin typeface="+mn-lt"/>
                <a:ea typeface="+mn-ea"/>
                <a:cs typeface="+mn-ea"/>
                <a:sym typeface="+mn-lt"/>
              </a:endParaRPr>
            </a:p>
          </p:txBody>
        </p:sp>
        <p:sp>
          <p:nvSpPr>
            <p:cNvPr id="89" name="Google Shape;89;g14a5e3457dd_0_0"/>
            <p:cNvSpPr/>
            <p:nvPr/>
          </p:nvSpPr>
          <p:spPr>
            <a:xfrm>
              <a:off x="1714837" y="0"/>
              <a:ext cx="1902023" cy="567971"/>
            </a:xfrm>
            <a:prstGeom prst="chevron">
              <a:avLst>
                <a:gd name="adj" fmla="val 50000"/>
              </a:avLst>
            </a:prstGeom>
            <a:solidFill>
              <a:srgbClr val="665CAA"/>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mn-lt"/>
                <a:ea typeface="+mn-ea"/>
                <a:cs typeface="+mn-ea"/>
                <a:sym typeface="+mn-lt"/>
              </a:endParaRPr>
            </a:p>
          </p:txBody>
        </p:sp>
        <p:sp>
          <p:nvSpPr>
            <p:cNvPr id="90" name="Google Shape;90;g14a5e3457dd_0_0"/>
            <p:cNvSpPr txBox="1"/>
            <p:nvPr/>
          </p:nvSpPr>
          <p:spPr>
            <a:xfrm>
              <a:off x="1998823" y="0"/>
              <a:ext cx="1334052" cy="567971"/>
            </a:xfrm>
            <a:prstGeom prst="rect">
              <a:avLst/>
            </a:prstGeom>
            <a:noFill/>
            <a:ln>
              <a:noFill/>
            </a:ln>
          </p:spPr>
          <p:txBody>
            <a:bodyPr spcFirstLastPara="1" wrap="square" lIns="40000" tIns="13325" rIns="13325" bIns="133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zh-CN" sz="1000" b="1" i="0" u="none" strike="noStrike" cap="none" baseline="0">
                  <a:latin typeface="+mn-lt"/>
                  <a:ea typeface="+mn-ea"/>
                  <a:cs typeface="+mn-ea"/>
                  <a:sym typeface="+mn-lt"/>
                </a:rPr>
                <a:t>工厂打印二维码</a:t>
              </a:r>
              <a:endParaRPr sz="1000" b="1" i="0" u="none" strike="noStrike" cap="none" dirty="0">
                <a:solidFill>
                  <a:srgbClr val="FFFF00"/>
                </a:solidFill>
                <a:latin typeface="+mn-lt"/>
                <a:ea typeface="+mn-ea"/>
                <a:cs typeface="+mn-ea"/>
                <a:sym typeface="+mn-lt"/>
              </a:endParaRPr>
            </a:p>
          </p:txBody>
        </p:sp>
        <p:sp>
          <p:nvSpPr>
            <p:cNvPr id="91" name="Google Shape;91;g14a5e3457dd_0_0"/>
            <p:cNvSpPr/>
            <p:nvPr/>
          </p:nvSpPr>
          <p:spPr>
            <a:xfrm>
              <a:off x="3426658" y="0"/>
              <a:ext cx="2111930" cy="567971"/>
            </a:xfrm>
            <a:prstGeom prst="chevron">
              <a:avLst>
                <a:gd name="adj" fmla="val 50000"/>
              </a:avLst>
            </a:prstGeom>
            <a:solidFill>
              <a:srgbClr val="5665B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mn-lt"/>
                <a:ea typeface="+mn-ea"/>
                <a:cs typeface="+mn-ea"/>
                <a:sym typeface="+mn-lt"/>
              </a:endParaRPr>
            </a:p>
          </p:txBody>
        </p:sp>
        <p:sp>
          <p:nvSpPr>
            <p:cNvPr id="92" name="Google Shape;92;g14a5e3457dd_0_0"/>
            <p:cNvSpPr txBox="1"/>
            <p:nvPr/>
          </p:nvSpPr>
          <p:spPr>
            <a:xfrm>
              <a:off x="3710644" y="0"/>
              <a:ext cx="1543959" cy="567971"/>
            </a:xfrm>
            <a:prstGeom prst="rect">
              <a:avLst/>
            </a:prstGeom>
            <a:noFill/>
            <a:ln>
              <a:noFill/>
            </a:ln>
          </p:spPr>
          <p:txBody>
            <a:bodyPr spcFirstLastPara="1" wrap="square" lIns="40000" tIns="13325" rIns="13325" bIns="13325" anchor="ctr" anchorCtr="0">
              <a:noAutofit/>
            </a:bodyPr>
            <a:lstStyle/>
            <a:p>
              <a:pPr algn="ctr" rtl="0">
                <a:lnSpc>
                  <a:spcPct val="90000"/>
                </a:lnSpc>
                <a:buSzPts val="1000"/>
              </a:pPr>
              <a:r>
                <a:rPr lang="zh-CN" sz="1000" b="1" i="0" u="none" baseline="0">
                  <a:latin typeface="+mn-lt"/>
                  <a:ea typeface="+mn-ea"/>
                  <a:cs typeface="+mn-ea"/>
                  <a:sym typeface="+mn-lt"/>
                </a:rPr>
                <a:t>工厂在公共区域张贴二维码</a:t>
              </a:r>
              <a:endParaRPr sz="1000" b="1" i="0" u="none" strike="noStrike" cap="none" dirty="0">
                <a:solidFill>
                  <a:schemeClr val="lt1"/>
                </a:solidFill>
                <a:latin typeface="+mn-lt"/>
                <a:ea typeface="+mn-ea"/>
                <a:cs typeface="+mn-ea"/>
                <a:sym typeface="+mn-lt"/>
              </a:endParaRPr>
            </a:p>
          </p:txBody>
        </p:sp>
        <p:sp>
          <p:nvSpPr>
            <p:cNvPr id="93" name="Google Shape;93;g14a5e3457dd_0_0"/>
            <p:cNvSpPr/>
            <p:nvPr/>
          </p:nvSpPr>
          <p:spPr>
            <a:xfrm>
              <a:off x="5348386" y="0"/>
              <a:ext cx="1902023" cy="567971"/>
            </a:xfrm>
            <a:prstGeom prst="chevron">
              <a:avLst>
                <a:gd name="adj" fmla="val 50000"/>
              </a:avLst>
            </a:prstGeom>
            <a:solidFill>
              <a:srgbClr val="4F83BD"/>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mn-lt"/>
                <a:ea typeface="+mn-ea"/>
                <a:cs typeface="+mn-ea"/>
                <a:sym typeface="+mn-lt"/>
              </a:endParaRPr>
            </a:p>
          </p:txBody>
        </p:sp>
        <p:sp>
          <p:nvSpPr>
            <p:cNvPr id="94" name="Google Shape;94;g14a5e3457dd_0_0"/>
            <p:cNvSpPr txBox="1"/>
            <p:nvPr/>
          </p:nvSpPr>
          <p:spPr>
            <a:xfrm>
              <a:off x="5632372" y="0"/>
              <a:ext cx="1334052" cy="567971"/>
            </a:xfrm>
            <a:prstGeom prst="rect">
              <a:avLst/>
            </a:prstGeom>
            <a:noFill/>
            <a:ln>
              <a:noFill/>
            </a:ln>
          </p:spPr>
          <p:txBody>
            <a:bodyPr spcFirstLastPara="1" wrap="square" lIns="40000" tIns="13325" rIns="13325" bIns="133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zh-CN" sz="1000" b="1" i="0" u="none" baseline="0">
                  <a:latin typeface="+mn-lt"/>
                  <a:ea typeface="+mn-ea"/>
                  <a:cs typeface="+mn-ea"/>
                  <a:sym typeface="+mn-lt"/>
                </a:rPr>
                <a:t>工厂向工人宣传工具</a:t>
              </a:r>
              <a:endParaRPr sz="1000" b="1" i="0" u="none" strike="noStrike" cap="none" dirty="0">
                <a:solidFill>
                  <a:srgbClr val="FFFF00"/>
                </a:solidFill>
                <a:latin typeface="+mn-lt"/>
                <a:ea typeface="+mn-ea"/>
                <a:cs typeface="+mn-ea"/>
                <a:sym typeface="+mn-lt"/>
              </a:endParaRPr>
            </a:p>
          </p:txBody>
        </p:sp>
        <p:sp>
          <p:nvSpPr>
            <p:cNvPr id="95" name="Google Shape;95;g14a5e3457dd_0_0"/>
            <p:cNvSpPr/>
            <p:nvPr/>
          </p:nvSpPr>
          <p:spPr>
            <a:xfrm>
              <a:off x="7046528" y="0"/>
              <a:ext cx="2080775" cy="567971"/>
            </a:xfrm>
            <a:prstGeom prst="chevron">
              <a:avLst>
                <a:gd name="adj" fmla="val 50000"/>
              </a:avLst>
            </a:prstGeom>
            <a:solidFill>
              <a:srgbClr val="4AA9C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mn-lt"/>
                <a:ea typeface="+mn-ea"/>
                <a:cs typeface="+mn-ea"/>
                <a:sym typeface="+mn-lt"/>
              </a:endParaRPr>
            </a:p>
          </p:txBody>
        </p:sp>
        <p:sp>
          <p:nvSpPr>
            <p:cNvPr id="96" name="Google Shape;96;g14a5e3457dd_0_0"/>
            <p:cNvSpPr txBox="1"/>
            <p:nvPr/>
          </p:nvSpPr>
          <p:spPr>
            <a:xfrm>
              <a:off x="7330514" y="0"/>
              <a:ext cx="1512804" cy="567971"/>
            </a:xfrm>
            <a:prstGeom prst="rect">
              <a:avLst/>
            </a:prstGeom>
            <a:noFill/>
            <a:ln>
              <a:noFill/>
            </a:ln>
          </p:spPr>
          <p:txBody>
            <a:bodyPr spcFirstLastPara="1" wrap="square" lIns="40000" tIns="13325" rIns="13325" bIns="133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zh-CN" sz="1000" b="1" i="0" u="none" strike="noStrike" cap="none" baseline="0">
                  <a:latin typeface="+mn-lt"/>
                  <a:ea typeface="+mn-ea"/>
                  <a:cs typeface="+mn-ea"/>
                  <a:sym typeface="+mn-lt"/>
                </a:rPr>
                <a:t>工人通过扫描二维码获取工具并提交反馈意见</a:t>
              </a:r>
              <a:endParaRPr sz="1000" b="1" i="0" u="none" strike="noStrike" cap="none">
                <a:solidFill>
                  <a:srgbClr val="FFFF00"/>
                </a:solidFill>
                <a:latin typeface="+mn-lt"/>
                <a:ea typeface="+mn-ea"/>
                <a:cs typeface="+mn-ea"/>
                <a:sym typeface="+mn-lt"/>
              </a:endParaRPr>
            </a:p>
          </p:txBody>
        </p:sp>
      </p:grpSp>
      <p:pic>
        <p:nvPicPr>
          <p:cNvPr id="97" name="Google Shape;97;g14a5e3457dd_0_0" descr="Graphical user interface, text, application&#10;&#10;Description automatically generated"/>
          <p:cNvPicPr preferRelativeResize="0"/>
          <p:nvPr/>
        </p:nvPicPr>
        <p:blipFill rotWithShape="1">
          <a:blip r:embed="rId3">
            <a:alphaModFix/>
          </a:blip>
          <a:srcRect l="6647" r="5778" b="21887"/>
          <a:stretch/>
        </p:blipFill>
        <p:spPr>
          <a:xfrm>
            <a:off x="155491" y="2571750"/>
            <a:ext cx="1553365" cy="1767066"/>
          </a:xfrm>
          <a:prstGeom prst="rect">
            <a:avLst/>
          </a:prstGeom>
          <a:noFill/>
          <a:ln>
            <a:noFill/>
          </a:ln>
          <a:effectLst>
            <a:outerShdw blurRad="57150" dist="19050" dir="5400000" algn="bl" rotWithShape="0">
              <a:srgbClr val="000000">
                <a:alpha val="49411"/>
              </a:srgbClr>
            </a:outerShdw>
          </a:effectLst>
        </p:spPr>
      </p:pic>
      <p:pic>
        <p:nvPicPr>
          <p:cNvPr id="98" name="Google Shape;98;g14a5e3457dd_0_0"/>
          <p:cNvPicPr preferRelativeResize="0"/>
          <p:nvPr/>
        </p:nvPicPr>
        <p:blipFill rotWithShape="1">
          <a:blip r:embed="rId4">
            <a:alphaModFix/>
          </a:blip>
          <a:srcRect b="8918"/>
          <a:stretch/>
        </p:blipFill>
        <p:spPr>
          <a:xfrm>
            <a:off x="7263051" y="2617919"/>
            <a:ext cx="1573520" cy="1595327"/>
          </a:xfrm>
          <a:prstGeom prst="rect">
            <a:avLst/>
          </a:prstGeom>
          <a:noFill/>
          <a:ln>
            <a:noFill/>
          </a:ln>
          <a:effectLst>
            <a:outerShdw blurRad="292100" dist="139700" dir="2700000" algn="tl" rotWithShape="0">
              <a:srgbClr val="333333">
                <a:alpha val="64313"/>
              </a:srgbClr>
            </a:outerShdw>
          </a:effectLst>
        </p:spPr>
      </p:pic>
      <p:pic>
        <p:nvPicPr>
          <p:cNvPr id="99" name="Google Shape;99;g14a5e3457dd_0_0"/>
          <p:cNvPicPr preferRelativeResize="0"/>
          <p:nvPr/>
        </p:nvPicPr>
        <p:blipFill rotWithShape="1">
          <a:blip r:embed="rId5">
            <a:alphaModFix/>
          </a:blip>
          <a:srcRect l="7291" r="6666"/>
          <a:stretch/>
        </p:blipFill>
        <p:spPr>
          <a:xfrm>
            <a:off x="5468229" y="2629413"/>
            <a:ext cx="1636558" cy="1596485"/>
          </a:xfrm>
          <a:prstGeom prst="rect">
            <a:avLst/>
          </a:prstGeom>
          <a:noFill/>
          <a:ln>
            <a:noFill/>
          </a:ln>
          <a:effectLst>
            <a:outerShdw blurRad="292100" dist="139700" dir="2700000" algn="tl" rotWithShape="0">
              <a:srgbClr val="333333">
                <a:alpha val="64313"/>
              </a:srgbClr>
            </a:outerShdw>
          </a:effectLst>
        </p:spPr>
      </p:pic>
      <p:grpSp>
        <p:nvGrpSpPr>
          <p:cNvPr id="100" name="Google Shape;100;g14a5e3457dd_0_0"/>
          <p:cNvGrpSpPr/>
          <p:nvPr/>
        </p:nvGrpSpPr>
        <p:grpSpPr>
          <a:xfrm>
            <a:off x="1948994" y="2611627"/>
            <a:ext cx="1435688" cy="1696848"/>
            <a:chOff x="2262891" y="1510961"/>
            <a:chExt cx="2753405" cy="3530986"/>
          </a:xfrm>
        </p:grpSpPr>
        <p:grpSp>
          <p:nvGrpSpPr>
            <p:cNvPr id="101" name="Google Shape;101;g14a5e3457dd_0_0"/>
            <p:cNvGrpSpPr/>
            <p:nvPr/>
          </p:nvGrpSpPr>
          <p:grpSpPr>
            <a:xfrm>
              <a:off x="2262891" y="1510961"/>
              <a:ext cx="2753405" cy="3530986"/>
              <a:chOff x="2137530" y="1429845"/>
              <a:chExt cx="2753405" cy="3530986"/>
            </a:xfrm>
          </p:grpSpPr>
          <p:pic>
            <p:nvPicPr>
              <p:cNvPr id="102" name="Google Shape;102;g14a5e3457dd_0_0"/>
              <p:cNvPicPr preferRelativeResize="0"/>
              <p:nvPr/>
            </p:nvPicPr>
            <p:blipFill rotWithShape="1">
              <a:blip r:embed="rId6">
                <a:alphaModFix/>
              </a:blip>
              <a:srcRect/>
              <a:stretch/>
            </p:blipFill>
            <p:spPr>
              <a:xfrm rot="-417569">
                <a:off x="2137530" y="1601679"/>
                <a:ext cx="2239209" cy="3359152"/>
              </a:xfrm>
              <a:prstGeom prst="rect">
                <a:avLst/>
              </a:prstGeom>
              <a:noFill/>
              <a:ln>
                <a:noFill/>
              </a:ln>
            </p:spPr>
          </p:pic>
          <p:pic>
            <p:nvPicPr>
              <p:cNvPr id="103" name="Google Shape;103;g14a5e3457dd_0_0"/>
              <p:cNvPicPr preferRelativeResize="0"/>
              <p:nvPr/>
            </p:nvPicPr>
            <p:blipFill rotWithShape="1">
              <a:blip r:embed="rId6">
                <a:alphaModFix/>
              </a:blip>
              <a:srcRect/>
              <a:stretch/>
            </p:blipFill>
            <p:spPr>
              <a:xfrm rot="-240230">
                <a:off x="2366642" y="1503920"/>
                <a:ext cx="2239209" cy="3359152"/>
              </a:xfrm>
              <a:prstGeom prst="rect">
                <a:avLst/>
              </a:prstGeom>
              <a:noFill/>
              <a:ln>
                <a:noFill/>
              </a:ln>
            </p:spPr>
          </p:pic>
          <p:pic>
            <p:nvPicPr>
              <p:cNvPr id="104" name="Google Shape;104;g14a5e3457dd_0_0"/>
              <p:cNvPicPr preferRelativeResize="0"/>
              <p:nvPr/>
            </p:nvPicPr>
            <p:blipFill rotWithShape="1">
              <a:blip r:embed="rId6">
                <a:alphaModFix/>
              </a:blip>
              <a:srcRect/>
              <a:stretch/>
            </p:blipFill>
            <p:spPr>
              <a:xfrm>
                <a:off x="2651725" y="1429845"/>
                <a:ext cx="2239210" cy="3359151"/>
              </a:xfrm>
              <a:prstGeom prst="rect">
                <a:avLst/>
              </a:prstGeom>
              <a:noFill/>
              <a:ln>
                <a:noFill/>
              </a:ln>
            </p:spPr>
          </p:pic>
        </p:grpSp>
        <p:pic>
          <p:nvPicPr>
            <p:cNvPr id="105" name="Google Shape;105;g14a5e3457dd_0_0"/>
            <p:cNvPicPr preferRelativeResize="0"/>
            <p:nvPr/>
          </p:nvPicPr>
          <p:blipFill rotWithShape="1">
            <a:blip r:embed="rId7">
              <a:alphaModFix/>
            </a:blip>
            <a:srcRect/>
            <a:stretch/>
          </p:blipFill>
          <p:spPr>
            <a:xfrm>
              <a:off x="2963359" y="2335949"/>
              <a:ext cx="419136" cy="396273"/>
            </a:xfrm>
            <a:prstGeom prst="rect">
              <a:avLst/>
            </a:prstGeom>
            <a:noFill/>
            <a:ln>
              <a:noFill/>
            </a:ln>
          </p:spPr>
        </p:pic>
      </p:grpSp>
      <p:grpSp>
        <p:nvGrpSpPr>
          <p:cNvPr id="106" name="Google Shape;106;g14a5e3457dd_0_0"/>
          <p:cNvGrpSpPr/>
          <p:nvPr/>
        </p:nvGrpSpPr>
        <p:grpSpPr>
          <a:xfrm>
            <a:off x="3545805" y="2609851"/>
            <a:ext cx="2159855" cy="1673794"/>
            <a:chOff x="3450772" y="3245919"/>
            <a:chExt cx="2415564" cy="1882570"/>
          </a:xfrm>
        </p:grpSpPr>
        <p:sp>
          <p:nvSpPr>
            <p:cNvPr id="107" name="Google Shape;107;g14a5e3457dd_0_0"/>
            <p:cNvSpPr/>
            <p:nvPr/>
          </p:nvSpPr>
          <p:spPr>
            <a:xfrm>
              <a:off x="3450772" y="3245919"/>
              <a:ext cx="1994327" cy="1803390"/>
            </a:xfrm>
            <a:prstGeom prst="rect">
              <a:avLst/>
            </a:prstGeom>
            <a:solidFill>
              <a:srgbClr val="C5D8F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70C0"/>
                </a:solidFill>
                <a:latin typeface="+mn-lt"/>
                <a:ea typeface="+mn-ea"/>
                <a:cs typeface="+mn-ea"/>
                <a:sym typeface="+mn-lt"/>
              </a:endParaRPr>
            </a:p>
          </p:txBody>
        </p:sp>
        <p:grpSp>
          <p:nvGrpSpPr>
            <p:cNvPr id="108" name="Google Shape;108;g14a5e3457dd_0_0"/>
            <p:cNvGrpSpPr/>
            <p:nvPr/>
          </p:nvGrpSpPr>
          <p:grpSpPr>
            <a:xfrm>
              <a:off x="3465003" y="3286757"/>
              <a:ext cx="2401333" cy="1841732"/>
              <a:chOff x="559432" y="1923663"/>
              <a:chExt cx="3425185" cy="2611908"/>
            </a:xfrm>
          </p:grpSpPr>
          <p:pic>
            <p:nvPicPr>
              <p:cNvPr id="109" name="Google Shape;109;g14a5e3457dd_0_0"/>
              <p:cNvPicPr preferRelativeResize="0"/>
              <p:nvPr/>
            </p:nvPicPr>
            <p:blipFill rotWithShape="1">
              <a:blip r:embed="rId8">
                <a:alphaModFix/>
              </a:blip>
              <a:srcRect l="15104" t="50000" r="34836"/>
              <a:stretch/>
            </p:blipFill>
            <p:spPr>
              <a:xfrm>
                <a:off x="1542938" y="2224791"/>
                <a:ext cx="860611" cy="859571"/>
              </a:xfrm>
              <a:prstGeom prst="ellipse">
                <a:avLst/>
              </a:prstGeom>
              <a:noFill/>
              <a:ln>
                <a:noFill/>
              </a:ln>
            </p:spPr>
          </p:pic>
          <p:pic>
            <p:nvPicPr>
              <p:cNvPr id="110" name="Google Shape;110;g14a5e3457dd_0_0"/>
              <p:cNvPicPr preferRelativeResize="0"/>
              <p:nvPr/>
            </p:nvPicPr>
            <p:blipFill rotWithShape="1">
              <a:blip r:embed="rId9">
                <a:alphaModFix/>
              </a:blip>
              <a:srcRect l="-1" r="43642"/>
              <a:stretch/>
            </p:blipFill>
            <p:spPr>
              <a:xfrm>
                <a:off x="2480882" y="2224791"/>
                <a:ext cx="865047" cy="859571"/>
              </a:xfrm>
              <a:prstGeom prst="ellipse">
                <a:avLst/>
              </a:prstGeom>
              <a:noFill/>
              <a:ln>
                <a:noFill/>
              </a:ln>
            </p:spPr>
          </p:pic>
          <p:pic>
            <p:nvPicPr>
              <p:cNvPr id="111" name="Google Shape;111;g14a5e3457dd_0_0"/>
              <p:cNvPicPr preferRelativeResize="0"/>
              <p:nvPr/>
            </p:nvPicPr>
            <p:blipFill rotWithShape="1">
              <a:blip r:embed="rId10">
                <a:alphaModFix/>
              </a:blip>
              <a:srcRect l="25731" t="27618" r="22710" b="16160"/>
              <a:stretch/>
            </p:blipFill>
            <p:spPr>
              <a:xfrm>
                <a:off x="2480882" y="3162144"/>
                <a:ext cx="856578" cy="859572"/>
              </a:xfrm>
              <a:prstGeom prst="ellipse">
                <a:avLst/>
              </a:prstGeom>
              <a:noFill/>
              <a:ln>
                <a:noFill/>
              </a:ln>
            </p:spPr>
          </p:pic>
          <p:pic>
            <p:nvPicPr>
              <p:cNvPr id="112" name="Google Shape;112;g14a5e3457dd_0_0"/>
              <p:cNvPicPr preferRelativeResize="0"/>
              <p:nvPr/>
            </p:nvPicPr>
            <p:blipFill rotWithShape="1">
              <a:blip r:embed="rId11">
                <a:alphaModFix/>
              </a:blip>
              <a:srcRect l="6638" t="9550" r="38671" b="8502"/>
              <a:stretch/>
            </p:blipFill>
            <p:spPr>
              <a:xfrm>
                <a:off x="605082" y="2224791"/>
                <a:ext cx="860523" cy="859572"/>
              </a:xfrm>
              <a:prstGeom prst="ellipse">
                <a:avLst/>
              </a:prstGeom>
              <a:noFill/>
              <a:ln>
                <a:noFill/>
              </a:ln>
            </p:spPr>
          </p:pic>
          <p:pic>
            <p:nvPicPr>
              <p:cNvPr id="113" name="Google Shape;113;g14a5e3457dd_0_0"/>
              <p:cNvPicPr preferRelativeResize="0"/>
              <p:nvPr/>
            </p:nvPicPr>
            <p:blipFill rotWithShape="1">
              <a:blip r:embed="rId12">
                <a:alphaModFix/>
              </a:blip>
              <a:srcRect l="41480" t="28030" b="13498"/>
              <a:stretch/>
            </p:blipFill>
            <p:spPr>
              <a:xfrm>
                <a:off x="605082" y="3162145"/>
                <a:ext cx="860283" cy="859571"/>
              </a:xfrm>
              <a:prstGeom prst="ellipse">
                <a:avLst/>
              </a:prstGeom>
              <a:noFill/>
              <a:ln>
                <a:noFill/>
              </a:ln>
            </p:spPr>
          </p:pic>
          <p:grpSp>
            <p:nvGrpSpPr>
              <p:cNvPr id="114" name="Google Shape;114;g14a5e3457dd_0_0"/>
              <p:cNvGrpSpPr/>
              <p:nvPr/>
            </p:nvGrpSpPr>
            <p:grpSpPr>
              <a:xfrm>
                <a:off x="1542938" y="3162144"/>
                <a:ext cx="859571" cy="859571"/>
                <a:chOff x="3711389" y="3921116"/>
                <a:chExt cx="1560030" cy="1566229"/>
              </a:xfrm>
            </p:grpSpPr>
            <p:pic>
              <p:nvPicPr>
                <p:cNvPr id="115" name="Google Shape;115;g14a5e3457dd_0_0"/>
                <p:cNvPicPr preferRelativeResize="0"/>
                <p:nvPr/>
              </p:nvPicPr>
              <p:blipFill rotWithShape="1">
                <a:blip r:embed="rId13">
                  <a:alphaModFix/>
                </a:blip>
                <a:srcRect l="36518" t="15326" b="20938"/>
                <a:stretch/>
              </p:blipFill>
              <p:spPr>
                <a:xfrm>
                  <a:off x="3711389" y="3921116"/>
                  <a:ext cx="1560030" cy="1566229"/>
                </a:xfrm>
                <a:prstGeom prst="ellipse">
                  <a:avLst/>
                </a:prstGeom>
                <a:noFill/>
                <a:ln>
                  <a:noFill/>
                </a:ln>
              </p:spPr>
            </p:pic>
            <p:sp>
              <p:nvSpPr>
                <p:cNvPr id="116" name="Google Shape;116;g14a5e3457dd_0_0"/>
                <p:cNvSpPr/>
                <p:nvPr/>
              </p:nvSpPr>
              <p:spPr>
                <a:xfrm>
                  <a:off x="3813048" y="4127709"/>
                  <a:ext cx="398033" cy="182880"/>
                </a:xfrm>
                <a:custGeom>
                  <a:avLst/>
                  <a:gdLst/>
                  <a:ahLst/>
                  <a:cxnLst/>
                  <a:rect l="l" t="t" r="r" b="b"/>
                  <a:pathLst>
                    <a:path w="398033" h="182880" extrusionOk="0">
                      <a:moveTo>
                        <a:pt x="96818" y="182880"/>
                      </a:moveTo>
                      <a:lnTo>
                        <a:pt x="96818" y="182880"/>
                      </a:lnTo>
                      <a:lnTo>
                        <a:pt x="398033" y="182880"/>
                      </a:lnTo>
                      <a:lnTo>
                        <a:pt x="355002" y="32273"/>
                      </a:lnTo>
                      <a:lnTo>
                        <a:pt x="129091" y="0"/>
                      </a:lnTo>
                      <a:lnTo>
                        <a:pt x="0" y="172123"/>
                      </a:lnTo>
                      <a:lnTo>
                        <a:pt x="96818" y="182880"/>
                      </a:lnTo>
                      <a:close/>
                    </a:path>
                  </a:pathLst>
                </a:custGeom>
                <a:solidFill>
                  <a:srgbClr val="F7F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mn-lt"/>
                    <a:ea typeface="+mn-ea"/>
                    <a:cs typeface="+mn-ea"/>
                    <a:sym typeface="+mn-lt"/>
                  </a:endParaRPr>
                </a:p>
              </p:txBody>
            </p:sp>
          </p:grpSp>
          <p:grpSp>
            <p:nvGrpSpPr>
              <p:cNvPr id="117" name="Google Shape;117;g14a5e3457dd_0_0"/>
              <p:cNvGrpSpPr/>
              <p:nvPr/>
            </p:nvGrpSpPr>
            <p:grpSpPr>
              <a:xfrm>
                <a:off x="559432" y="1923663"/>
                <a:ext cx="3425183" cy="319038"/>
                <a:chOff x="559432" y="1923663"/>
                <a:chExt cx="3425183" cy="319038"/>
              </a:xfrm>
            </p:grpSpPr>
            <p:sp>
              <p:nvSpPr>
                <p:cNvPr id="118" name="Google Shape;118;g14a5e3457dd_0_0"/>
                <p:cNvSpPr txBox="1"/>
                <p:nvPr/>
              </p:nvSpPr>
              <p:spPr>
                <a:xfrm>
                  <a:off x="559432" y="1923663"/>
                  <a:ext cx="982388" cy="319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zh-CN" sz="700" b="1" i="0" u="none" strike="noStrike" cap="none" baseline="0">
                      <a:solidFill>
                        <a:srgbClr val="0070C0"/>
                      </a:solidFill>
                      <a:latin typeface="+mn-lt"/>
                      <a:ea typeface="+mn-ea"/>
                      <a:cs typeface="+mn-ea"/>
                      <a:sym typeface="+mn-lt"/>
                    </a:rPr>
                    <a:t>宿舍</a:t>
                  </a:r>
                  <a:endParaRPr sz="700" b="1" i="0" u="none" strike="noStrike" cap="none" dirty="0">
                    <a:solidFill>
                      <a:srgbClr val="0070C0"/>
                    </a:solidFill>
                    <a:latin typeface="+mn-lt"/>
                    <a:ea typeface="+mn-ea"/>
                    <a:cs typeface="+mn-ea"/>
                    <a:sym typeface="+mn-lt"/>
                  </a:endParaRPr>
                </a:p>
              </p:txBody>
            </p:sp>
            <p:sp>
              <p:nvSpPr>
                <p:cNvPr id="119" name="Google Shape;119;g14a5e3457dd_0_0"/>
                <p:cNvSpPr txBox="1"/>
                <p:nvPr/>
              </p:nvSpPr>
              <p:spPr>
                <a:xfrm>
                  <a:off x="1542939" y="1923663"/>
                  <a:ext cx="859493" cy="3190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zh-CN" sz="700" b="1" i="0" u="none" strike="noStrike" cap="none" baseline="0">
                      <a:solidFill>
                        <a:srgbClr val="0070C0"/>
                      </a:solidFill>
                      <a:latin typeface="+mn-lt"/>
                      <a:ea typeface="+mn-ea"/>
                      <a:cs typeface="+mn-ea"/>
                      <a:sym typeface="+mn-lt"/>
                    </a:rPr>
                    <a:t>食堂</a:t>
                  </a:r>
                  <a:endParaRPr sz="700" b="1" i="0" u="none" strike="noStrike" cap="none" dirty="0">
                    <a:solidFill>
                      <a:srgbClr val="0070C0"/>
                    </a:solidFill>
                    <a:latin typeface="+mn-lt"/>
                    <a:ea typeface="+mn-ea"/>
                    <a:cs typeface="+mn-ea"/>
                    <a:sym typeface="+mn-lt"/>
                  </a:endParaRPr>
                </a:p>
              </p:txBody>
            </p:sp>
            <p:sp>
              <p:nvSpPr>
                <p:cNvPr id="120" name="Google Shape;120;g14a5e3457dd_0_0"/>
                <p:cNvSpPr txBox="1"/>
                <p:nvPr/>
              </p:nvSpPr>
              <p:spPr>
                <a:xfrm>
                  <a:off x="2365985" y="1923663"/>
                  <a:ext cx="1035648" cy="319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zh-CN" sz="700" b="1" i="0" u="none" strike="noStrike" cap="none" baseline="0">
                      <a:solidFill>
                        <a:srgbClr val="0070C0"/>
                      </a:solidFill>
                      <a:latin typeface="+mn-lt"/>
                      <a:ea typeface="+mn-ea"/>
                      <a:cs typeface="+mn-ea"/>
                      <a:sym typeface="+mn-lt"/>
                    </a:rPr>
                    <a:t>停车场</a:t>
                  </a:r>
                  <a:endParaRPr sz="700" b="1" i="0" u="none" strike="noStrike" cap="none" dirty="0">
                    <a:solidFill>
                      <a:srgbClr val="0070C0"/>
                    </a:solidFill>
                    <a:latin typeface="+mn-lt"/>
                    <a:ea typeface="+mn-ea"/>
                    <a:cs typeface="+mn-ea"/>
                    <a:sym typeface="+mn-lt"/>
                  </a:endParaRPr>
                </a:p>
              </p:txBody>
            </p:sp>
            <p:sp>
              <p:nvSpPr>
                <p:cNvPr id="121" name="Google Shape;121;g14a5e3457dd_0_0"/>
                <p:cNvSpPr txBox="1"/>
                <p:nvPr/>
              </p:nvSpPr>
              <p:spPr>
                <a:xfrm>
                  <a:off x="3721121" y="1923663"/>
                  <a:ext cx="263494" cy="319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mn-lt"/>
                    <a:ea typeface="+mn-ea"/>
                    <a:cs typeface="+mn-ea"/>
                    <a:sym typeface="+mn-lt"/>
                  </a:endParaRPr>
                </a:p>
              </p:txBody>
            </p:sp>
          </p:grpSp>
          <p:grpSp>
            <p:nvGrpSpPr>
              <p:cNvPr id="122" name="Google Shape;122;g14a5e3457dd_0_0"/>
              <p:cNvGrpSpPr/>
              <p:nvPr/>
            </p:nvGrpSpPr>
            <p:grpSpPr>
              <a:xfrm>
                <a:off x="573116" y="4044704"/>
                <a:ext cx="3411501" cy="490867"/>
                <a:chOff x="596424" y="4044704"/>
                <a:chExt cx="3411501" cy="490867"/>
              </a:xfrm>
            </p:grpSpPr>
            <p:sp>
              <p:nvSpPr>
                <p:cNvPr id="123" name="Google Shape;123;g14a5e3457dd_0_0"/>
                <p:cNvSpPr txBox="1"/>
                <p:nvPr/>
              </p:nvSpPr>
              <p:spPr>
                <a:xfrm>
                  <a:off x="596424" y="4044704"/>
                  <a:ext cx="937799" cy="49086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zh-CN" sz="700" b="1" i="0" u="none" strike="noStrike" cap="none" baseline="0">
                      <a:solidFill>
                        <a:srgbClr val="0070C0"/>
                      </a:solidFill>
                      <a:latin typeface="+mn-lt"/>
                      <a:ea typeface="+mn-ea"/>
                      <a:cs typeface="+mn-ea"/>
                      <a:sym typeface="+mn-lt"/>
                    </a:rPr>
                    <a:t>休息室</a:t>
                  </a:r>
                  <a:endParaRPr sz="700" b="1" i="0" u="none" strike="noStrike" cap="none">
                    <a:solidFill>
                      <a:srgbClr val="0070C0"/>
                    </a:solidFill>
                    <a:latin typeface="+mn-lt"/>
                    <a:ea typeface="+mn-ea"/>
                    <a:cs typeface="+mn-ea"/>
                    <a:sym typeface="+mn-lt"/>
                  </a:endParaRPr>
                </a:p>
                <a:p>
                  <a:pPr marL="0" marR="0" lvl="0" indent="0" algn="ctr" rtl="0">
                    <a:lnSpc>
                      <a:spcPct val="100000"/>
                    </a:lnSpc>
                    <a:spcBef>
                      <a:spcPts val="0"/>
                    </a:spcBef>
                    <a:spcAft>
                      <a:spcPts val="0"/>
                    </a:spcAft>
                    <a:buClr>
                      <a:srgbClr val="000000"/>
                    </a:buClr>
                    <a:buSzPts val="700"/>
                    <a:buFont typeface="Arial"/>
                    <a:buNone/>
                  </a:pPr>
                  <a:endParaRPr sz="700" b="1" i="0" u="none" strike="noStrike" cap="none">
                    <a:solidFill>
                      <a:srgbClr val="0070C0"/>
                    </a:solidFill>
                    <a:latin typeface="+mn-lt"/>
                    <a:ea typeface="+mn-ea"/>
                    <a:cs typeface="+mn-ea"/>
                    <a:sym typeface="+mn-lt"/>
                  </a:endParaRPr>
                </a:p>
              </p:txBody>
            </p:sp>
            <p:sp>
              <p:nvSpPr>
                <p:cNvPr id="124" name="Google Shape;124;g14a5e3457dd_0_0"/>
                <p:cNvSpPr txBox="1"/>
                <p:nvPr/>
              </p:nvSpPr>
              <p:spPr>
                <a:xfrm>
                  <a:off x="1537121" y="4044710"/>
                  <a:ext cx="1088817" cy="49086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zh-CN" sz="700" b="1" i="0" u="none" strike="noStrike" cap="none" baseline="0">
                      <a:solidFill>
                        <a:srgbClr val="0070C0"/>
                      </a:solidFill>
                      <a:latin typeface="+mn-lt"/>
                      <a:ea typeface="+mn-ea"/>
                      <a:cs typeface="+mn-ea"/>
                      <a:sym typeface="+mn-lt"/>
                    </a:rPr>
                    <a:t>生产部</a:t>
                  </a:r>
                  <a:endParaRPr sz="1400" b="0" i="0" u="none" strike="noStrike" cap="none" dirty="0">
                    <a:solidFill>
                      <a:srgbClr val="000000"/>
                    </a:solidFill>
                    <a:latin typeface="+mn-lt"/>
                    <a:ea typeface="+mn-ea"/>
                    <a:cs typeface="+mn-ea"/>
                    <a:sym typeface="+mn-lt"/>
                  </a:endParaRPr>
                </a:p>
                <a:p>
                  <a:pPr marL="0" marR="0" lvl="0" indent="0" algn="ctr" rtl="0">
                    <a:lnSpc>
                      <a:spcPct val="100000"/>
                    </a:lnSpc>
                    <a:spcBef>
                      <a:spcPts val="0"/>
                    </a:spcBef>
                    <a:spcAft>
                      <a:spcPts val="0"/>
                    </a:spcAft>
                    <a:buClr>
                      <a:srgbClr val="000000"/>
                    </a:buClr>
                    <a:buSzPts val="700"/>
                    <a:buFont typeface="Arial"/>
                    <a:buNone/>
                  </a:pPr>
                  <a:r>
                    <a:rPr lang="zh-CN" sz="700" b="1" i="0" u="none" strike="noStrike" cap="none" baseline="0">
                      <a:solidFill>
                        <a:srgbClr val="0070C0"/>
                      </a:solidFill>
                      <a:latin typeface="+mn-lt"/>
                      <a:ea typeface="+mn-ea"/>
                      <a:cs typeface="+mn-ea"/>
                      <a:sym typeface="+mn-lt"/>
                    </a:rPr>
                    <a:t>各楼层</a:t>
                  </a:r>
                  <a:endParaRPr sz="700" b="1" i="0" u="none" strike="noStrike" cap="none" dirty="0">
                    <a:solidFill>
                      <a:srgbClr val="0070C0"/>
                    </a:solidFill>
                    <a:latin typeface="+mn-lt"/>
                    <a:ea typeface="+mn-ea"/>
                    <a:cs typeface="+mn-ea"/>
                    <a:sym typeface="+mn-lt"/>
                  </a:endParaRPr>
                </a:p>
              </p:txBody>
            </p:sp>
            <p:sp>
              <p:nvSpPr>
                <p:cNvPr id="125" name="Google Shape;125;g14a5e3457dd_0_0"/>
                <p:cNvSpPr txBox="1"/>
                <p:nvPr/>
              </p:nvSpPr>
              <p:spPr>
                <a:xfrm>
                  <a:off x="2396718" y="4044712"/>
                  <a:ext cx="1088817" cy="319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zh-CN" sz="700" b="1" i="0" u="none" strike="noStrike" cap="none" baseline="0">
                      <a:solidFill>
                        <a:srgbClr val="0070C0"/>
                      </a:solidFill>
                      <a:latin typeface="+mn-lt"/>
                      <a:ea typeface="+mn-ea"/>
                      <a:cs typeface="+mn-ea"/>
                      <a:sym typeface="+mn-lt"/>
                    </a:rPr>
                    <a:t>打卡区</a:t>
                  </a:r>
                  <a:endParaRPr sz="700" b="1" i="0" u="none" strike="noStrike" cap="none">
                    <a:solidFill>
                      <a:srgbClr val="0070C0"/>
                    </a:solidFill>
                    <a:latin typeface="+mn-lt"/>
                    <a:ea typeface="+mn-ea"/>
                    <a:cs typeface="+mn-ea"/>
                    <a:sym typeface="+mn-lt"/>
                  </a:endParaRPr>
                </a:p>
              </p:txBody>
            </p:sp>
            <p:sp>
              <p:nvSpPr>
                <p:cNvPr id="126" name="Google Shape;126;g14a5e3457dd_0_0"/>
                <p:cNvSpPr txBox="1"/>
                <p:nvPr/>
              </p:nvSpPr>
              <p:spPr>
                <a:xfrm>
                  <a:off x="3744431" y="4044712"/>
                  <a:ext cx="263494" cy="319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mn-lt"/>
                    <a:ea typeface="+mn-ea"/>
                    <a:cs typeface="+mn-ea"/>
                    <a:sym typeface="+mn-lt"/>
                  </a:endParaRPr>
                </a:p>
              </p:txBody>
            </p:sp>
          </p:grpSp>
        </p:grpSp>
      </p:grpSp>
      <p:sp>
        <p:nvSpPr>
          <p:cNvPr id="3" name="Google Shape;301;g150d7d23431_1_45">
            <a:extLst>
              <a:ext uri="{FF2B5EF4-FFF2-40B4-BE49-F238E27FC236}">
                <a16:creationId xmlns:a16="http://schemas.microsoft.com/office/drawing/2014/main" xmlns="" id="{1005E284-7E21-1D76-E1C9-BE897A409898}"/>
              </a:ext>
            </a:extLst>
          </p:cNvPr>
          <p:cNvSpPr txBox="1">
            <a:spLocks noGrp="1"/>
          </p:cNvSpPr>
          <p:nvPr>
            <p:ph type="sldNum" idx="12"/>
          </p:nvPr>
        </p:nvSpPr>
        <p:spPr>
          <a:xfrm>
            <a:off x="6883400" y="480057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a:latin typeface="+mn-lt"/>
                <a:ea typeface="+mn-ea"/>
                <a:cs typeface="+mn-ea"/>
                <a:sym typeface="+mn-lt"/>
              </a:rPr>
              <a:t>2</a:t>
            </a:fld>
            <a:endParaRPr dirty="0">
              <a:latin typeface="+mn-lt"/>
              <a:ea typeface="+mn-ea"/>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ct val="83333"/>
              <a:buNone/>
            </a:pPr>
            <a:r>
              <a:rPr lang="zh-CN" sz="3600" b="1" i="0" u="none" baseline="0">
                <a:latin typeface="+mn-lt"/>
                <a:ea typeface="+mn-ea"/>
                <a:cs typeface="+mn-ea"/>
                <a:sym typeface="+mn-lt"/>
              </a:rPr>
              <a:t>第1步收到登录邮件</a:t>
            </a:r>
            <a:endParaRPr sz="3600">
              <a:solidFill>
                <a:schemeClr val="lt1"/>
              </a:solidFill>
              <a:latin typeface="+mn-lt"/>
              <a:ea typeface="+mn-ea"/>
              <a:cs typeface="+mn-ea"/>
              <a:sym typeface="+mn-lt"/>
            </a:endParaRPr>
          </a:p>
        </p:txBody>
      </p:sp>
      <p:pic>
        <p:nvPicPr>
          <p:cNvPr id="132" name="Google Shape;132;p2" descr="Graphical user interface, text, application&#10;&#10;Description automatically generated"/>
          <p:cNvPicPr preferRelativeResize="0"/>
          <p:nvPr/>
        </p:nvPicPr>
        <p:blipFill rotWithShape="1">
          <a:blip r:embed="rId3">
            <a:alphaModFix/>
          </a:blip>
          <a:srcRect l="4675" r="4481" b="48284"/>
          <a:stretch/>
        </p:blipFill>
        <p:spPr>
          <a:xfrm>
            <a:off x="5770823" y="1719462"/>
            <a:ext cx="2668327" cy="3218063"/>
          </a:xfrm>
          <a:prstGeom prst="rect">
            <a:avLst/>
          </a:prstGeom>
          <a:noFill/>
          <a:ln>
            <a:noFill/>
          </a:ln>
          <a:effectLst>
            <a:outerShdw blurRad="57150" dist="19050" dir="5400000" algn="bl" rotWithShape="0">
              <a:srgbClr val="000000">
                <a:alpha val="49411"/>
              </a:srgbClr>
            </a:outerShdw>
          </a:effectLst>
        </p:spPr>
      </p:pic>
      <p:sp>
        <p:nvSpPr>
          <p:cNvPr id="133" name="Google Shape;133;p2"/>
          <p:cNvSpPr txBox="1">
            <a:spLocks noGrp="1"/>
          </p:cNvSpPr>
          <p:nvPr>
            <p:ph type="body" idx="1"/>
          </p:nvPr>
        </p:nvSpPr>
        <p:spPr>
          <a:xfrm>
            <a:off x="412750" y="1241202"/>
            <a:ext cx="9144000" cy="1325562"/>
          </a:xfrm>
          <a:prstGeom prst="rect">
            <a:avLst/>
          </a:prstGeom>
          <a:noFill/>
          <a:ln>
            <a:noFill/>
          </a:ln>
        </p:spPr>
        <p:txBody>
          <a:bodyPr spcFirstLastPara="1" wrap="square" lIns="91425" tIns="45700" rIns="91425" bIns="45700" anchor="t" anchorCtr="0">
            <a:noAutofit/>
          </a:bodyPr>
          <a:lstStyle/>
          <a:p>
            <a:pPr marL="0" indent="0" algn="l" rtl="0">
              <a:spcBef>
                <a:spcPts val="0"/>
              </a:spcBef>
              <a:buSzPts val="1600"/>
            </a:pPr>
            <a:r>
              <a:rPr lang="zh-CN" sz="1600" b="0" i="0" u="none" baseline="0">
                <a:latin typeface="+mn-lt"/>
                <a:ea typeface="+mn-ea"/>
                <a:cs typeface="+mn-ea"/>
                <a:sym typeface="+mn-lt"/>
              </a:rPr>
              <a:t>工厂联络员（POC）将收到一封登录邮件，内容包括：</a:t>
            </a:r>
            <a:endParaRPr sz="1600" dirty="0">
              <a:latin typeface="+mn-lt"/>
              <a:ea typeface="+mn-ea"/>
              <a:cs typeface="+mn-ea"/>
              <a:sym typeface="+mn-lt"/>
            </a:endParaRPr>
          </a:p>
          <a:p>
            <a:pPr marL="0" indent="0" algn="l" rtl="0">
              <a:spcBef>
                <a:spcPts val="0"/>
              </a:spcBef>
              <a:buSzPts val="1600"/>
            </a:pPr>
            <a:endParaRPr dirty="0">
              <a:latin typeface="+mn-lt"/>
              <a:ea typeface="+mn-ea"/>
              <a:cs typeface="+mn-ea"/>
              <a:sym typeface="+mn-lt"/>
            </a:endParaRPr>
          </a:p>
          <a:p>
            <a:pPr marL="285750" lvl="0" indent="-285750" algn="l" rtl="0">
              <a:lnSpc>
                <a:spcPct val="100000"/>
              </a:lnSpc>
              <a:spcBef>
                <a:spcPts val="0"/>
              </a:spcBef>
              <a:spcAft>
                <a:spcPts val="0"/>
              </a:spcAft>
              <a:buClr>
                <a:schemeClr val="dk1"/>
              </a:buClr>
              <a:buSzPts val="1600"/>
              <a:buFont typeface="Arial"/>
              <a:buChar char="❑"/>
            </a:pPr>
            <a:r>
              <a:rPr lang="zh-CN" sz="1600" b="0" i="0" u="none" baseline="0">
                <a:latin typeface="+mn-lt"/>
                <a:ea typeface="+mn-ea"/>
                <a:cs typeface="+mn-ea"/>
                <a:sym typeface="+mn-lt"/>
              </a:rPr>
              <a:t>工厂后台登录账号</a:t>
            </a:r>
            <a:endParaRPr dirty="0">
              <a:latin typeface="+mn-lt"/>
              <a:ea typeface="+mn-ea"/>
              <a:cs typeface="+mn-ea"/>
              <a:sym typeface="+mn-lt"/>
            </a:endParaRPr>
          </a:p>
          <a:p>
            <a:pPr marL="285750" lvl="0" indent="-285750" algn="l" rtl="0">
              <a:lnSpc>
                <a:spcPct val="100000"/>
              </a:lnSpc>
              <a:spcBef>
                <a:spcPts val="0"/>
              </a:spcBef>
              <a:spcAft>
                <a:spcPts val="0"/>
              </a:spcAft>
              <a:buClr>
                <a:schemeClr val="dk1"/>
              </a:buClr>
              <a:buSzPts val="1600"/>
              <a:buFont typeface="Arial"/>
              <a:buChar char="❑"/>
            </a:pPr>
            <a:r>
              <a:rPr lang="zh-CN" sz="1600" b="0" i="0" u="none" baseline="0">
                <a:latin typeface="+mn-lt"/>
                <a:ea typeface="+mn-ea"/>
                <a:cs typeface="+mn-ea"/>
                <a:sym typeface="+mn-lt"/>
              </a:rPr>
              <a:t>供工人扫描和获取工具的二维码</a:t>
            </a:r>
            <a:endParaRPr dirty="0">
              <a:latin typeface="+mn-lt"/>
              <a:ea typeface="+mn-ea"/>
              <a:cs typeface="+mn-ea"/>
              <a:sym typeface="+mn-lt"/>
            </a:endParaRPr>
          </a:p>
          <a:p>
            <a:pPr marL="285750" lvl="0" indent="-285750" algn="l" rtl="0">
              <a:lnSpc>
                <a:spcPct val="100000"/>
              </a:lnSpc>
              <a:spcBef>
                <a:spcPts val="0"/>
              </a:spcBef>
              <a:spcAft>
                <a:spcPts val="0"/>
              </a:spcAft>
              <a:buClr>
                <a:schemeClr val="dk1"/>
              </a:buClr>
              <a:buSzPts val="1600"/>
              <a:buFont typeface="Arial"/>
              <a:buChar char="❑"/>
            </a:pPr>
            <a:r>
              <a:rPr lang="zh-CN" sz="1600" b="0" i="0" u="none" baseline="0">
                <a:latin typeface="+mn-lt"/>
                <a:ea typeface="+mn-ea"/>
                <a:cs typeface="+mn-ea"/>
                <a:sym typeface="+mn-lt"/>
              </a:rPr>
              <a:t>工厂打印的预制二维码</a:t>
            </a:r>
            <a:endParaRPr dirty="0">
              <a:latin typeface="+mn-lt"/>
              <a:ea typeface="+mn-ea"/>
              <a:cs typeface="+mn-ea"/>
              <a:sym typeface="+mn-lt"/>
            </a:endParaRPr>
          </a:p>
        </p:txBody>
      </p:sp>
      <p:pic>
        <p:nvPicPr>
          <p:cNvPr id="134" name="Google Shape;134;p2"/>
          <p:cNvPicPr preferRelativeResize="0"/>
          <p:nvPr/>
        </p:nvPicPr>
        <p:blipFill rotWithShape="1">
          <a:blip r:embed="rId4">
            <a:alphaModFix/>
          </a:blip>
          <a:srcRect l="5481" t="51281" r="4593" b="2531"/>
          <a:stretch/>
        </p:blipFill>
        <p:spPr>
          <a:xfrm>
            <a:off x="527899" y="2744591"/>
            <a:ext cx="4937274" cy="1409700"/>
          </a:xfrm>
          <a:prstGeom prst="rect">
            <a:avLst/>
          </a:prstGeom>
          <a:noFill/>
          <a:ln>
            <a:noFill/>
          </a:ln>
          <a:effectLst>
            <a:outerShdw blurRad="57150" dist="19050" dir="5400000" algn="bl" rotWithShape="0">
              <a:srgbClr val="000000">
                <a:alpha val="58000"/>
              </a:srgbClr>
            </a:outerShdw>
          </a:effectLst>
        </p:spPr>
      </p:pic>
      <p:sp>
        <p:nvSpPr>
          <p:cNvPr id="135" name="Google Shape;135;p2"/>
          <p:cNvSpPr/>
          <p:nvPr/>
        </p:nvSpPr>
        <p:spPr>
          <a:xfrm>
            <a:off x="1600200" y="3724847"/>
            <a:ext cx="1257300" cy="251498"/>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pic>
        <p:nvPicPr>
          <p:cNvPr id="136" name="Google Shape;136;p2"/>
          <p:cNvPicPr preferRelativeResize="0"/>
          <p:nvPr/>
        </p:nvPicPr>
        <p:blipFill rotWithShape="1">
          <a:blip r:embed="rId5">
            <a:alphaModFix/>
          </a:blip>
          <a:srcRect l="3090" t="41177" r="1"/>
          <a:stretch/>
        </p:blipFill>
        <p:spPr>
          <a:xfrm>
            <a:off x="2525973" y="3514019"/>
            <a:ext cx="1372927" cy="158750"/>
          </a:xfrm>
          <a:prstGeom prst="rect">
            <a:avLst/>
          </a:prstGeom>
          <a:noFill/>
          <a:ln>
            <a:noFill/>
          </a:ln>
        </p:spPr>
      </p:pic>
      <p:sp>
        <p:nvSpPr>
          <p:cNvPr id="3" name="Google Shape;301;g150d7d23431_1_45">
            <a:extLst>
              <a:ext uri="{FF2B5EF4-FFF2-40B4-BE49-F238E27FC236}">
                <a16:creationId xmlns:a16="http://schemas.microsoft.com/office/drawing/2014/main" xmlns="" id="{D94695A0-232C-A160-3D52-5D4C20FEDAD8}"/>
              </a:ext>
            </a:extLst>
          </p:cNvPr>
          <p:cNvSpPr txBox="1">
            <a:spLocks noGrp="1"/>
          </p:cNvSpPr>
          <p:nvPr>
            <p:ph type="sldNum" idx="12"/>
          </p:nvPr>
        </p:nvSpPr>
        <p:spPr>
          <a:xfrm>
            <a:off x="6883400" y="480057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a:latin typeface="+mn-lt"/>
                <a:ea typeface="+mn-ea"/>
                <a:cs typeface="+mn-ea"/>
                <a:sym typeface="+mn-lt"/>
              </a:rPr>
              <a:t>3</a:t>
            </a:fld>
            <a:endParaRPr dirty="0">
              <a:latin typeface="+mn-lt"/>
              <a:ea typeface="+mn-ea"/>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700"/>
              <a:buNone/>
            </a:pPr>
            <a:r>
              <a:rPr lang="zh-CN" sz="3600" b="0" i="0" u="none" baseline="0">
                <a:latin typeface="+mn-lt"/>
                <a:ea typeface="+mn-ea"/>
                <a:cs typeface="+mn-ea"/>
                <a:sym typeface="+mn-lt"/>
              </a:rPr>
              <a:t>第2步。下载二维码</a:t>
            </a:r>
            <a:endParaRPr>
              <a:latin typeface="+mn-lt"/>
              <a:ea typeface="+mn-ea"/>
              <a:cs typeface="+mn-ea"/>
              <a:sym typeface="+mn-lt"/>
            </a:endParaRPr>
          </a:p>
        </p:txBody>
      </p:sp>
      <p:sp>
        <p:nvSpPr>
          <p:cNvPr id="143" name="Google Shape;143;p3"/>
          <p:cNvSpPr txBox="1">
            <a:spLocks noGrp="1"/>
          </p:cNvSpPr>
          <p:nvPr>
            <p:ph type="body" idx="1"/>
          </p:nvPr>
        </p:nvSpPr>
        <p:spPr>
          <a:xfrm>
            <a:off x="371400" y="1770815"/>
            <a:ext cx="4968800" cy="132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600"/>
              <a:buFont typeface="Helvetica Neue"/>
              <a:buNone/>
            </a:pPr>
            <a:r>
              <a:rPr lang="zh-CN" sz="1600" b="0" i="0" u="none" baseline="0">
                <a:latin typeface="+mn-lt"/>
                <a:ea typeface="+mn-ea"/>
                <a:cs typeface="+mn-ea"/>
                <a:sym typeface="+mn-lt"/>
              </a:rPr>
              <a:t>点击登录邮件中的【</a:t>
            </a:r>
            <a:r>
              <a:rPr lang="zh-CN" sz="1600" b="1" i="0" u="none" baseline="0">
                <a:latin typeface="+mn-lt"/>
                <a:ea typeface="+mn-ea"/>
                <a:cs typeface="+mn-ea"/>
                <a:sym typeface="+mn-lt"/>
              </a:rPr>
              <a:t>下载二维码</a:t>
            </a:r>
            <a:r>
              <a:rPr lang="zh-CN" sz="1600" b="0" i="0" u="none" baseline="0">
                <a:latin typeface="+mn-lt"/>
                <a:ea typeface="+mn-ea"/>
                <a:cs typeface="+mn-ea"/>
                <a:sym typeface="+mn-lt"/>
              </a:rPr>
              <a:t>】。</a:t>
            </a:r>
          </a:p>
          <a:p>
            <a:pPr marL="0" lvl="0" indent="0" algn="l" rtl="0">
              <a:lnSpc>
                <a:spcPct val="100000"/>
              </a:lnSpc>
              <a:spcBef>
                <a:spcPts val="0"/>
              </a:spcBef>
              <a:spcAft>
                <a:spcPts val="0"/>
              </a:spcAft>
              <a:buClr>
                <a:schemeClr val="dk1"/>
              </a:buClr>
              <a:buSzPts val="1600"/>
              <a:buFont typeface="Helvetica Neue"/>
              <a:buNone/>
            </a:pPr>
            <a:r>
              <a:rPr lang="zh-CN" sz="1600" b="0" i="0" u="none" baseline="0">
                <a:latin typeface="+mn-lt"/>
                <a:ea typeface="+mn-ea"/>
                <a:cs typeface="+mn-ea"/>
                <a:sym typeface="+mn-lt"/>
              </a:rPr>
              <a:t>下载二维码</a:t>
            </a:r>
            <a:endParaRPr dirty="0">
              <a:latin typeface="+mn-lt"/>
              <a:ea typeface="+mn-ea"/>
              <a:cs typeface="+mn-ea"/>
              <a:sym typeface="+mn-lt"/>
            </a:endParaRPr>
          </a:p>
        </p:txBody>
      </p:sp>
      <p:pic>
        <p:nvPicPr>
          <p:cNvPr id="2" name="Google Shape;134;p2">
            <a:extLst>
              <a:ext uri="{FF2B5EF4-FFF2-40B4-BE49-F238E27FC236}">
                <a16:creationId xmlns:a16="http://schemas.microsoft.com/office/drawing/2014/main" xmlns="" id="{7C7B2B4A-D0A1-824A-5958-B9E925306392}"/>
              </a:ext>
            </a:extLst>
          </p:cNvPr>
          <p:cNvPicPr preferRelativeResize="0"/>
          <p:nvPr/>
        </p:nvPicPr>
        <p:blipFill rotWithShape="1">
          <a:blip r:embed="rId3">
            <a:alphaModFix/>
          </a:blip>
          <a:srcRect l="5481" t="51281" r="4593" b="2531"/>
          <a:stretch/>
        </p:blipFill>
        <p:spPr>
          <a:xfrm>
            <a:off x="441400" y="2495857"/>
            <a:ext cx="4635500" cy="1325700"/>
          </a:xfrm>
          <a:prstGeom prst="rect">
            <a:avLst/>
          </a:prstGeom>
          <a:noFill/>
          <a:ln>
            <a:noFill/>
          </a:ln>
          <a:effectLst>
            <a:outerShdw blurRad="57150" dist="19050" dir="5400000" algn="bl" rotWithShape="0">
              <a:srgbClr val="000000">
                <a:alpha val="58000"/>
              </a:srgbClr>
            </a:outerShdw>
          </a:effectLst>
        </p:spPr>
      </p:pic>
      <p:pic>
        <p:nvPicPr>
          <p:cNvPr id="3" name="Google Shape;132;p2" descr="Graphical user interface, text, application&#10;&#10;Description automatically generated">
            <a:extLst>
              <a:ext uri="{FF2B5EF4-FFF2-40B4-BE49-F238E27FC236}">
                <a16:creationId xmlns:a16="http://schemas.microsoft.com/office/drawing/2014/main" xmlns="" id="{FB143B74-1F7D-D05A-F534-A4EBA8A1B16F}"/>
              </a:ext>
            </a:extLst>
          </p:cNvPr>
          <p:cNvPicPr preferRelativeResize="0"/>
          <p:nvPr/>
        </p:nvPicPr>
        <p:blipFill rotWithShape="1">
          <a:blip r:embed="rId4">
            <a:alphaModFix/>
          </a:blip>
          <a:srcRect l="4675" r="4481" b="48284"/>
          <a:stretch/>
        </p:blipFill>
        <p:spPr>
          <a:xfrm>
            <a:off x="5257800" y="1219200"/>
            <a:ext cx="3251200" cy="3809999"/>
          </a:xfrm>
          <a:prstGeom prst="rect">
            <a:avLst/>
          </a:prstGeom>
          <a:noFill/>
          <a:ln>
            <a:noFill/>
          </a:ln>
          <a:effectLst>
            <a:outerShdw blurRad="57150" dist="19050" dir="5400000" algn="bl" rotWithShape="0">
              <a:srgbClr val="000000">
                <a:alpha val="49411"/>
              </a:srgbClr>
            </a:outerShdw>
          </a:effectLst>
        </p:spPr>
      </p:pic>
      <p:sp>
        <p:nvSpPr>
          <p:cNvPr id="4" name="Google Shape;135;p2">
            <a:extLst>
              <a:ext uri="{FF2B5EF4-FFF2-40B4-BE49-F238E27FC236}">
                <a16:creationId xmlns:a16="http://schemas.microsoft.com/office/drawing/2014/main" xmlns="" id="{E8A49BFB-B29D-4AB6-4355-7F466AF7B2F4}"/>
              </a:ext>
            </a:extLst>
          </p:cNvPr>
          <p:cNvSpPr/>
          <p:nvPr/>
        </p:nvSpPr>
        <p:spPr>
          <a:xfrm>
            <a:off x="1476450" y="3415267"/>
            <a:ext cx="1257300" cy="251498"/>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pic>
        <p:nvPicPr>
          <p:cNvPr id="5" name="Google Shape;136;p2">
            <a:extLst>
              <a:ext uri="{FF2B5EF4-FFF2-40B4-BE49-F238E27FC236}">
                <a16:creationId xmlns:a16="http://schemas.microsoft.com/office/drawing/2014/main" xmlns="" id="{50AA6515-BDD8-55D1-9A54-4015C4E30B54}"/>
              </a:ext>
            </a:extLst>
          </p:cNvPr>
          <p:cNvPicPr preferRelativeResize="0"/>
          <p:nvPr/>
        </p:nvPicPr>
        <p:blipFill rotWithShape="1">
          <a:blip r:embed="rId5">
            <a:alphaModFix/>
          </a:blip>
          <a:srcRect l="3090" t="41177" r="1"/>
          <a:stretch/>
        </p:blipFill>
        <p:spPr>
          <a:xfrm>
            <a:off x="2278323" y="3220911"/>
            <a:ext cx="1372927" cy="158750"/>
          </a:xfrm>
          <a:prstGeom prst="rect">
            <a:avLst/>
          </a:prstGeom>
          <a:noFill/>
          <a:ln>
            <a:noFill/>
          </a:ln>
        </p:spPr>
      </p:pic>
      <p:sp>
        <p:nvSpPr>
          <p:cNvPr id="7" name="Arrow: Bent-Up 6">
            <a:extLst>
              <a:ext uri="{FF2B5EF4-FFF2-40B4-BE49-F238E27FC236}">
                <a16:creationId xmlns:a16="http://schemas.microsoft.com/office/drawing/2014/main" xmlns="" id="{D8933BAD-0406-32F9-8E30-5A243F1CE2A1}"/>
              </a:ext>
            </a:extLst>
          </p:cNvPr>
          <p:cNvSpPr/>
          <p:nvPr/>
        </p:nvSpPr>
        <p:spPr>
          <a:xfrm rot="5400000">
            <a:off x="3149473" y="2556461"/>
            <a:ext cx="813905" cy="3180948"/>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cs typeface="+mn-ea"/>
              <a:sym typeface="+mn-lt"/>
            </a:endParaRPr>
          </a:p>
        </p:txBody>
      </p:sp>
      <p:sp>
        <p:nvSpPr>
          <p:cNvPr id="6" name="Google Shape;301;g150d7d23431_1_45">
            <a:extLst>
              <a:ext uri="{FF2B5EF4-FFF2-40B4-BE49-F238E27FC236}">
                <a16:creationId xmlns:a16="http://schemas.microsoft.com/office/drawing/2014/main" xmlns="" id="{EC82FDB5-9E5F-DEBE-A3A6-9CEC20C22FD1}"/>
              </a:ext>
            </a:extLst>
          </p:cNvPr>
          <p:cNvSpPr txBox="1">
            <a:spLocks noGrp="1"/>
          </p:cNvSpPr>
          <p:nvPr>
            <p:ph type="sldNum" idx="12"/>
          </p:nvPr>
        </p:nvSpPr>
        <p:spPr>
          <a:xfrm>
            <a:off x="6883400" y="480057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a:latin typeface="+mn-lt"/>
                <a:ea typeface="+mn-ea"/>
                <a:cs typeface="+mn-ea"/>
                <a:sym typeface="+mn-lt"/>
              </a:rPr>
              <a:t>4</a:t>
            </a:fld>
            <a:endParaRPr dirty="0">
              <a:latin typeface="+mn-lt"/>
              <a:ea typeface="+mn-ea"/>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body" idx="1"/>
          </p:nvPr>
        </p:nvSpPr>
        <p:spPr>
          <a:xfrm>
            <a:off x="0" y="1208088"/>
            <a:ext cx="9144000" cy="132556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r>
              <a:rPr lang="zh-CN" sz="1600" b="0" i="0" u="none" baseline="0">
                <a:latin typeface="+mn-lt"/>
                <a:ea typeface="+mn-ea"/>
                <a:cs typeface="+mn-ea"/>
                <a:sym typeface="+mn-lt"/>
              </a:rPr>
              <a:t>打印多份二维码。</a:t>
            </a:r>
            <a:endParaRPr sz="1600" b="1" dirty="0">
              <a:latin typeface="+mn-lt"/>
              <a:ea typeface="+mn-ea"/>
              <a:cs typeface="+mn-ea"/>
              <a:sym typeface="+mn-lt"/>
            </a:endParaRPr>
          </a:p>
        </p:txBody>
      </p:sp>
      <p:sp>
        <p:nvSpPr>
          <p:cNvPr id="152" name="Google Shape;152;p5"/>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700"/>
              <a:buNone/>
            </a:pPr>
            <a:r>
              <a:rPr lang="zh-CN" sz="3600" b="1" i="0" u="none" baseline="0">
                <a:latin typeface="+mn-lt"/>
                <a:ea typeface="+mn-ea"/>
                <a:cs typeface="+mn-ea"/>
                <a:sym typeface="+mn-lt"/>
              </a:rPr>
              <a:t>第3步。</a:t>
            </a:r>
            <a:r>
              <a:rPr lang="zh-CN" sz="3600" b="0" i="0" u="none" baseline="0">
                <a:latin typeface="+mn-lt"/>
                <a:ea typeface="+mn-ea"/>
                <a:cs typeface="+mn-ea"/>
                <a:sym typeface="+mn-lt"/>
              </a:rPr>
              <a:t>打印出二维码</a:t>
            </a:r>
            <a:endParaRPr>
              <a:latin typeface="+mn-lt"/>
              <a:ea typeface="+mn-ea"/>
              <a:cs typeface="+mn-ea"/>
              <a:sym typeface="+mn-lt"/>
            </a:endParaRPr>
          </a:p>
        </p:txBody>
      </p:sp>
      <p:grpSp>
        <p:nvGrpSpPr>
          <p:cNvPr id="153" name="Google Shape;153;p5"/>
          <p:cNvGrpSpPr/>
          <p:nvPr/>
        </p:nvGrpSpPr>
        <p:grpSpPr>
          <a:xfrm>
            <a:off x="1262793" y="1770433"/>
            <a:ext cx="2741500" cy="3174769"/>
            <a:chOff x="2067630" y="1510960"/>
            <a:chExt cx="2948665" cy="3654272"/>
          </a:xfrm>
        </p:grpSpPr>
        <p:grpSp>
          <p:nvGrpSpPr>
            <p:cNvPr id="154" name="Google Shape;154;p5"/>
            <p:cNvGrpSpPr/>
            <p:nvPr/>
          </p:nvGrpSpPr>
          <p:grpSpPr>
            <a:xfrm>
              <a:off x="2067630" y="1510960"/>
              <a:ext cx="2948665" cy="3654272"/>
              <a:chOff x="1942269" y="1429844"/>
              <a:chExt cx="2948665" cy="3654272"/>
            </a:xfrm>
          </p:grpSpPr>
          <p:pic>
            <p:nvPicPr>
              <p:cNvPr id="155" name="Google Shape;155;p5"/>
              <p:cNvPicPr preferRelativeResize="0"/>
              <p:nvPr/>
            </p:nvPicPr>
            <p:blipFill rotWithShape="1">
              <a:blip r:embed="rId3">
                <a:alphaModFix/>
              </a:blip>
              <a:srcRect/>
              <a:stretch/>
            </p:blipFill>
            <p:spPr>
              <a:xfrm rot="-417569">
                <a:off x="2137530" y="1601679"/>
                <a:ext cx="2239209" cy="3359152"/>
              </a:xfrm>
              <a:prstGeom prst="rect">
                <a:avLst/>
              </a:prstGeom>
              <a:noFill/>
              <a:ln>
                <a:noFill/>
              </a:ln>
            </p:spPr>
          </p:pic>
          <p:pic>
            <p:nvPicPr>
              <p:cNvPr id="156" name="Google Shape;156;p5"/>
              <p:cNvPicPr preferRelativeResize="0"/>
              <p:nvPr/>
            </p:nvPicPr>
            <p:blipFill rotWithShape="1">
              <a:blip r:embed="rId3">
                <a:alphaModFix/>
              </a:blip>
              <a:srcRect/>
              <a:stretch/>
            </p:blipFill>
            <p:spPr>
              <a:xfrm rot="-240230">
                <a:off x="2366642" y="1503920"/>
                <a:ext cx="2239209" cy="3359152"/>
              </a:xfrm>
              <a:prstGeom prst="rect">
                <a:avLst/>
              </a:prstGeom>
              <a:noFill/>
              <a:ln>
                <a:noFill/>
              </a:ln>
            </p:spPr>
          </p:pic>
          <p:pic>
            <p:nvPicPr>
              <p:cNvPr id="157" name="Google Shape;157;p5"/>
              <p:cNvPicPr preferRelativeResize="0"/>
              <p:nvPr/>
            </p:nvPicPr>
            <p:blipFill rotWithShape="1">
              <a:blip r:embed="rId3">
                <a:alphaModFix/>
              </a:blip>
              <a:srcRect/>
              <a:stretch/>
            </p:blipFill>
            <p:spPr>
              <a:xfrm>
                <a:off x="2651725" y="1429844"/>
                <a:ext cx="2239209" cy="3359152"/>
              </a:xfrm>
              <a:prstGeom prst="rect">
                <a:avLst/>
              </a:prstGeom>
              <a:noFill/>
              <a:ln>
                <a:noFill/>
              </a:ln>
            </p:spPr>
          </p:pic>
        </p:grpSp>
        <p:pic>
          <p:nvPicPr>
            <p:cNvPr id="158" name="Google Shape;158;p5"/>
            <p:cNvPicPr preferRelativeResize="0"/>
            <p:nvPr/>
          </p:nvPicPr>
          <p:blipFill rotWithShape="1">
            <a:blip r:embed="rId4">
              <a:alphaModFix/>
            </a:blip>
            <a:srcRect/>
            <a:stretch/>
          </p:blipFill>
          <p:spPr>
            <a:xfrm>
              <a:off x="2963359" y="2335949"/>
              <a:ext cx="419136" cy="396274"/>
            </a:xfrm>
            <a:prstGeom prst="rect">
              <a:avLst/>
            </a:prstGeom>
            <a:noFill/>
            <a:ln>
              <a:noFill/>
            </a:ln>
          </p:spPr>
        </p:pic>
      </p:grpSp>
      <p:grpSp>
        <p:nvGrpSpPr>
          <p:cNvPr id="159" name="Google Shape;159;p5"/>
          <p:cNvGrpSpPr/>
          <p:nvPr/>
        </p:nvGrpSpPr>
        <p:grpSpPr>
          <a:xfrm>
            <a:off x="4430731" y="1608067"/>
            <a:ext cx="2846370" cy="3243106"/>
            <a:chOff x="4806420" y="1336006"/>
            <a:chExt cx="3106080" cy="3709644"/>
          </a:xfrm>
        </p:grpSpPr>
        <p:pic>
          <p:nvPicPr>
            <p:cNvPr id="160" name="Google Shape;160;p5"/>
            <p:cNvPicPr preferRelativeResize="0"/>
            <p:nvPr/>
          </p:nvPicPr>
          <p:blipFill rotWithShape="1">
            <a:blip r:embed="rId5">
              <a:alphaModFix/>
            </a:blip>
            <a:srcRect/>
            <a:stretch/>
          </p:blipFill>
          <p:spPr>
            <a:xfrm rot="-589911">
              <a:off x="5076864" y="1500509"/>
              <a:ext cx="2218099" cy="3330032"/>
            </a:xfrm>
            <a:prstGeom prst="rect">
              <a:avLst/>
            </a:prstGeom>
            <a:noFill/>
            <a:ln>
              <a:noFill/>
            </a:ln>
          </p:spPr>
        </p:pic>
        <p:pic>
          <p:nvPicPr>
            <p:cNvPr id="161" name="Google Shape;161;p5"/>
            <p:cNvPicPr preferRelativeResize="0"/>
            <p:nvPr/>
          </p:nvPicPr>
          <p:blipFill rotWithShape="1">
            <a:blip r:embed="rId5">
              <a:alphaModFix/>
            </a:blip>
            <a:srcRect/>
            <a:stretch/>
          </p:blipFill>
          <p:spPr>
            <a:xfrm rot="-185496">
              <a:off x="5363227" y="1500562"/>
              <a:ext cx="2218183" cy="3329923"/>
            </a:xfrm>
            <a:prstGeom prst="rect">
              <a:avLst/>
            </a:prstGeom>
            <a:noFill/>
            <a:ln>
              <a:noFill/>
            </a:ln>
          </p:spPr>
        </p:pic>
        <p:pic>
          <p:nvPicPr>
            <p:cNvPr id="162" name="Google Shape;162;p5"/>
            <p:cNvPicPr preferRelativeResize="0"/>
            <p:nvPr/>
          </p:nvPicPr>
          <p:blipFill>
            <a:blip r:embed="rId6">
              <a:alphaModFix/>
            </a:blip>
            <a:stretch>
              <a:fillRect/>
            </a:stretch>
          </p:blipFill>
          <p:spPr>
            <a:xfrm>
              <a:off x="5610625" y="1592000"/>
              <a:ext cx="2301875" cy="3453650"/>
            </a:xfrm>
            <a:prstGeom prst="rect">
              <a:avLst/>
            </a:prstGeom>
            <a:noFill/>
            <a:ln>
              <a:noFill/>
            </a:ln>
          </p:spPr>
        </p:pic>
      </p:grpSp>
      <p:sp>
        <p:nvSpPr>
          <p:cNvPr id="2" name="Google Shape;301;g150d7d23431_1_45">
            <a:extLst>
              <a:ext uri="{FF2B5EF4-FFF2-40B4-BE49-F238E27FC236}">
                <a16:creationId xmlns:a16="http://schemas.microsoft.com/office/drawing/2014/main" xmlns="" id="{D7751AD6-3B32-9B18-0998-F7D244C3A21A}"/>
              </a:ext>
            </a:extLst>
          </p:cNvPr>
          <p:cNvSpPr txBox="1">
            <a:spLocks noGrp="1"/>
          </p:cNvSpPr>
          <p:nvPr>
            <p:ph type="sldNum" idx="12"/>
          </p:nvPr>
        </p:nvSpPr>
        <p:spPr>
          <a:xfrm>
            <a:off x="6883400" y="480057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a:latin typeface="+mn-lt"/>
                <a:ea typeface="+mn-ea"/>
                <a:cs typeface="+mn-ea"/>
                <a:sym typeface="+mn-lt"/>
              </a:rPr>
              <a:t>5</a:t>
            </a:fld>
            <a:endParaRPr dirty="0">
              <a:latin typeface="+mn-lt"/>
              <a:ea typeface="+mn-ea"/>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xfrm>
            <a:off x="1501362"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700"/>
              <a:buNone/>
            </a:pPr>
            <a:r>
              <a:rPr lang="zh-CN" sz="2800" b="1" i="0" u="none" baseline="0">
                <a:latin typeface="+mn-lt"/>
                <a:ea typeface="+mn-ea"/>
                <a:cs typeface="+mn-ea"/>
                <a:sym typeface="+mn-lt"/>
              </a:rPr>
              <a:t>第4步。</a:t>
            </a:r>
            <a:r>
              <a:rPr lang="zh-CN" sz="2800" b="0" i="0" u="none" baseline="0">
                <a:latin typeface="+mn-lt"/>
                <a:ea typeface="+mn-ea"/>
                <a:cs typeface="+mn-ea"/>
                <a:sym typeface="+mn-lt"/>
              </a:rPr>
              <a:t>在公共区域张贴二维码 </a:t>
            </a:r>
            <a:endParaRPr dirty="0">
              <a:latin typeface="+mn-lt"/>
              <a:ea typeface="+mn-ea"/>
              <a:cs typeface="+mn-ea"/>
              <a:sym typeface="+mn-lt"/>
            </a:endParaRPr>
          </a:p>
        </p:txBody>
      </p:sp>
      <p:sp>
        <p:nvSpPr>
          <p:cNvPr id="169" name="Google Shape;169;p6"/>
          <p:cNvSpPr txBox="1">
            <a:spLocks noGrp="1"/>
          </p:cNvSpPr>
          <p:nvPr>
            <p:ph type="body" idx="1"/>
          </p:nvPr>
        </p:nvSpPr>
        <p:spPr>
          <a:xfrm>
            <a:off x="2725188" y="1325261"/>
            <a:ext cx="2877218" cy="130067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r>
              <a:rPr lang="zh-CN" sz="1600" b="0" i="0" u="none" baseline="0" dirty="0">
                <a:latin typeface="+mn-lt"/>
                <a:ea typeface="+mn-ea"/>
                <a:cs typeface="+mn-ea"/>
                <a:sym typeface="+mn-lt"/>
              </a:rPr>
              <a:t>在工人熟悉的地方张贴二维码</a:t>
            </a:r>
            <a:endParaRPr dirty="0">
              <a:latin typeface="+mn-lt"/>
              <a:ea typeface="+mn-ea"/>
              <a:cs typeface="+mn-ea"/>
              <a:sym typeface="+mn-lt"/>
            </a:endParaRPr>
          </a:p>
        </p:txBody>
      </p:sp>
      <p:grpSp>
        <p:nvGrpSpPr>
          <p:cNvPr id="170" name="Google Shape;170;p6"/>
          <p:cNvGrpSpPr/>
          <p:nvPr/>
        </p:nvGrpSpPr>
        <p:grpSpPr>
          <a:xfrm>
            <a:off x="2822195" y="1970521"/>
            <a:ext cx="2521189" cy="2834357"/>
            <a:chOff x="377350" y="1923663"/>
            <a:chExt cx="3138527" cy="3563456"/>
          </a:xfrm>
        </p:grpSpPr>
        <p:pic>
          <p:nvPicPr>
            <p:cNvPr id="171" name="Google Shape;171;p6"/>
            <p:cNvPicPr preferRelativeResize="0"/>
            <p:nvPr/>
          </p:nvPicPr>
          <p:blipFill rotWithShape="1">
            <a:blip r:embed="rId3">
              <a:alphaModFix/>
            </a:blip>
            <a:srcRect r="33770"/>
            <a:stretch/>
          </p:blipFill>
          <p:spPr>
            <a:xfrm>
              <a:off x="588780" y="3384906"/>
              <a:ext cx="859210" cy="859572"/>
            </a:xfrm>
            <a:prstGeom prst="ellipse">
              <a:avLst/>
            </a:prstGeom>
            <a:noFill/>
            <a:ln>
              <a:noFill/>
            </a:ln>
          </p:spPr>
        </p:pic>
        <p:pic>
          <p:nvPicPr>
            <p:cNvPr id="172" name="Google Shape;172;p6"/>
            <p:cNvPicPr preferRelativeResize="0"/>
            <p:nvPr/>
          </p:nvPicPr>
          <p:blipFill rotWithShape="1">
            <a:blip r:embed="rId4">
              <a:alphaModFix/>
            </a:blip>
            <a:srcRect l="15104" t="50000" r="34836"/>
            <a:stretch/>
          </p:blipFill>
          <p:spPr>
            <a:xfrm>
              <a:off x="1542938" y="2224791"/>
              <a:ext cx="860611" cy="859571"/>
            </a:xfrm>
            <a:prstGeom prst="ellipse">
              <a:avLst/>
            </a:prstGeom>
            <a:noFill/>
            <a:ln>
              <a:noFill/>
            </a:ln>
          </p:spPr>
        </p:pic>
        <p:pic>
          <p:nvPicPr>
            <p:cNvPr id="173" name="Google Shape;173;p6"/>
            <p:cNvPicPr preferRelativeResize="0"/>
            <p:nvPr/>
          </p:nvPicPr>
          <p:blipFill rotWithShape="1">
            <a:blip r:embed="rId5">
              <a:alphaModFix/>
            </a:blip>
            <a:srcRect l="-1" r="43642"/>
            <a:stretch/>
          </p:blipFill>
          <p:spPr>
            <a:xfrm>
              <a:off x="2480882" y="2224791"/>
              <a:ext cx="865047" cy="859571"/>
            </a:xfrm>
            <a:prstGeom prst="ellipse">
              <a:avLst/>
            </a:prstGeom>
            <a:noFill/>
            <a:ln>
              <a:noFill/>
            </a:ln>
          </p:spPr>
        </p:pic>
        <p:pic>
          <p:nvPicPr>
            <p:cNvPr id="174" name="Google Shape;174;p6"/>
            <p:cNvPicPr preferRelativeResize="0"/>
            <p:nvPr/>
          </p:nvPicPr>
          <p:blipFill rotWithShape="1">
            <a:blip r:embed="rId6">
              <a:alphaModFix/>
            </a:blip>
            <a:srcRect l="25731" t="27618" r="22710" b="16160"/>
            <a:stretch/>
          </p:blipFill>
          <p:spPr>
            <a:xfrm>
              <a:off x="2498689" y="3391963"/>
              <a:ext cx="856578" cy="859572"/>
            </a:xfrm>
            <a:prstGeom prst="ellipse">
              <a:avLst/>
            </a:prstGeom>
            <a:noFill/>
            <a:ln>
              <a:noFill/>
            </a:ln>
          </p:spPr>
        </p:pic>
        <p:pic>
          <p:nvPicPr>
            <p:cNvPr id="175" name="Google Shape;175;p6"/>
            <p:cNvPicPr preferRelativeResize="0"/>
            <p:nvPr/>
          </p:nvPicPr>
          <p:blipFill rotWithShape="1">
            <a:blip r:embed="rId7">
              <a:alphaModFix/>
            </a:blip>
            <a:srcRect l="6638" t="9550" r="38671" b="8502"/>
            <a:stretch/>
          </p:blipFill>
          <p:spPr>
            <a:xfrm>
              <a:off x="605082" y="2224791"/>
              <a:ext cx="860523" cy="859572"/>
            </a:xfrm>
            <a:prstGeom prst="ellipse">
              <a:avLst/>
            </a:prstGeom>
            <a:noFill/>
            <a:ln>
              <a:noFill/>
            </a:ln>
          </p:spPr>
        </p:pic>
        <p:pic>
          <p:nvPicPr>
            <p:cNvPr id="176" name="Google Shape;176;p6"/>
            <p:cNvPicPr preferRelativeResize="0"/>
            <p:nvPr/>
          </p:nvPicPr>
          <p:blipFill rotWithShape="1">
            <a:blip r:embed="rId8">
              <a:alphaModFix/>
            </a:blip>
            <a:srcRect l="41480" t="28030" b="13498"/>
            <a:stretch/>
          </p:blipFill>
          <p:spPr>
            <a:xfrm>
              <a:off x="1545426" y="3384906"/>
              <a:ext cx="860284" cy="859571"/>
            </a:xfrm>
            <a:prstGeom prst="ellipse">
              <a:avLst/>
            </a:prstGeom>
            <a:noFill/>
            <a:ln>
              <a:noFill/>
            </a:ln>
          </p:spPr>
        </p:pic>
        <p:pic>
          <p:nvPicPr>
            <p:cNvPr id="177" name="Google Shape;177;p6"/>
            <p:cNvPicPr preferRelativeResize="0"/>
            <p:nvPr/>
          </p:nvPicPr>
          <p:blipFill rotWithShape="1">
            <a:blip r:embed="rId9">
              <a:alphaModFix/>
            </a:blip>
            <a:srcRect l="5769" t="8626" r="27199" b="9783"/>
            <a:stretch/>
          </p:blipFill>
          <p:spPr>
            <a:xfrm>
              <a:off x="2145198" y="4627548"/>
              <a:ext cx="861179" cy="859571"/>
            </a:xfrm>
            <a:prstGeom prst="ellipse">
              <a:avLst/>
            </a:prstGeom>
            <a:noFill/>
            <a:ln>
              <a:noFill/>
            </a:ln>
          </p:spPr>
        </p:pic>
        <p:grpSp>
          <p:nvGrpSpPr>
            <p:cNvPr id="178" name="Google Shape;178;p6"/>
            <p:cNvGrpSpPr/>
            <p:nvPr/>
          </p:nvGrpSpPr>
          <p:grpSpPr>
            <a:xfrm>
              <a:off x="1049067" y="3275525"/>
              <a:ext cx="859570" cy="2211594"/>
              <a:chOff x="2815069" y="4127709"/>
              <a:chExt cx="1560029" cy="4029755"/>
            </a:xfrm>
          </p:grpSpPr>
          <p:pic>
            <p:nvPicPr>
              <p:cNvPr id="179" name="Google Shape;179;p6"/>
              <p:cNvPicPr preferRelativeResize="0"/>
              <p:nvPr/>
            </p:nvPicPr>
            <p:blipFill rotWithShape="1">
              <a:blip r:embed="rId10">
                <a:alphaModFix/>
              </a:blip>
              <a:srcRect l="36518" t="15326" b="20938"/>
              <a:stretch/>
            </p:blipFill>
            <p:spPr>
              <a:xfrm>
                <a:off x="2815069" y="6591236"/>
                <a:ext cx="1560029" cy="1566228"/>
              </a:xfrm>
              <a:prstGeom prst="ellipse">
                <a:avLst/>
              </a:prstGeom>
              <a:noFill/>
              <a:ln>
                <a:noFill/>
              </a:ln>
            </p:spPr>
          </p:pic>
          <p:sp>
            <p:nvSpPr>
              <p:cNvPr id="180" name="Google Shape;180;p6"/>
              <p:cNvSpPr/>
              <p:nvPr/>
            </p:nvSpPr>
            <p:spPr>
              <a:xfrm>
                <a:off x="3813048" y="4127709"/>
                <a:ext cx="398033" cy="182880"/>
              </a:xfrm>
              <a:custGeom>
                <a:avLst/>
                <a:gdLst/>
                <a:ahLst/>
                <a:cxnLst/>
                <a:rect l="l" t="t" r="r" b="b"/>
                <a:pathLst>
                  <a:path w="398033" h="182880" extrusionOk="0">
                    <a:moveTo>
                      <a:pt x="96818" y="182880"/>
                    </a:moveTo>
                    <a:lnTo>
                      <a:pt x="96818" y="182880"/>
                    </a:lnTo>
                    <a:lnTo>
                      <a:pt x="398033" y="182880"/>
                    </a:lnTo>
                    <a:lnTo>
                      <a:pt x="355002" y="32273"/>
                    </a:lnTo>
                    <a:lnTo>
                      <a:pt x="129091" y="0"/>
                    </a:lnTo>
                    <a:lnTo>
                      <a:pt x="0" y="172123"/>
                    </a:lnTo>
                    <a:lnTo>
                      <a:pt x="96818" y="182880"/>
                    </a:lnTo>
                    <a:close/>
                  </a:path>
                </a:pathLst>
              </a:custGeom>
              <a:solidFill>
                <a:srgbClr val="F7F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mn-lt"/>
                  <a:ea typeface="+mn-ea"/>
                  <a:cs typeface="+mn-ea"/>
                  <a:sym typeface="+mn-lt"/>
                </a:endParaRPr>
              </a:p>
            </p:txBody>
          </p:sp>
        </p:grpSp>
        <p:grpSp>
          <p:nvGrpSpPr>
            <p:cNvPr id="181" name="Google Shape;181;p6"/>
            <p:cNvGrpSpPr/>
            <p:nvPr/>
          </p:nvGrpSpPr>
          <p:grpSpPr>
            <a:xfrm>
              <a:off x="377350" y="1923663"/>
              <a:ext cx="3052571" cy="1450174"/>
              <a:chOff x="377350" y="1923663"/>
              <a:chExt cx="3052571" cy="1450174"/>
            </a:xfrm>
          </p:grpSpPr>
          <p:sp>
            <p:nvSpPr>
              <p:cNvPr id="182" name="Google Shape;182;p6"/>
              <p:cNvSpPr txBox="1"/>
              <p:nvPr/>
            </p:nvSpPr>
            <p:spPr>
              <a:xfrm>
                <a:off x="565783" y="1923663"/>
                <a:ext cx="913069" cy="2901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zh-CN" sz="900" b="0" i="0" u="none" strike="noStrike" cap="none" baseline="0" dirty="0">
                    <a:solidFill>
                      <a:srgbClr val="000000"/>
                    </a:solidFill>
                    <a:latin typeface="+mn-lt"/>
                    <a:ea typeface="+mn-ea"/>
                    <a:cs typeface="+mn-ea"/>
                    <a:sym typeface="+mn-lt"/>
                  </a:rPr>
                  <a:t>宿舍</a:t>
                </a:r>
                <a:endParaRPr sz="900" b="0" i="0" u="none" strike="noStrike" cap="none" dirty="0">
                  <a:solidFill>
                    <a:srgbClr val="000000"/>
                  </a:solidFill>
                  <a:latin typeface="+mn-lt"/>
                  <a:ea typeface="+mn-ea"/>
                  <a:cs typeface="+mn-ea"/>
                  <a:sym typeface="+mn-lt"/>
                </a:endParaRPr>
              </a:p>
            </p:txBody>
          </p:sp>
          <p:sp>
            <p:nvSpPr>
              <p:cNvPr id="183" name="Google Shape;183;p6"/>
              <p:cNvSpPr txBox="1"/>
              <p:nvPr/>
            </p:nvSpPr>
            <p:spPr>
              <a:xfrm>
                <a:off x="1568980" y="1923663"/>
                <a:ext cx="827578" cy="2901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zh-CN" sz="900" b="0" i="0" u="none" strike="noStrike" cap="none" baseline="0">
                    <a:solidFill>
                      <a:srgbClr val="000000"/>
                    </a:solidFill>
                    <a:latin typeface="+mn-lt"/>
                    <a:ea typeface="+mn-ea"/>
                    <a:cs typeface="+mn-ea"/>
                    <a:sym typeface="+mn-lt"/>
                  </a:rPr>
                  <a:t>食堂</a:t>
                </a:r>
                <a:endParaRPr sz="900" b="0" i="0" u="none" strike="noStrike" cap="none" dirty="0">
                  <a:solidFill>
                    <a:srgbClr val="000000"/>
                  </a:solidFill>
                  <a:latin typeface="+mn-lt"/>
                  <a:ea typeface="+mn-ea"/>
                  <a:cs typeface="+mn-ea"/>
                  <a:sym typeface="+mn-lt"/>
                </a:endParaRPr>
              </a:p>
            </p:txBody>
          </p:sp>
          <p:sp>
            <p:nvSpPr>
              <p:cNvPr id="184" name="Google Shape;184;p6"/>
              <p:cNvSpPr txBox="1"/>
              <p:nvPr/>
            </p:nvSpPr>
            <p:spPr>
              <a:xfrm>
                <a:off x="2405710" y="1923663"/>
                <a:ext cx="1024211" cy="2901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zh-CN" sz="900" b="0" i="0" u="none" strike="noStrike" cap="none" baseline="0">
                    <a:solidFill>
                      <a:srgbClr val="000000"/>
                    </a:solidFill>
                    <a:latin typeface="+mn-lt"/>
                    <a:ea typeface="+mn-ea"/>
                    <a:cs typeface="+mn-ea"/>
                    <a:sym typeface="+mn-lt"/>
                  </a:rPr>
                  <a:t>停车场</a:t>
                </a:r>
                <a:endParaRPr sz="900" b="0" i="0" u="none" strike="noStrike" cap="none" dirty="0">
                  <a:solidFill>
                    <a:srgbClr val="000000"/>
                  </a:solidFill>
                  <a:latin typeface="+mn-lt"/>
                  <a:ea typeface="+mn-ea"/>
                  <a:cs typeface="+mn-ea"/>
                  <a:sym typeface="+mn-lt"/>
                </a:endParaRPr>
              </a:p>
            </p:txBody>
          </p:sp>
          <p:sp>
            <p:nvSpPr>
              <p:cNvPr id="185" name="Google Shape;185;p6"/>
              <p:cNvSpPr txBox="1"/>
              <p:nvPr/>
            </p:nvSpPr>
            <p:spPr>
              <a:xfrm>
                <a:off x="377350" y="3083677"/>
                <a:ext cx="1212299" cy="2901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zh-CN" sz="900" b="0" i="0" u="none" strike="noStrike" cap="none" baseline="0">
                    <a:solidFill>
                      <a:srgbClr val="000000"/>
                    </a:solidFill>
                    <a:latin typeface="+mn-lt"/>
                    <a:ea typeface="+mn-ea"/>
                    <a:cs typeface="+mn-ea"/>
                    <a:sym typeface="+mn-lt"/>
                  </a:rPr>
                  <a:t>休息室</a:t>
                </a:r>
                <a:endParaRPr sz="900" b="0" i="0" u="none" strike="noStrike" cap="none" dirty="0">
                  <a:solidFill>
                    <a:srgbClr val="000000"/>
                  </a:solidFill>
                  <a:latin typeface="+mn-lt"/>
                  <a:ea typeface="+mn-ea"/>
                  <a:cs typeface="+mn-ea"/>
                  <a:sym typeface="+mn-lt"/>
                </a:endParaRPr>
              </a:p>
            </p:txBody>
          </p:sp>
        </p:grpSp>
        <p:grpSp>
          <p:nvGrpSpPr>
            <p:cNvPr id="186" name="Google Shape;186;p6"/>
            <p:cNvGrpSpPr/>
            <p:nvPr/>
          </p:nvGrpSpPr>
          <p:grpSpPr>
            <a:xfrm>
              <a:off x="682423" y="3093308"/>
              <a:ext cx="2833454" cy="1510822"/>
              <a:chOff x="705731" y="3093308"/>
              <a:chExt cx="2833454" cy="1510822"/>
            </a:xfrm>
          </p:grpSpPr>
          <p:sp>
            <p:nvSpPr>
              <p:cNvPr id="187" name="Google Shape;187;p6"/>
              <p:cNvSpPr txBox="1"/>
              <p:nvPr/>
            </p:nvSpPr>
            <p:spPr>
              <a:xfrm>
                <a:off x="1437118" y="3093308"/>
                <a:ext cx="1135500" cy="2901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zh-CN" sz="900" b="0" i="0" u="none" strike="noStrike" cap="none" baseline="0">
                    <a:solidFill>
                      <a:srgbClr val="000000"/>
                    </a:solidFill>
                    <a:latin typeface="+mn-lt"/>
                    <a:ea typeface="+mn-ea"/>
                    <a:cs typeface="+mn-ea"/>
                    <a:sym typeface="+mn-lt"/>
                  </a:rPr>
                  <a:t>盥洗室</a:t>
                </a:r>
                <a:endParaRPr sz="900" b="0" i="0" u="none" strike="noStrike" cap="none" dirty="0">
                  <a:solidFill>
                    <a:srgbClr val="000000"/>
                  </a:solidFill>
                  <a:latin typeface="+mn-lt"/>
                  <a:ea typeface="+mn-ea"/>
                  <a:cs typeface="+mn-ea"/>
                  <a:sym typeface="+mn-lt"/>
                </a:endParaRPr>
              </a:p>
            </p:txBody>
          </p:sp>
          <p:sp>
            <p:nvSpPr>
              <p:cNvPr id="188" name="Google Shape;188;p6"/>
              <p:cNvSpPr txBox="1"/>
              <p:nvPr/>
            </p:nvSpPr>
            <p:spPr>
              <a:xfrm>
                <a:off x="705731" y="4217233"/>
                <a:ext cx="1462775" cy="3868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zh-CN" b="0" i="0" u="none" baseline="0">
                    <a:latin typeface="+mn-lt"/>
                    <a:ea typeface="+mn-ea"/>
                    <a:cs typeface="+mn-ea"/>
                    <a:sym typeface="+mn-lt"/>
                  </a:rPr>
                  <a:t>生产车间</a:t>
                </a:r>
                <a:endParaRPr sz="900" b="0" i="0" u="none" strike="noStrike" cap="none" dirty="0">
                  <a:solidFill>
                    <a:srgbClr val="000000"/>
                  </a:solidFill>
                  <a:latin typeface="+mn-lt"/>
                  <a:ea typeface="+mn-ea"/>
                  <a:cs typeface="+mn-ea"/>
                  <a:sym typeface="+mn-lt"/>
                </a:endParaRPr>
              </a:p>
            </p:txBody>
          </p:sp>
          <p:sp>
            <p:nvSpPr>
              <p:cNvPr id="189" name="Google Shape;189;p6"/>
              <p:cNvSpPr txBox="1"/>
              <p:nvPr/>
            </p:nvSpPr>
            <p:spPr>
              <a:xfrm>
                <a:off x="2369634" y="3096760"/>
                <a:ext cx="1169551" cy="2901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zh-CN" sz="900" b="0" i="0" u="none" strike="noStrike" cap="none" baseline="0">
                    <a:solidFill>
                      <a:srgbClr val="000000"/>
                    </a:solidFill>
                    <a:latin typeface="+mn-lt"/>
                    <a:ea typeface="+mn-ea"/>
                    <a:cs typeface="+mn-ea"/>
                    <a:sym typeface="+mn-lt"/>
                  </a:rPr>
                  <a:t>打卡区</a:t>
                </a:r>
                <a:endParaRPr sz="900" b="0" i="0" u="none" strike="noStrike" cap="none" dirty="0">
                  <a:solidFill>
                    <a:srgbClr val="000000"/>
                  </a:solidFill>
                  <a:latin typeface="+mn-lt"/>
                  <a:ea typeface="+mn-ea"/>
                  <a:cs typeface="+mn-ea"/>
                  <a:sym typeface="+mn-lt"/>
                </a:endParaRPr>
              </a:p>
            </p:txBody>
          </p:sp>
          <p:sp>
            <p:nvSpPr>
              <p:cNvPr id="190" name="Google Shape;190;p6"/>
              <p:cNvSpPr txBox="1"/>
              <p:nvPr/>
            </p:nvSpPr>
            <p:spPr>
              <a:xfrm>
                <a:off x="2004943" y="4296759"/>
                <a:ext cx="1135353" cy="2901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zh-CN" sz="900" b="0" i="0" u="none" strike="noStrike" cap="none" baseline="0">
                    <a:solidFill>
                      <a:srgbClr val="000000"/>
                    </a:solidFill>
                    <a:latin typeface="+mn-lt"/>
                    <a:ea typeface="+mn-ea"/>
                    <a:cs typeface="+mn-ea"/>
                    <a:sym typeface="+mn-lt"/>
                  </a:rPr>
                  <a:t>打印区</a:t>
                </a:r>
                <a:endParaRPr sz="900" b="0" i="0" u="none" strike="noStrike" cap="none" dirty="0">
                  <a:solidFill>
                    <a:srgbClr val="000000"/>
                  </a:solidFill>
                  <a:latin typeface="+mn-lt"/>
                  <a:ea typeface="+mn-ea"/>
                  <a:cs typeface="+mn-ea"/>
                  <a:sym typeface="+mn-lt"/>
                </a:endParaRPr>
              </a:p>
            </p:txBody>
          </p:sp>
        </p:grpSp>
      </p:grpSp>
      <p:sp>
        <p:nvSpPr>
          <p:cNvPr id="191" name="Google Shape;191;p6"/>
          <p:cNvSpPr/>
          <p:nvPr/>
        </p:nvSpPr>
        <p:spPr>
          <a:xfrm rot="5400000">
            <a:off x="640987" y="2269872"/>
            <a:ext cx="1921747" cy="1905885"/>
          </a:xfrm>
          <a:prstGeom prst="wedgeRoundRectCallout">
            <a:avLst>
              <a:gd name="adj1" fmla="val -15955"/>
              <a:gd name="adj2" fmla="val -62691"/>
              <a:gd name="adj3" fmla="val 16667"/>
            </a:avLst>
          </a:prstGeom>
          <a:solidFill>
            <a:srgbClr val="00B0F0">
              <a:alpha val="20000"/>
            </a:srgbClr>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i="0" u="none" strike="noStrike" cap="none" dirty="0">
              <a:solidFill>
                <a:srgbClr val="000000"/>
              </a:solidFill>
              <a:latin typeface="+mn-lt"/>
              <a:ea typeface="+mn-ea"/>
              <a:cs typeface="+mn-ea"/>
              <a:sym typeface="+mn-lt"/>
            </a:endParaRPr>
          </a:p>
        </p:txBody>
      </p:sp>
      <p:sp>
        <p:nvSpPr>
          <p:cNvPr id="192" name="Google Shape;192;p6"/>
          <p:cNvSpPr txBox="1"/>
          <p:nvPr/>
        </p:nvSpPr>
        <p:spPr>
          <a:xfrm>
            <a:off x="5871528" y="1341716"/>
            <a:ext cx="2847639"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1600"/>
              <a:buFont typeface="Arial"/>
              <a:buNone/>
            </a:pPr>
            <a:r>
              <a:rPr lang="zh-CN" b="0" i="0" u="none" baseline="0" dirty="0">
                <a:solidFill>
                  <a:schemeClr val="dk1"/>
                </a:solidFill>
                <a:latin typeface="+mn-lt"/>
                <a:ea typeface="+mn-ea"/>
                <a:cs typeface="+mn-ea"/>
                <a:sym typeface="+mn-lt"/>
              </a:rPr>
              <a:t>方便工人扫描</a:t>
            </a:r>
          </a:p>
          <a:p>
            <a:pPr marL="0" marR="0" lvl="0" indent="0" algn="ctr" rtl="0">
              <a:spcBef>
                <a:spcPts val="0"/>
              </a:spcBef>
              <a:spcAft>
                <a:spcPts val="0"/>
              </a:spcAft>
              <a:buClr>
                <a:srgbClr val="000000"/>
              </a:buClr>
              <a:buSzPts val="1600"/>
              <a:buFont typeface="Arial"/>
              <a:buNone/>
            </a:pPr>
            <a:r>
              <a:rPr lang="zh-CN" b="0" i="0" u="none" baseline="0" dirty="0">
                <a:solidFill>
                  <a:schemeClr val="dk1"/>
                </a:solidFill>
                <a:latin typeface="+mn-lt"/>
                <a:ea typeface="+mn-ea"/>
                <a:cs typeface="+mn-ea"/>
                <a:sym typeface="+mn-lt"/>
              </a:rPr>
              <a:t> 二维码，并根据个人需要提交反馈意见</a:t>
            </a:r>
            <a:endParaRPr i="0" u="none" strike="noStrike" cap="none" dirty="0">
              <a:solidFill>
                <a:schemeClr val="dk1"/>
              </a:solidFill>
              <a:latin typeface="+mn-lt"/>
              <a:ea typeface="+mn-ea"/>
              <a:cs typeface="+mn-ea"/>
              <a:sym typeface="+mn-lt"/>
            </a:endParaRPr>
          </a:p>
        </p:txBody>
      </p:sp>
      <p:sp>
        <p:nvSpPr>
          <p:cNvPr id="193" name="Google Shape;193;p6"/>
          <p:cNvSpPr/>
          <p:nvPr/>
        </p:nvSpPr>
        <p:spPr>
          <a:xfrm>
            <a:off x="5435177" y="2856182"/>
            <a:ext cx="1117479" cy="379207"/>
          </a:xfrm>
          <a:prstGeom prst="rightArrow">
            <a:avLst>
              <a:gd name="adj1" fmla="val 50000"/>
              <a:gd name="adj2" fmla="val 66667"/>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mn-lt"/>
              <a:ea typeface="+mn-ea"/>
              <a:cs typeface="+mn-ea"/>
              <a:sym typeface="+mn-lt"/>
            </a:endParaRPr>
          </a:p>
        </p:txBody>
      </p:sp>
      <p:pic>
        <p:nvPicPr>
          <p:cNvPr id="194" name="Google Shape;194;p6"/>
          <p:cNvPicPr preferRelativeResize="0"/>
          <p:nvPr/>
        </p:nvPicPr>
        <p:blipFill rotWithShape="1">
          <a:blip r:embed="rId11">
            <a:alphaModFix/>
          </a:blip>
          <a:srcRect/>
          <a:stretch/>
        </p:blipFill>
        <p:spPr>
          <a:xfrm>
            <a:off x="6328467" y="2287318"/>
            <a:ext cx="2133998" cy="2058393"/>
          </a:xfrm>
          <a:prstGeom prst="rect">
            <a:avLst/>
          </a:prstGeom>
          <a:noFill/>
          <a:ln>
            <a:noFill/>
          </a:ln>
        </p:spPr>
      </p:pic>
      <p:sp>
        <p:nvSpPr>
          <p:cNvPr id="23" name="TextBox 22">
            <a:extLst>
              <a:ext uri="{FF2B5EF4-FFF2-40B4-BE49-F238E27FC236}">
                <a16:creationId xmlns:a16="http://schemas.microsoft.com/office/drawing/2014/main" xmlns="" id="{F2392CC1-5E4C-66F9-C79F-6694706C17D7}"/>
              </a:ext>
            </a:extLst>
          </p:cNvPr>
          <p:cNvSpPr txBox="1"/>
          <p:nvPr/>
        </p:nvSpPr>
        <p:spPr>
          <a:xfrm>
            <a:off x="775068" y="2395854"/>
            <a:ext cx="1744888" cy="1107996"/>
          </a:xfrm>
          <a:prstGeom prst="rect">
            <a:avLst/>
          </a:prstGeom>
          <a:noFill/>
        </p:spPr>
        <p:txBody>
          <a:bodyPr wrap="square" rtlCol="0">
            <a:spAutoFit/>
          </a:bodyPr>
          <a:lstStyle/>
          <a:p>
            <a:pPr algn="l" rtl="0"/>
            <a:r>
              <a:rPr lang="zh-CN" sz="1100" b="1" i="0" u="none" strike="noStrike" cap="none" baseline="0">
                <a:solidFill>
                  <a:srgbClr val="000000"/>
                </a:solidFill>
                <a:latin typeface="+mn-lt"/>
                <a:ea typeface="+mn-ea"/>
                <a:cs typeface="+mn-ea"/>
                <a:sym typeface="+mn-lt"/>
              </a:rPr>
              <a:t>在工厂内人流量大的地方张贴二维码，方便工人很容易地接触到该工具。当工人在有任何疑问时，更有可能提交在线反馈。</a:t>
            </a:r>
            <a:endParaRPr lang="zh-CN" sz="1100" i="0" u="none" strike="noStrike" cap="none" dirty="0">
              <a:solidFill>
                <a:srgbClr val="000000"/>
              </a:solidFill>
              <a:latin typeface="+mn-lt"/>
              <a:ea typeface="+mn-ea"/>
              <a:cs typeface="+mn-ea"/>
              <a:sym typeface="+mn-lt"/>
            </a:endParaRPr>
          </a:p>
          <a:p>
            <a:endParaRPr lang="zh-CN" sz="1100" dirty="0">
              <a:latin typeface="+mn-lt"/>
              <a:ea typeface="+mn-ea"/>
              <a:cs typeface="+mn-ea"/>
              <a:sym typeface="+mn-lt"/>
            </a:endParaRPr>
          </a:p>
        </p:txBody>
      </p:sp>
      <p:sp>
        <p:nvSpPr>
          <p:cNvPr id="2" name="Google Shape;301;g150d7d23431_1_45">
            <a:extLst>
              <a:ext uri="{FF2B5EF4-FFF2-40B4-BE49-F238E27FC236}">
                <a16:creationId xmlns:a16="http://schemas.microsoft.com/office/drawing/2014/main" xmlns="" id="{B4F8B9A1-7CBC-CECF-6CD2-A3595099EFB0}"/>
              </a:ext>
            </a:extLst>
          </p:cNvPr>
          <p:cNvSpPr txBox="1">
            <a:spLocks noGrp="1"/>
          </p:cNvSpPr>
          <p:nvPr>
            <p:ph type="sldNum" idx="12"/>
          </p:nvPr>
        </p:nvSpPr>
        <p:spPr>
          <a:xfrm>
            <a:off x="6883400" y="480057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a:latin typeface="+mn-lt"/>
                <a:ea typeface="+mn-ea"/>
                <a:cs typeface="+mn-ea"/>
                <a:sym typeface="+mn-lt"/>
              </a:rPr>
              <a:t>6</a:t>
            </a:fld>
            <a:endParaRPr dirty="0">
              <a:latin typeface="+mn-lt"/>
              <a:ea typeface="+mn-ea"/>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txBox="1">
            <a:spLocks noGrp="1"/>
          </p:cNvSpPr>
          <p:nvPr>
            <p:ph type="body" idx="1"/>
          </p:nvPr>
        </p:nvSpPr>
        <p:spPr>
          <a:xfrm>
            <a:off x="0" y="1191724"/>
            <a:ext cx="9176503" cy="132556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r>
              <a:rPr lang="zh-CN" sz="1600" b="0" i="0" u="none" baseline="0">
                <a:latin typeface="+mn-lt"/>
                <a:ea typeface="+mn-ea"/>
                <a:cs typeface="+mn-ea"/>
                <a:sym typeface="+mn-lt"/>
              </a:rPr>
              <a:t>持续2周的自上而下、高覆盖率的宣传推广有助于帮助工人养成使用反馈工具的习惯。</a:t>
            </a:r>
          </a:p>
          <a:p>
            <a:pPr marL="0" lvl="0" indent="0" algn="ctr" rtl="0">
              <a:lnSpc>
                <a:spcPct val="100000"/>
              </a:lnSpc>
              <a:spcBef>
                <a:spcPts val="0"/>
              </a:spcBef>
              <a:spcAft>
                <a:spcPts val="0"/>
              </a:spcAft>
              <a:buClr>
                <a:schemeClr val="dk1"/>
              </a:buClr>
              <a:buSzPts val="1600"/>
              <a:buFont typeface="Helvetica Neue"/>
              <a:buNone/>
            </a:pPr>
            <a:r>
              <a:rPr lang="zh-CN" sz="1600" b="0" i="0" u="none" baseline="0">
                <a:latin typeface="+mn-lt"/>
                <a:ea typeface="+mn-ea"/>
                <a:cs typeface="+mn-ea"/>
                <a:sym typeface="+mn-lt"/>
              </a:rPr>
              <a:t> 反馈工具帮助工厂从中获得更高价值。</a:t>
            </a:r>
            <a:endParaRPr dirty="0">
              <a:latin typeface="+mn-lt"/>
              <a:ea typeface="+mn-ea"/>
              <a:cs typeface="+mn-ea"/>
              <a:sym typeface="+mn-lt"/>
            </a:endParaRPr>
          </a:p>
        </p:txBody>
      </p:sp>
      <p:sp>
        <p:nvSpPr>
          <p:cNvPr id="200" name="Google Shape;200;p7"/>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700"/>
              <a:buNone/>
            </a:pPr>
            <a:r>
              <a:rPr lang="zh-CN" sz="3600" b="1" i="0" u="none" baseline="0">
                <a:latin typeface="+mn-lt"/>
                <a:ea typeface="+mn-ea"/>
                <a:cs typeface="+mn-ea"/>
                <a:sym typeface="+mn-lt"/>
              </a:rPr>
              <a:t>第5步。 向工人推广工具</a:t>
            </a:r>
            <a:endParaRPr>
              <a:latin typeface="+mn-lt"/>
              <a:ea typeface="+mn-ea"/>
              <a:cs typeface="+mn-ea"/>
              <a:sym typeface="+mn-lt"/>
            </a:endParaRPr>
          </a:p>
        </p:txBody>
      </p:sp>
      <p:sp>
        <p:nvSpPr>
          <p:cNvPr id="201" name="Google Shape;201;p7"/>
          <p:cNvSpPr/>
          <p:nvPr/>
        </p:nvSpPr>
        <p:spPr>
          <a:xfrm>
            <a:off x="511233" y="1907256"/>
            <a:ext cx="8121533" cy="3155146"/>
          </a:xfrm>
          <a:prstGeom prst="rect">
            <a:avLst/>
          </a:prstGeom>
          <a:solidFill>
            <a:srgbClr val="F2F2F2"/>
          </a:solidFill>
          <a:ln>
            <a:noFill/>
          </a:ln>
          <a:effectLst>
            <a:outerShdw blurRad="1905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mn-lt"/>
              <a:ea typeface="+mn-ea"/>
              <a:cs typeface="+mn-ea"/>
              <a:sym typeface="+mn-lt"/>
            </a:endParaRPr>
          </a:p>
        </p:txBody>
      </p:sp>
      <p:grpSp>
        <p:nvGrpSpPr>
          <p:cNvPr id="202" name="Google Shape;202;p7"/>
          <p:cNvGrpSpPr/>
          <p:nvPr/>
        </p:nvGrpSpPr>
        <p:grpSpPr>
          <a:xfrm>
            <a:off x="692557" y="2032133"/>
            <a:ext cx="7791387" cy="2905392"/>
            <a:chOff x="1440083" y="1863524"/>
            <a:chExt cx="8348239" cy="3414532"/>
          </a:xfrm>
        </p:grpSpPr>
        <p:sp>
          <p:nvSpPr>
            <p:cNvPr id="203" name="Google Shape;203;p7"/>
            <p:cNvSpPr/>
            <p:nvPr/>
          </p:nvSpPr>
          <p:spPr>
            <a:xfrm>
              <a:off x="1440084" y="2252456"/>
              <a:ext cx="1626066" cy="1876873"/>
            </a:xfrm>
            <a:prstGeom prst="rect">
              <a:avLst/>
            </a:prstGeom>
            <a:solidFill>
              <a:srgbClr val="3299BA"/>
            </a:solidFill>
            <a:ln w="25400" cap="flat" cmpd="sng">
              <a:solidFill>
                <a:srgbClr val="FAFAFA"/>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425" tIns="35100" rIns="91425" bIns="1620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zh-CN" sz="900" b="1" i="0" u="none" strike="noStrike" cap="none" baseline="0">
                  <a:solidFill>
                    <a:srgbClr val="FAFAFA"/>
                  </a:solidFill>
                  <a:latin typeface="+mn-lt"/>
                  <a:ea typeface="+mn-ea"/>
                  <a:cs typeface="+mn-ea"/>
                  <a:sym typeface="+mn-lt"/>
                </a:rPr>
                <a:t>01</a:t>
              </a:r>
              <a:endParaRPr sz="1400" i="0" u="none" strike="noStrike" cap="none">
                <a:solidFill>
                  <a:srgbClr val="000000"/>
                </a:solidFill>
                <a:latin typeface="+mn-lt"/>
                <a:ea typeface="+mn-ea"/>
                <a:cs typeface="+mn-ea"/>
                <a:sym typeface="+mn-lt"/>
              </a:endParaRPr>
            </a:p>
          </p:txBody>
        </p:sp>
        <p:sp>
          <p:nvSpPr>
            <p:cNvPr id="204" name="Google Shape;204;p7"/>
            <p:cNvSpPr/>
            <p:nvPr/>
          </p:nvSpPr>
          <p:spPr>
            <a:xfrm>
              <a:off x="1440083" y="1863524"/>
              <a:ext cx="1688130" cy="3414532"/>
            </a:xfrm>
            <a:custGeom>
              <a:avLst/>
              <a:gdLst/>
              <a:ahLst/>
              <a:cxnLst/>
              <a:rect l="l" t="t" r="r" b="b"/>
              <a:pathLst>
                <a:path w="1944216" h="4536504" extrusionOk="0">
                  <a:moveTo>
                    <a:pt x="1944216" y="1887118"/>
                  </a:moveTo>
                  <a:lnTo>
                    <a:pt x="1944216" y="4536504"/>
                  </a:lnTo>
                  <a:lnTo>
                    <a:pt x="0" y="4536504"/>
                  </a:lnTo>
                  <a:lnTo>
                    <a:pt x="0" y="2127281"/>
                  </a:lnTo>
                  <a:close/>
                  <a:moveTo>
                    <a:pt x="0" y="0"/>
                  </a:moveTo>
                  <a:lnTo>
                    <a:pt x="1944216" y="0"/>
                  </a:lnTo>
                  <a:lnTo>
                    <a:pt x="1944216" y="1322678"/>
                  </a:lnTo>
                  <a:lnTo>
                    <a:pt x="0" y="989389"/>
                  </a:lnTo>
                  <a:close/>
                </a:path>
              </a:pathLst>
            </a:custGeom>
            <a:solidFill>
              <a:srgbClr val="FAFAFA"/>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1512000" rIns="91425" bIns="0" anchor="ctr" anchorCtr="0">
              <a:normAutofit/>
            </a:bodyPr>
            <a:lstStyle/>
            <a:p>
              <a:pPr marL="214313" marR="0" lvl="0" indent="-214313" algn="l" rtl="0">
                <a:lnSpc>
                  <a:spcPct val="90000"/>
                </a:lnSpc>
                <a:spcBef>
                  <a:spcPts val="0"/>
                </a:spcBef>
                <a:spcAft>
                  <a:spcPts val="0"/>
                </a:spcAft>
                <a:buClr>
                  <a:srgbClr val="000000"/>
                </a:buClr>
                <a:buSzPts val="900"/>
                <a:buChar char="•"/>
              </a:pPr>
              <a:r>
                <a:rPr lang="zh-CN" sz="900" b="0" i="0" u="none" strike="noStrike" cap="none" baseline="0">
                  <a:solidFill>
                    <a:srgbClr val="53525E"/>
                  </a:solidFill>
                  <a:latin typeface="+mn-lt"/>
                  <a:ea typeface="+mn-ea"/>
                  <a:cs typeface="+mn-ea"/>
                  <a:sym typeface="+mn-lt"/>
                </a:rPr>
                <a:t>与高级管理层沟通以获得支持</a:t>
              </a:r>
              <a:endParaRPr sz="1400" i="0" u="none" strike="noStrike" cap="none">
                <a:solidFill>
                  <a:srgbClr val="000000"/>
                </a:solidFill>
                <a:latin typeface="+mn-lt"/>
                <a:ea typeface="+mn-ea"/>
                <a:cs typeface="+mn-ea"/>
                <a:sym typeface="+mn-lt"/>
              </a:endParaRPr>
            </a:p>
            <a:p>
              <a:pPr marL="214313" marR="0" lvl="0" indent="-214313" algn="l" rtl="0">
                <a:lnSpc>
                  <a:spcPct val="90000"/>
                </a:lnSpc>
                <a:spcBef>
                  <a:spcPts val="0"/>
                </a:spcBef>
                <a:spcAft>
                  <a:spcPts val="0"/>
                </a:spcAft>
                <a:buClr>
                  <a:srgbClr val="000000"/>
                </a:buClr>
                <a:buSzPts val="900"/>
                <a:buChar char="•"/>
              </a:pPr>
              <a:r>
                <a:rPr lang="zh-CN" sz="900" b="0" i="0" u="none" strike="noStrike" cap="none" baseline="0">
                  <a:solidFill>
                    <a:srgbClr val="53525E"/>
                  </a:solidFill>
                  <a:latin typeface="+mn-lt"/>
                  <a:ea typeface="+mn-ea"/>
                  <a:cs typeface="+mn-ea"/>
                  <a:sym typeface="+mn-lt"/>
                </a:rPr>
                <a:t>高级管理层向全厂发送电子邮件</a:t>
              </a:r>
              <a:endParaRPr sz="900" i="0" u="none" strike="noStrike" cap="none">
                <a:solidFill>
                  <a:srgbClr val="53525E"/>
                </a:solidFill>
                <a:latin typeface="+mn-lt"/>
                <a:ea typeface="+mn-ea"/>
                <a:cs typeface="+mn-ea"/>
                <a:sym typeface="+mn-lt"/>
              </a:endParaRPr>
            </a:p>
          </p:txBody>
        </p:sp>
        <p:sp>
          <p:nvSpPr>
            <p:cNvPr id="205" name="Google Shape;205;p7"/>
            <p:cNvSpPr txBox="1"/>
            <p:nvPr/>
          </p:nvSpPr>
          <p:spPr>
            <a:xfrm flipH="1">
              <a:off x="1482234" y="2113148"/>
              <a:ext cx="1580553" cy="270339"/>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200"/>
                <a:buFont typeface="Arial"/>
                <a:buNone/>
              </a:pPr>
              <a:r>
                <a:rPr lang="zh-CN" sz="1200" b="1" i="0" u="none" strike="noStrike" cap="none" baseline="0">
                  <a:solidFill>
                    <a:srgbClr val="0070C0"/>
                  </a:solidFill>
                  <a:latin typeface="+mn-lt"/>
                  <a:ea typeface="+mn-ea"/>
                  <a:cs typeface="+mn-ea"/>
                  <a:sym typeface="+mn-lt"/>
                </a:rPr>
                <a:t>自上而下的支持</a:t>
              </a:r>
              <a:endParaRPr sz="1200" b="1" i="0" u="none" strike="noStrike" cap="none">
                <a:solidFill>
                  <a:srgbClr val="0070C0"/>
                </a:solidFill>
                <a:latin typeface="+mn-lt"/>
                <a:ea typeface="+mn-ea"/>
                <a:cs typeface="+mn-ea"/>
                <a:sym typeface="+mn-lt"/>
              </a:endParaRPr>
            </a:p>
          </p:txBody>
        </p:sp>
        <p:sp>
          <p:nvSpPr>
            <p:cNvPr id="206" name="Google Shape;206;p7"/>
            <p:cNvSpPr/>
            <p:nvPr/>
          </p:nvSpPr>
          <p:spPr>
            <a:xfrm>
              <a:off x="3658051" y="2252456"/>
              <a:ext cx="1626066" cy="1876873"/>
            </a:xfrm>
            <a:prstGeom prst="rect">
              <a:avLst/>
            </a:prstGeom>
            <a:solidFill>
              <a:srgbClr val="EB5D32"/>
            </a:solidFill>
            <a:ln w="25400" cap="flat" cmpd="sng">
              <a:solidFill>
                <a:srgbClr val="FAFAFA"/>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425" tIns="35100" rIns="91425" bIns="1620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zh-CN" sz="900" b="1" i="0" u="none" strike="noStrike" cap="none" baseline="0">
                  <a:solidFill>
                    <a:srgbClr val="FAFAFA"/>
                  </a:solidFill>
                  <a:latin typeface="+mn-lt"/>
                  <a:ea typeface="+mn-ea"/>
                  <a:cs typeface="+mn-ea"/>
                  <a:sym typeface="+mn-lt"/>
                </a:rPr>
                <a:t>02</a:t>
              </a:r>
              <a:endParaRPr sz="1400" i="0" u="none" strike="noStrike" cap="none">
                <a:solidFill>
                  <a:srgbClr val="000000"/>
                </a:solidFill>
                <a:latin typeface="+mn-lt"/>
                <a:ea typeface="+mn-ea"/>
                <a:cs typeface="+mn-ea"/>
                <a:sym typeface="+mn-lt"/>
              </a:endParaRPr>
            </a:p>
          </p:txBody>
        </p:sp>
        <p:sp>
          <p:nvSpPr>
            <p:cNvPr id="207" name="Google Shape;207;p7"/>
            <p:cNvSpPr/>
            <p:nvPr/>
          </p:nvSpPr>
          <p:spPr>
            <a:xfrm>
              <a:off x="3658050" y="1863524"/>
              <a:ext cx="1690199" cy="3414532"/>
            </a:xfrm>
            <a:custGeom>
              <a:avLst/>
              <a:gdLst/>
              <a:ahLst/>
              <a:cxnLst/>
              <a:rect l="l" t="t" r="r" b="b"/>
              <a:pathLst>
                <a:path w="1944216" h="4536504" extrusionOk="0">
                  <a:moveTo>
                    <a:pt x="1944216" y="1887118"/>
                  </a:moveTo>
                  <a:lnTo>
                    <a:pt x="1944216" y="4536504"/>
                  </a:lnTo>
                  <a:lnTo>
                    <a:pt x="0" y="4536504"/>
                  </a:lnTo>
                  <a:lnTo>
                    <a:pt x="0" y="2127281"/>
                  </a:lnTo>
                  <a:close/>
                  <a:moveTo>
                    <a:pt x="0" y="0"/>
                  </a:moveTo>
                  <a:lnTo>
                    <a:pt x="1944216" y="0"/>
                  </a:lnTo>
                  <a:lnTo>
                    <a:pt x="1944216" y="1322678"/>
                  </a:lnTo>
                  <a:lnTo>
                    <a:pt x="0" y="989389"/>
                  </a:lnTo>
                  <a:close/>
                </a:path>
              </a:pathLst>
            </a:custGeom>
            <a:solidFill>
              <a:srgbClr val="FAFAFA"/>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1512000" rIns="91425" bIns="0" anchor="ctr" anchorCtr="0">
              <a:normAutofit/>
            </a:bodyPr>
            <a:lstStyle/>
            <a:p>
              <a:pPr marL="214313" marR="0" lvl="0" indent="-214313" algn="l" rtl="0">
                <a:lnSpc>
                  <a:spcPct val="90000"/>
                </a:lnSpc>
                <a:spcBef>
                  <a:spcPts val="0"/>
                </a:spcBef>
                <a:spcAft>
                  <a:spcPts val="0"/>
                </a:spcAft>
                <a:buClr>
                  <a:srgbClr val="000000"/>
                </a:buClr>
                <a:buSzPts val="900"/>
                <a:buChar char="•"/>
              </a:pPr>
              <a:r>
                <a:rPr lang="zh-CN" sz="900" b="0" i="0" u="none" strike="noStrike" cap="none" baseline="0">
                  <a:solidFill>
                    <a:srgbClr val="53525E"/>
                  </a:solidFill>
                  <a:latin typeface="+mn-lt"/>
                  <a:ea typeface="+mn-ea"/>
                  <a:cs typeface="+mn-ea"/>
                  <a:sym typeface="+mn-lt"/>
                </a:rPr>
                <a:t>组长会议</a:t>
              </a:r>
              <a:endParaRPr sz="1400" i="0" u="none" strike="noStrike" cap="none">
                <a:solidFill>
                  <a:srgbClr val="000000"/>
                </a:solidFill>
                <a:latin typeface="+mn-lt"/>
                <a:ea typeface="+mn-ea"/>
                <a:cs typeface="+mn-ea"/>
                <a:sym typeface="+mn-lt"/>
              </a:endParaRPr>
            </a:p>
            <a:p>
              <a:pPr marL="214313" marR="0" lvl="0" indent="-214313" algn="l" rtl="0">
                <a:lnSpc>
                  <a:spcPct val="90000"/>
                </a:lnSpc>
                <a:spcBef>
                  <a:spcPts val="0"/>
                </a:spcBef>
                <a:spcAft>
                  <a:spcPts val="0"/>
                </a:spcAft>
                <a:buClr>
                  <a:srgbClr val="000000"/>
                </a:buClr>
                <a:buSzPts val="900"/>
                <a:buChar char="•"/>
              </a:pPr>
              <a:r>
                <a:rPr lang="zh-CN" sz="900" b="0" i="0" u="none" strike="noStrike" cap="none" baseline="0">
                  <a:solidFill>
                    <a:srgbClr val="53525E"/>
                  </a:solidFill>
                  <a:latin typeface="+mn-lt"/>
                  <a:ea typeface="+mn-ea"/>
                  <a:cs typeface="+mn-ea"/>
                  <a:sym typeface="+mn-lt"/>
                </a:rPr>
                <a:t>主管、组长召开5分钟晨会，向工人宣传</a:t>
              </a:r>
              <a:endParaRPr sz="900" i="0" u="none" strike="noStrike" cap="none">
                <a:solidFill>
                  <a:srgbClr val="53525E"/>
                </a:solidFill>
                <a:latin typeface="+mn-lt"/>
                <a:ea typeface="+mn-ea"/>
                <a:cs typeface="+mn-ea"/>
                <a:sym typeface="+mn-lt"/>
              </a:endParaRPr>
            </a:p>
          </p:txBody>
        </p:sp>
        <p:sp>
          <p:nvSpPr>
            <p:cNvPr id="208" name="Google Shape;208;p7"/>
            <p:cNvSpPr txBox="1"/>
            <p:nvPr/>
          </p:nvSpPr>
          <p:spPr>
            <a:xfrm flipH="1">
              <a:off x="3435938" y="2040346"/>
              <a:ext cx="2139623" cy="57004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zh-CN" sz="1200" b="1" i="0" u="none" strike="noStrike" cap="none" baseline="0">
                  <a:solidFill>
                    <a:srgbClr val="0070C0"/>
                  </a:solidFill>
                  <a:latin typeface="+mn-lt"/>
                  <a:ea typeface="+mn-ea"/>
                  <a:cs typeface="+mn-ea"/>
                  <a:sym typeface="+mn-lt"/>
                </a:rPr>
                <a:t>主管/组长沟通</a:t>
              </a:r>
              <a:endParaRPr sz="1200" b="1" i="0" u="none" strike="noStrike" cap="none" dirty="0">
                <a:solidFill>
                  <a:srgbClr val="0070C0"/>
                </a:solidFill>
                <a:latin typeface="+mn-lt"/>
                <a:ea typeface="+mn-ea"/>
                <a:cs typeface="+mn-ea"/>
                <a:sym typeface="+mn-lt"/>
              </a:endParaRPr>
            </a:p>
          </p:txBody>
        </p:sp>
        <p:sp>
          <p:nvSpPr>
            <p:cNvPr id="209" name="Google Shape;209;p7"/>
            <p:cNvSpPr/>
            <p:nvPr/>
          </p:nvSpPr>
          <p:spPr>
            <a:xfrm>
              <a:off x="5878087" y="2252456"/>
              <a:ext cx="1626066" cy="1876873"/>
            </a:xfrm>
            <a:prstGeom prst="rect">
              <a:avLst/>
            </a:prstGeom>
            <a:solidFill>
              <a:srgbClr val="F8AB0F"/>
            </a:solidFill>
            <a:ln w="25400" cap="flat" cmpd="sng">
              <a:solidFill>
                <a:srgbClr val="FAFAFA"/>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425" tIns="35100" rIns="91425" bIns="1620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zh-CN" sz="900" b="1" i="0" u="none" strike="noStrike" cap="none" baseline="0">
                  <a:solidFill>
                    <a:srgbClr val="FAFAFA"/>
                  </a:solidFill>
                  <a:latin typeface="+mn-lt"/>
                  <a:ea typeface="+mn-ea"/>
                  <a:cs typeface="+mn-ea"/>
                  <a:sym typeface="+mn-lt"/>
                </a:rPr>
                <a:t>03</a:t>
              </a:r>
              <a:endParaRPr sz="1400" i="0" u="none" strike="noStrike" cap="none">
                <a:solidFill>
                  <a:srgbClr val="000000"/>
                </a:solidFill>
                <a:latin typeface="+mn-lt"/>
                <a:ea typeface="+mn-ea"/>
                <a:cs typeface="+mn-ea"/>
                <a:sym typeface="+mn-lt"/>
              </a:endParaRPr>
            </a:p>
          </p:txBody>
        </p:sp>
        <p:sp>
          <p:nvSpPr>
            <p:cNvPr id="210" name="Google Shape;210;p7"/>
            <p:cNvSpPr/>
            <p:nvPr/>
          </p:nvSpPr>
          <p:spPr>
            <a:xfrm>
              <a:off x="5878086" y="1863524"/>
              <a:ext cx="1690199" cy="3414532"/>
            </a:xfrm>
            <a:custGeom>
              <a:avLst/>
              <a:gdLst/>
              <a:ahLst/>
              <a:cxnLst/>
              <a:rect l="l" t="t" r="r" b="b"/>
              <a:pathLst>
                <a:path w="1944216" h="4536504" extrusionOk="0">
                  <a:moveTo>
                    <a:pt x="1944216" y="1887118"/>
                  </a:moveTo>
                  <a:lnTo>
                    <a:pt x="1944216" y="4536504"/>
                  </a:lnTo>
                  <a:lnTo>
                    <a:pt x="0" y="4536504"/>
                  </a:lnTo>
                  <a:lnTo>
                    <a:pt x="0" y="2127281"/>
                  </a:lnTo>
                  <a:close/>
                  <a:moveTo>
                    <a:pt x="0" y="0"/>
                  </a:moveTo>
                  <a:lnTo>
                    <a:pt x="1944216" y="0"/>
                  </a:lnTo>
                  <a:lnTo>
                    <a:pt x="1944216" y="1322678"/>
                  </a:lnTo>
                  <a:lnTo>
                    <a:pt x="0" y="989389"/>
                  </a:lnTo>
                  <a:close/>
                </a:path>
              </a:pathLst>
            </a:custGeom>
            <a:solidFill>
              <a:srgbClr val="FAFAFA"/>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1512000" rIns="91425" bIns="0" anchor="ctr" anchorCtr="0">
              <a:normAutofit/>
            </a:bodyPr>
            <a:lstStyle/>
            <a:p>
              <a:pPr marL="214313" marR="0" lvl="0" indent="-214313" algn="l" rtl="0">
                <a:lnSpc>
                  <a:spcPct val="100000"/>
                </a:lnSpc>
                <a:spcBef>
                  <a:spcPts val="0"/>
                </a:spcBef>
                <a:spcAft>
                  <a:spcPts val="0"/>
                </a:spcAft>
                <a:buClr>
                  <a:srgbClr val="000000"/>
                </a:buClr>
                <a:buSzPts val="832"/>
                <a:buChar char="•"/>
              </a:pPr>
              <a:r>
                <a:rPr lang="zh-CN" sz="832" b="0" i="0" u="none" strike="noStrike" cap="none" baseline="0">
                  <a:solidFill>
                    <a:srgbClr val="53525E"/>
                  </a:solidFill>
                  <a:latin typeface="+mn-lt"/>
                  <a:ea typeface="+mn-ea"/>
                  <a:cs typeface="+mn-ea"/>
                  <a:sym typeface="+mn-lt"/>
                </a:rPr>
                <a:t>张贴二维码</a:t>
              </a:r>
              <a:endParaRPr sz="1400" i="0" u="none" strike="noStrike" cap="none" dirty="0">
                <a:solidFill>
                  <a:srgbClr val="000000"/>
                </a:solidFill>
                <a:latin typeface="+mn-lt"/>
                <a:ea typeface="+mn-ea"/>
                <a:cs typeface="+mn-ea"/>
                <a:sym typeface="+mn-lt"/>
              </a:endParaRPr>
            </a:p>
            <a:p>
              <a:pPr marL="214313" marR="0" lvl="0" indent="-214313" algn="l" rtl="0">
                <a:lnSpc>
                  <a:spcPct val="100000"/>
                </a:lnSpc>
                <a:spcBef>
                  <a:spcPts val="0"/>
                </a:spcBef>
                <a:spcAft>
                  <a:spcPts val="0"/>
                </a:spcAft>
                <a:buClr>
                  <a:srgbClr val="000000"/>
                </a:buClr>
                <a:buSzPts val="832"/>
                <a:buChar char="•"/>
              </a:pPr>
              <a:r>
                <a:rPr lang="zh-CN" sz="832" b="0" i="0" u="none" strike="noStrike" cap="none" baseline="0">
                  <a:solidFill>
                    <a:srgbClr val="53525E"/>
                  </a:solidFill>
                  <a:latin typeface="+mn-lt"/>
                  <a:ea typeface="+mn-ea"/>
                  <a:cs typeface="+mn-ea"/>
                  <a:sym typeface="+mn-lt"/>
                </a:rPr>
                <a:t>在推广期间，每天都有发言人宣布，此后每周至少重复一次</a:t>
              </a:r>
              <a:endParaRPr sz="1400" i="0" u="none" strike="noStrike" cap="none" dirty="0">
                <a:solidFill>
                  <a:srgbClr val="000000"/>
                </a:solidFill>
                <a:latin typeface="+mn-lt"/>
                <a:ea typeface="+mn-ea"/>
                <a:cs typeface="+mn-ea"/>
                <a:sym typeface="+mn-lt"/>
              </a:endParaRPr>
            </a:p>
          </p:txBody>
        </p:sp>
        <p:sp>
          <p:nvSpPr>
            <p:cNvPr id="211" name="Google Shape;211;p7"/>
            <p:cNvSpPr txBox="1"/>
            <p:nvPr/>
          </p:nvSpPr>
          <p:spPr>
            <a:xfrm flipH="1">
              <a:off x="5925668" y="2099834"/>
              <a:ext cx="1578485" cy="270339"/>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200"/>
                <a:buFont typeface="Arial"/>
                <a:buNone/>
              </a:pPr>
              <a:r>
                <a:rPr lang="zh-CN" sz="1200" b="1" i="0" u="none" strike="noStrike" cap="none" baseline="0">
                  <a:solidFill>
                    <a:srgbClr val="0070C0"/>
                  </a:solidFill>
                  <a:latin typeface="+mn-lt"/>
                  <a:ea typeface="+mn-ea"/>
                  <a:cs typeface="+mn-ea"/>
                  <a:sym typeface="+mn-lt"/>
                </a:rPr>
                <a:t>宣传材料</a:t>
              </a:r>
              <a:endParaRPr sz="1200" b="1" i="0" u="none" strike="noStrike" cap="none">
                <a:solidFill>
                  <a:srgbClr val="0070C0"/>
                </a:solidFill>
                <a:latin typeface="+mn-lt"/>
                <a:ea typeface="+mn-ea"/>
                <a:cs typeface="+mn-ea"/>
                <a:sym typeface="+mn-lt"/>
              </a:endParaRPr>
            </a:p>
          </p:txBody>
        </p:sp>
        <p:sp>
          <p:nvSpPr>
            <p:cNvPr id="212" name="Google Shape;212;p7"/>
            <p:cNvSpPr/>
            <p:nvPr/>
          </p:nvSpPr>
          <p:spPr>
            <a:xfrm>
              <a:off x="8098123" y="2252456"/>
              <a:ext cx="1626066" cy="1876873"/>
            </a:xfrm>
            <a:prstGeom prst="rect">
              <a:avLst/>
            </a:prstGeom>
            <a:solidFill>
              <a:srgbClr val="53525E"/>
            </a:solidFill>
            <a:ln w="25400" cap="flat" cmpd="sng">
              <a:solidFill>
                <a:srgbClr val="FAFAFA"/>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425" tIns="35100" rIns="91425" bIns="1620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zh-CN" sz="900" b="1" i="0" u="none" strike="noStrike" cap="none" baseline="0">
                  <a:solidFill>
                    <a:srgbClr val="FAFAFA"/>
                  </a:solidFill>
                  <a:latin typeface="+mn-lt"/>
                  <a:ea typeface="+mn-ea"/>
                  <a:cs typeface="+mn-ea"/>
                  <a:sym typeface="+mn-lt"/>
                </a:rPr>
                <a:t>04</a:t>
              </a:r>
              <a:endParaRPr sz="1400" i="0" u="none" strike="noStrike" cap="none">
                <a:solidFill>
                  <a:srgbClr val="000000"/>
                </a:solidFill>
                <a:latin typeface="+mn-lt"/>
                <a:ea typeface="+mn-ea"/>
                <a:cs typeface="+mn-ea"/>
                <a:sym typeface="+mn-lt"/>
              </a:endParaRPr>
            </a:p>
          </p:txBody>
        </p:sp>
        <p:sp>
          <p:nvSpPr>
            <p:cNvPr id="213" name="Google Shape;213;p7"/>
            <p:cNvSpPr/>
            <p:nvPr/>
          </p:nvSpPr>
          <p:spPr>
            <a:xfrm>
              <a:off x="8098123" y="1863524"/>
              <a:ext cx="1690199" cy="3414532"/>
            </a:xfrm>
            <a:custGeom>
              <a:avLst/>
              <a:gdLst/>
              <a:ahLst/>
              <a:cxnLst/>
              <a:rect l="l" t="t" r="r" b="b"/>
              <a:pathLst>
                <a:path w="1944216" h="4536504" extrusionOk="0">
                  <a:moveTo>
                    <a:pt x="1944216" y="1887118"/>
                  </a:moveTo>
                  <a:lnTo>
                    <a:pt x="1944216" y="4536504"/>
                  </a:lnTo>
                  <a:lnTo>
                    <a:pt x="0" y="4536504"/>
                  </a:lnTo>
                  <a:lnTo>
                    <a:pt x="0" y="2127281"/>
                  </a:lnTo>
                  <a:close/>
                  <a:moveTo>
                    <a:pt x="0" y="0"/>
                  </a:moveTo>
                  <a:lnTo>
                    <a:pt x="1944216" y="0"/>
                  </a:lnTo>
                  <a:lnTo>
                    <a:pt x="1944216" y="1322678"/>
                  </a:lnTo>
                  <a:lnTo>
                    <a:pt x="0" y="989389"/>
                  </a:lnTo>
                  <a:close/>
                </a:path>
              </a:pathLst>
            </a:custGeom>
            <a:solidFill>
              <a:srgbClr val="FAFAFA"/>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1512000" rIns="91425" bIns="0" anchor="ctr" anchorCtr="0">
              <a:normAutofit/>
            </a:bodyPr>
            <a:lstStyle/>
            <a:p>
              <a:pPr marL="214313" marR="0" lvl="0" indent="-214313" algn="l" rtl="0">
                <a:lnSpc>
                  <a:spcPct val="100000"/>
                </a:lnSpc>
                <a:spcBef>
                  <a:spcPts val="0"/>
                </a:spcBef>
                <a:spcAft>
                  <a:spcPts val="0"/>
                </a:spcAft>
                <a:buClr>
                  <a:srgbClr val="000000"/>
                </a:buClr>
                <a:buSzPts val="832"/>
                <a:buChar char="•"/>
              </a:pPr>
              <a:r>
                <a:rPr lang="zh-CN" sz="832" b="0" i="0" u="none" strike="noStrike" cap="none" baseline="0">
                  <a:solidFill>
                    <a:srgbClr val="53525E"/>
                  </a:solidFill>
                  <a:latin typeface="+mn-lt"/>
                  <a:ea typeface="+mn-ea"/>
                  <a:cs typeface="+mn-ea"/>
                  <a:sym typeface="+mn-lt"/>
                </a:rPr>
                <a:t>午休时间，在食堂举行有趣的抽奖活动。例如：安装RBA Voices应用程序，有机会参加幸运抽奖。</a:t>
              </a:r>
              <a:endParaRPr sz="832" i="0" u="none" strike="noStrike" cap="none">
                <a:solidFill>
                  <a:srgbClr val="53525E"/>
                </a:solidFill>
                <a:latin typeface="+mn-lt"/>
                <a:ea typeface="+mn-ea"/>
                <a:cs typeface="+mn-ea"/>
                <a:sym typeface="+mn-lt"/>
              </a:endParaRPr>
            </a:p>
          </p:txBody>
        </p:sp>
        <p:sp>
          <p:nvSpPr>
            <p:cNvPr id="214" name="Google Shape;214;p7"/>
            <p:cNvSpPr txBox="1"/>
            <p:nvPr/>
          </p:nvSpPr>
          <p:spPr>
            <a:xfrm flipH="1">
              <a:off x="8153979" y="2084588"/>
              <a:ext cx="1578485" cy="270339"/>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200"/>
                <a:buFont typeface="Arial"/>
                <a:buNone/>
              </a:pPr>
              <a:r>
                <a:rPr lang="zh-CN" sz="1200" b="1" i="0" u="none" strike="noStrike" cap="none" baseline="0">
                  <a:solidFill>
                    <a:srgbClr val="0070C0"/>
                  </a:solidFill>
                  <a:latin typeface="+mn-lt"/>
                  <a:ea typeface="+mn-ea"/>
                  <a:cs typeface="+mn-ea"/>
                  <a:sym typeface="+mn-lt"/>
                </a:rPr>
                <a:t>奖励措施</a:t>
              </a:r>
              <a:endParaRPr sz="1400" i="0" u="none" strike="noStrike" cap="none">
                <a:solidFill>
                  <a:srgbClr val="000000"/>
                </a:solidFill>
                <a:latin typeface="+mn-lt"/>
                <a:ea typeface="+mn-ea"/>
                <a:cs typeface="+mn-ea"/>
                <a:sym typeface="+mn-lt"/>
              </a:endParaRPr>
            </a:p>
            <a:p>
              <a:pPr marL="0" marR="0" lvl="0" indent="0" algn="ctr" rtl="0">
                <a:lnSpc>
                  <a:spcPct val="80000"/>
                </a:lnSpc>
                <a:spcBef>
                  <a:spcPts val="0"/>
                </a:spcBef>
                <a:spcAft>
                  <a:spcPts val="0"/>
                </a:spcAft>
                <a:buClr>
                  <a:srgbClr val="000000"/>
                </a:buClr>
                <a:buSzPts val="800"/>
                <a:buFont typeface="Arial"/>
                <a:buNone/>
              </a:pPr>
              <a:r>
                <a:rPr lang="zh-CN" sz="800" b="1" i="0" u="none" strike="noStrike" cap="none" baseline="0">
                  <a:solidFill>
                    <a:srgbClr val="0070C0"/>
                  </a:solidFill>
                  <a:latin typeface="+mn-lt"/>
                  <a:ea typeface="+mn-ea"/>
                  <a:cs typeface="+mn-ea"/>
                  <a:sym typeface="+mn-lt"/>
                </a:rPr>
                <a:t>(可选)</a:t>
              </a:r>
              <a:endParaRPr sz="800" b="1" i="0" u="none" strike="noStrike" cap="none">
                <a:solidFill>
                  <a:srgbClr val="0070C0"/>
                </a:solidFill>
                <a:latin typeface="+mn-lt"/>
                <a:ea typeface="+mn-ea"/>
                <a:cs typeface="+mn-ea"/>
                <a:sym typeface="+mn-lt"/>
              </a:endParaRPr>
            </a:p>
          </p:txBody>
        </p:sp>
      </p:grpSp>
      <p:sp>
        <p:nvSpPr>
          <p:cNvPr id="2" name="Google Shape;301;g150d7d23431_1_45">
            <a:extLst>
              <a:ext uri="{FF2B5EF4-FFF2-40B4-BE49-F238E27FC236}">
                <a16:creationId xmlns:a16="http://schemas.microsoft.com/office/drawing/2014/main" xmlns="" id="{EAFEA5A0-ACEC-AF98-A48E-EA7BAA512D81}"/>
              </a:ext>
            </a:extLst>
          </p:cNvPr>
          <p:cNvSpPr txBox="1">
            <a:spLocks noGrp="1"/>
          </p:cNvSpPr>
          <p:nvPr>
            <p:ph type="sldNum" idx="12"/>
          </p:nvPr>
        </p:nvSpPr>
        <p:spPr>
          <a:xfrm>
            <a:off x="6883400" y="480057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a:latin typeface="+mn-lt"/>
                <a:ea typeface="+mn-ea"/>
                <a:cs typeface="+mn-ea"/>
                <a:sym typeface="+mn-lt"/>
              </a:rPr>
              <a:t>7</a:t>
            </a:fld>
            <a:endParaRPr dirty="0">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2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8"/>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700"/>
              <a:buNone/>
            </a:pPr>
            <a:r>
              <a:rPr lang="zh-CN" sz="3600" b="1" i="0" u="none" baseline="0">
                <a:solidFill>
                  <a:srgbClr val="FFFF00"/>
                </a:solidFill>
                <a:latin typeface="+mn-lt"/>
                <a:ea typeface="+mn-ea"/>
                <a:cs typeface="+mn-ea"/>
                <a:sym typeface="+mn-lt"/>
              </a:rPr>
              <a:t>工具推广关键点</a:t>
            </a:r>
            <a:endParaRPr dirty="0">
              <a:solidFill>
                <a:srgbClr val="FFFF00"/>
              </a:solidFill>
              <a:latin typeface="+mn-lt"/>
              <a:ea typeface="+mn-ea"/>
              <a:cs typeface="+mn-ea"/>
              <a:sym typeface="+mn-lt"/>
            </a:endParaRPr>
          </a:p>
        </p:txBody>
      </p:sp>
      <p:sp>
        <p:nvSpPr>
          <p:cNvPr id="222" name="Google Shape;222;p8"/>
          <p:cNvSpPr/>
          <p:nvPr/>
        </p:nvSpPr>
        <p:spPr>
          <a:xfrm>
            <a:off x="218882" y="669680"/>
            <a:ext cx="8934900" cy="5079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300"/>
              <a:buFont typeface="Arial"/>
              <a:buNone/>
            </a:pPr>
            <a:endParaRPr sz="3300" b="1" i="0" u="none" strike="noStrike" cap="none">
              <a:solidFill>
                <a:schemeClr val="lt1"/>
              </a:solidFill>
              <a:latin typeface="+mn-lt"/>
              <a:ea typeface="+mn-ea"/>
              <a:cs typeface="+mn-ea"/>
              <a:sym typeface="+mn-lt"/>
            </a:endParaRPr>
          </a:p>
        </p:txBody>
      </p:sp>
      <p:sp>
        <p:nvSpPr>
          <p:cNvPr id="224" name="Google Shape;224;p8"/>
          <p:cNvSpPr/>
          <p:nvPr/>
        </p:nvSpPr>
        <p:spPr>
          <a:xfrm>
            <a:off x="3169400" y="1268430"/>
            <a:ext cx="1862458" cy="56652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mn-lt"/>
              <a:ea typeface="+mn-ea"/>
              <a:cs typeface="+mn-ea"/>
              <a:sym typeface="+mn-lt"/>
            </a:endParaRPr>
          </a:p>
        </p:txBody>
      </p:sp>
      <p:sp>
        <p:nvSpPr>
          <p:cNvPr id="225" name="Google Shape;225;p8"/>
          <p:cNvSpPr/>
          <p:nvPr/>
        </p:nvSpPr>
        <p:spPr>
          <a:xfrm>
            <a:off x="3262490" y="1328605"/>
            <a:ext cx="1664206" cy="455478"/>
          </a:xfrm>
          <a:prstGeom prst="roundRect">
            <a:avLst>
              <a:gd name="adj" fmla="val 16667"/>
            </a:avLst>
          </a:prstGeom>
          <a:noFill/>
          <a:ln>
            <a:noFill/>
          </a:ln>
        </p:spPr>
        <p:txBody>
          <a:bodyPr spcFirstLastPara="1" wrap="square" lIns="0" tIns="0" rIns="0" bIns="0" anchor="ctr" anchorCtr="0">
            <a:noAutofit/>
          </a:bodyPr>
          <a:lstStyle/>
          <a:p>
            <a:pPr marL="0" marR="0" lvl="0" indent="0" algn="ctr" rtl="0">
              <a:lnSpc>
                <a:spcPct val="150000"/>
              </a:lnSpc>
              <a:spcBef>
                <a:spcPts val="0"/>
              </a:spcBef>
              <a:spcAft>
                <a:spcPts val="0"/>
              </a:spcAft>
              <a:buClr>
                <a:srgbClr val="000000"/>
              </a:buClr>
              <a:buSzPts val="1500"/>
              <a:buFont typeface="Arial"/>
              <a:buNone/>
            </a:pPr>
            <a:r>
              <a:rPr lang="zh-CN" sz="1200" b="1" i="0" u="none" strike="noStrike" cap="none" baseline="0">
                <a:solidFill>
                  <a:srgbClr val="3F3F3F"/>
                </a:solidFill>
                <a:latin typeface="+mn-lt"/>
                <a:ea typeface="+mn-ea"/>
                <a:cs typeface="+mn-ea"/>
                <a:sym typeface="+mn-lt"/>
              </a:rPr>
              <a:t>2.如何获取工具</a:t>
            </a:r>
            <a:endParaRPr sz="1200" b="1" i="0" u="none" strike="noStrike" cap="none" dirty="0">
              <a:solidFill>
                <a:srgbClr val="3F3F3F"/>
              </a:solidFill>
              <a:latin typeface="+mn-lt"/>
              <a:ea typeface="+mn-ea"/>
              <a:cs typeface="+mn-ea"/>
              <a:sym typeface="+mn-lt"/>
            </a:endParaRPr>
          </a:p>
        </p:txBody>
      </p:sp>
      <p:pic>
        <p:nvPicPr>
          <p:cNvPr id="236" name="Google Shape;236;p8"/>
          <p:cNvPicPr preferRelativeResize="0"/>
          <p:nvPr/>
        </p:nvPicPr>
        <p:blipFill rotWithShape="1">
          <a:blip r:embed="rId3">
            <a:alphaModFix/>
          </a:blip>
          <a:srcRect t="3209" b="5236"/>
          <a:stretch/>
        </p:blipFill>
        <p:spPr>
          <a:xfrm>
            <a:off x="7365834" y="2144961"/>
            <a:ext cx="1628556" cy="2797267"/>
          </a:xfrm>
          <a:prstGeom prst="rect">
            <a:avLst/>
          </a:prstGeom>
          <a:noFill/>
          <a:ln>
            <a:noFill/>
          </a:ln>
          <a:effectLst>
            <a:outerShdw blurRad="292100" dist="139700" dir="2700000" algn="tl" rotWithShape="0">
              <a:srgbClr val="333333">
                <a:alpha val="64313"/>
              </a:srgbClr>
            </a:outerShdw>
          </a:effectLst>
        </p:spPr>
      </p:pic>
      <p:sp>
        <p:nvSpPr>
          <p:cNvPr id="237" name="Google Shape;237;p8"/>
          <p:cNvSpPr/>
          <p:nvPr/>
        </p:nvSpPr>
        <p:spPr>
          <a:xfrm rot="10800000">
            <a:off x="95473" y="1899148"/>
            <a:ext cx="2718421" cy="149436"/>
          </a:xfrm>
          <a:custGeom>
            <a:avLst/>
            <a:gdLst/>
            <a:ahLst/>
            <a:cxnLst/>
            <a:rect l="l" t="t" r="r" b="b"/>
            <a:pathLst>
              <a:path w="4390504" h="748233" extrusionOk="0">
                <a:moveTo>
                  <a:pt x="4390504" y="460201"/>
                </a:moveTo>
                <a:lnTo>
                  <a:pt x="4390504" y="748233"/>
                </a:lnTo>
                <a:lnTo>
                  <a:pt x="0" y="748233"/>
                </a:lnTo>
                <a:lnTo>
                  <a:pt x="0" y="460201"/>
                </a:lnTo>
                <a:lnTo>
                  <a:pt x="1948928" y="487350"/>
                </a:lnTo>
                <a:lnTo>
                  <a:pt x="2167689" y="0"/>
                </a:lnTo>
                <a:lnTo>
                  <a:pt x="2439292" y="473774"/>
                </a:lnTo>
                <a:lnTo>
                  <a:pt x="4390504" y="460201"/>
                </a:lnTo>
                <a:close/>
              </a:path>
            </a:pathLst>
          </a:custGeom>
          <a:solidFill>
            <a:srgbClr val="3AADEF"/>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Clr>
                <a:srgbClr val="000000"/>
              </a:buClr>
              <a:buSzPts val="900"/>
              <a:buFont typeface="Arial"/>
              <a:buNone/>
            </a:pPr>
            <a:endParaRPr sz="900" b="0" i="0" u="none" strike="noStrike" cap="none">
              <a:solidFill>
                <a:srgbClr val="FFFFFF"/>
              </a:solidFill>
              <a:latin typeface="+mn-lt"/>
              <a:ea typeface="+mn-ea"/>
              <a:cs typeface="+mn-ea"/>
              <a:sym typeface="+mn-lt"/>
            </a:endParaRPr>
          </a:p>
        </p:txBody>
      </p:sp>
      <p:sp>
        <p:nvSpPr>
          <p:cNvPr id="238" name="Google Shape;238;p8"/>
          <p:cNvSpPr/>
          <p:nvPr/>
        </p:nvSpPr>
        <p:spPr>
          <a:xfrm>
            <a:off x="95473" y="1268430"/>
            <a:ext cx="2695851" cy="57778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mn-lt"/>
              <a:ea typeface="+mn-ea"/>
              <a:cs typeface="+mn-ea"/>
              <a:sym typeface="+mn-lt"/>
            </a:endParaRPr>
          </a:p>
        </p:txBody>
      </p:sp>
      <p:sp>
        <p:nvSpPr>
          <p:cNvPr id="241" name="Google Shape;241;p8"/>
          <p:cNvSpPr txBox="1"/>
          <p:nvPr/>
        </p:nvSpPr>
        <p:spPr>
          <a:xfrm>
            <a:off x="95472" y="2098327"/>
            <a:ext cx="2764625" cy="203128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zh-CN" sz="1050" b="0" i="0" u="none" baseline="0">
                <a:latin typeface="+mn-lt"/>
                <a:ea typeface="+mn-ea"/>
                <a:cs typeface="+mn-ea"/>
                <a:sym typeface="+mn-lt"/>
              </a:rPr>
              <a:t>-反馈工具：一个</a:t>
            </a:r>
            <a:r>
              <a:rPr lang="zh-CN" sz="1050" b="1" i="0" u="none" baseline="0">
                <a:latin typeface="+mn-lt"/>
                <a:ea typeface="+mn-ea"/>
                <a:cs typeface="+mn-ea"/>
                <a:sym typeface="+mn-lt"/>
              </a:rPr>
              <a:t>移动平台沟通</a:t>
            </a:r>
            <a:r>
              <a:rPr lang="zh-CN" sz="1050" b="0" i="0" u="none" baseline="0">
                <a:latin typeface="+mn-lt"/>
                <a:ea typeface="+mn-ea"/>
                <a:cs typeface="+mn-ea"/>
                <a:sym typeface="+mn-lt"/>
              </a:rPr>
              <a:t>渠道，方便工人与经理进行</a:t>
            </a:r>
            <a:r>
              <a:rPr lang="zh-CN" sz="1050" b="1" i="0" u="none" baseline="0">
                <a:latin typeface="+mn-lt"/>
                <a:ea typeface="+mn-ea"/>
                <a:cs typeface="+mn-ea"/>
                <a:sym typeface="+mn-lt"/>
              </a:rPr>
              <a:t>一对一私人对话</a:t>
            </a:r>
            <a:r>
              <a:rPr lang="zh-CN" sz="1050" b="0" i="0" u="none" baseline="0">
                <a:latin typeface="+mn-lt"/>
                <a:ea typeface="+mn-ea"/>
                <a:cs typeface="+mn-ea"/>
                <a:sym typeface="+mn-lt"/>
              </a:rPr>
              <a:t>。</a:t>
            </a:r>
            <a:endParaRPr sz="1400" i="0" u="none" strike="noStrike" cap="none" dirty="0">
              <a:solidFill>
                <a:srgbClr val="000000"/>
              </a:solidFill>
              <a:latin typeface="+mn-lt"/>
              <a:ea typeface="+mn-ea"/>
              <a:cs typeface="+mn-ea"/>
              <a:sym typeface="+mn-lt"/>
            </a:endParaRPr>
          </a:p>
          <a:p>
            <a:pPr marL="0" marR="0" lvl="0" indent="0" algn="just" rtl="0">
              <a:lnSpc>
                <a:spcPct val="100000"/>
              </a:lnSpc>
              <a:spcBef>
                <a:spcPts val="0"/>
              </a:spcBef>
              <a:spcAft>
                <a:spcPts val="0"/>
              </a:spcAft>
              <a:buClr>
                <a:srgbClr val="000000"/>
              </a:buClr>
              <a:buSzPts val="1050"/>
              <a:buFont typeface="Arial"/>
              <a:buNone/>
            </a:pPr>
            <a:endParaRPr sz="1050" i="0" u="none" strike="noStrike" cap="none" dirty="0">
              <a:solidFill>
                <a:srgbClr val="000000"/>
              </a:solidFill>
              <a:latin typeface="+mn-lt"/>
              <a:ea typeface="+mn-ea"/>
              <a:cs typeface="+mn-ea"/>
              <a:sym typeface="+mn-lt"/>
            </a:endParaRPr>
          </a:p>
          <a:p>
            <a:pPr marL="0" marR="0" lvl="0" indent="0" algn="just" rtl="0">
              <a:lnSpc>
                <a:spcPct val="100000"/>
              </a:lnSpc>
              <a:spcBef>
                <a:spcPts val="0"/>
              </a:spcBef>
              <a:spcAft>
                <a:spcPts val="0"/>
              </a:spcAft>
              <a:buClr>
                <a:srgbClr val="000000"/>
              </a:buClr>
              <a:buSzPts val="1050"/>
              <a:buFont typeface="Arial"/>
              <a:buNone/>
            </a:pPr>
            <a:r>
              <a:rPr lang="zh-CN" sz="1050" b="0" i="0" u="none" strike="noStrike" cap="none" baseline="0">
                <a:solidFill>
                  <a:srgbClr val="000000"/>
                </a:solidFill>
                <a:latin typeface="+mn-lt"/>
                <a:ea typeface="+mn-ea"/>
                <a:cs typeface="+mn-ea"/>
                <a:sym typeface="+mn-lt"/>
              </a:rPr>
              <a:t>- 工人可以通过提交反馈意见来帮助工厂</a:t>
            </a:r>
            <a:r>
              <a:rPr lang="zh-CN" sz="1050" b="1" i="0" u="none" strike="noStrike" cap="none" baseline="0">
                <a:solidFill>
                  <a:srgbClr val="000000"/>
                </a:solidFill>
                <a:latin typeface="+mn-lt"/>
                <a:ea typeface="+mn-ea"/>
                <a:cs typeface="+mn-ea"/>
                <a:sym typeface="+mn-lt"/>
              </a:rPr>
              <a:t>确定生产现场风险并改善工作体验</a:t>
            </a:r>
            <a:r>
              <a:rPr lang="zh-CN" sz="1050" b="0" i="0" u="none" strike="noStrike" cap="none" baseline="0">
                <a:solidFill>
                  <a:srgbClr val="000000"/>
                </a:solidFill>
                <a:latin typeface="+mn-lt"/>
                <a:ea typeface="+mn-ea"/>
                <a:cs typeface="+mn-ea"/>
                <a:sym typeface="+mn-lt"/>
              </a:rPr>
              <a:t>。</a:t>
            </a:r>
            <a:endParaRPr sz="1400" i="0" u="none" strike="noStrike" cap="none" dirty="0">
              <a:solidFill>
                <a:srgbClr val="000000"/>
              </a:solidFill>
              <a:latin typeface="+mn-lt"/>
              <a:ea typeface="+mn-ea"/>
              <a:cs typeface="+mn-ea"/>
              <a:sym typeface="+mn-lt"/>
            </a:endParaRPr>
          </a:p>
          <a:p>
            <a:pPr marL="0" marR="0" lvl="0" indent="0" algn="just" rtl="0">
              <a:lnSpc>
                <a:spcPct val="100000"/>
              </a:lnSpc>
              <a:spcBef>
                <a:spcPts val="0"/>
              </a:spcBef>
              <a:spcAft>
                <a:spcPts val="0"/>
              </a:spcAft>
              <a:buClr>
                <a:srgbClr val="000000"/>
              </a:buClr>
              <a:buSzPts val="1050"/>
              <a:buFont typeface="Arial"/>
              <a:buNone/>
            </a:pPr>
            <a:endParaRPr sz="1050" b="1" i="0" u="none" strike="noStrike" cap="none" dirty="0">
              <a:solidFill>
                <a:srgbClr val="000000"/>
              </a:solidFill>
              <a:latin typeface="+mn-lt"/>
              <a:ea typeface="+mn-ea"/>
              <a:cs typeface="+mn-ea"/>
              <a:sym typeface="+mn-lt"/>
            </a:endParaRPr>
          </a:p>
          <a:p>
            <a:pPr marL="0" marR="0" lvl="0" indent="0" algn="just" rtl="0">
              <a:lnSpc>
                <a:spcPct val="100000"/>
              </a:lnSpc>
              <a:spcBef>
                <a:spcPts val="0"/>
              </a:spcBef>
              <a:spcAft>
                <a:spcPts val="0"/>
              </a:spcAft>
              <a:buClr>
                <a:srgbClr val="000000"/>
              </a:buClr>
              <a:buSzPts val="1050"/>
              <a:buFont typeface="Arial"/>
              <a:buNone/>
            </a:pPr>
            <a:r>
              <a:rPr lang="zh-CN" sz="1050" b="0" i="0" u="none" strike="noStrike" cap="none" baseline="0">
                <a:solidFill>
                  <a:srgbClr val="000000"/>
                </a:solidFill>
                <a:latin typeface="+mn-lt"/>
                <a:ea typeface="+mn-ea"/>
                <a:cs typeface="+mn-ea"/>
                <a:sym typeface="+mn-lt"/>
              </a:rPr>
              <a:t>-工人可以</a:t>
            </a:r>
            <a:r>
              <a:rPr lang="zh-CN" sz="1050" b="1" i="0" u="none" strike="noStrike" cap="none" baseline="0">
                <a:solidFill>
                  <a:srgbClr val="000000"/>
                </a:solidFill>
                <a:latin typeface="+mn-lt"/>
                <a:ea typeface="+mn-ea"/>
                <a:cs typeface="+mn-ea"/>
                <a:sym typeface="+mn-lt"/>
              </a:rPr>
              <a:t>随时、随地</a:t>
            </a:r>
            <a:r>
              <a:rPr lang="zh-CN" sz="1050" b="0" i="0" u="none" strike="noStrike" cap="none" baseline="0">
                <a:solidFill>
                  <a:srgbClr val="000000"/>
                </a:solidFill>
                <a:latin typeface="+mn-lt"/>
                <a:ea typeface="+mn-ea"/>
                <a:cs typeface="+mn-ea"/>
                <a:sym typeface="+mn-lt"/>
              </a:rPr>
              <a:t>方便地</a:t>
            </a:r>
            <a:r>
              <a:rPr lang="zh-CN" sz="1050" b="1" i="0" u="none" strike="noStrike" cap="none" baseline="0">
                <a:solidFill>
                  <a:srgbClr val="000000"/>
                </a:solidFill>
                <a:latin typeface="+mn-lt"/>
                <a:ea typeface="+mn-ea"/>
                <a:cs typeface="+mn-ea"/>
                <a:sym typeface="+mn-lt"/>
              </a:rPr>
              <a:t>查询</a:t>
            </a:r>
            <a:r>
              <a:rPr lang="zh-CN" sz="1050" b="0" i="0" u="none" strike="noStrike" cap="none" baseline="0">
                <a:solidFill>
                  <a:srgbClr val="000000"/>
                </a:solidFill>
                <a:latin typeface="+mn-lt"/>
                <a:ea typeface="+mn-ea"/>
                <a:cs typeface="+mn-ea"/>
                <a:sym typeface="+mn-lt"/>
              </a:rPr>
              <a:t>。</a:t>
            </a:r>
            <a:endParaRPr sz="1400" i="0" u="none" strike="noStrike" cap="none" dirty="0">
              <a:solidFill>
                <a:srgbClr val="000000"/>
              </a:solidFill>
              <a:latin typeface="+mn-lt"/>
              <a:ea typeface="+mn-ea"/>
              <a:cs typeface="+mn-ea"/>
              <a:sym typeface="+mn-lt"/>
            </a:endParaRPr>
          </a:p>
          <a:p>
            <a:pPr marL="0" marR="0" lvl="0" indent="0" algn="just" rtl="0">
              <a:lnSpc>
                <a:spcPct val="100000"/>
              </a:lnSpc>
              <a:spcBef>
                <a:spcPts val="0"/>
              </a:spcBef>
              <a:spcAft>
                <a:spcPts val="0"/>
              </a:spcAft>
              <a:buClr>
                <a:srgbClr val="000000"/>
              </a:buClr>
              <a:buSzPts val="1050"/>
              <a:buFont typeface="Arial"/>
              <a:buNone/>
            </a:pPr>
            <a:endParaRPr sz="1050" b="1" i="0" u="none" strike="noStrike" cap="none" dirty="0">
              <a:solidFill>
                <a:srgbClr val="000000"/>
              </a:solidFill>
              <a:latin typeface="+mn-lt"/>
              <a:ea typeface="+mn-ea"/>
              <a:cs typeface="+mn-ea"/>
              <a:sym typeface="+mn-lt"/>
            </a:endParaRPr>
          </a:p>
          <a:p>
            <a:pPr marL="0" marR="0" lvl="0" indent="0" algn="just" rtl="0">
              <a:lnSpc>
                <a:spcPct val="100000"/>
              </a:lnSpc>
              <a:spcBef>
                <a:spcPts val="0"/>
              </a:spcBef>
              <a:spcAft>
                <a:spcPts val="0"/>
              </a:spcAft>
              <a:buClr>
                <a:srgbClr val="000000"/>
              </a:buClr>
              <a:buSzPts val="1050"/>
              <a:buFont typeface="Arial"/>
              <a:buNone/>
            </a:pPr>
            <a:r>
              <a:rPr lang="zh-CN" sz="1050" b="0" i="0" u="none" strike="noStrike" cap="none" baseline="0">
                <a:solidFill>
                  <a:srgbClr val="000000"/>
                </a:solidFill>
                <a:latin typeface="+mn-lt"/>
                <a:ea typeface="+mn-ea"/>
                <a:cs typeface="+mn-ea"/>
                <a:sym typeface="+mn-lt"/>
              </a:rPr>
              <a:t>-工人可以匿名查询敏感信息。</a:t>
            </a:r>
            <a:endParaRPr sz="1400" i="0" u="none" strike="noStrike" cap="none" dirty="0">
              <a:solidFill>
                <a:srgbClr val="000000"/>
              </a:solidFill>
              <a:latin typeface="+mn-lt"/>
              <a:ea typeface="+mn-ea"/>
              <a:cs typeface="+mn-ea"/>
              <a:sym typeface="+mn-lt"/>
            </a:endParaRPr>
          </a:p>
          <a:p>
            <a:pPr marL="0" marR="0" lvl="0" indent="0" algn="just" rtl="0">
              <a:lnSpc>
                <a:spcPct val="100000"/>
              </a:lnSpc>
              <a:spcBef>
                <a:spcPts val="0"/>
              </a:spcBef>
              <a:spcAft>
                <a:spcPts val="0"/>
              </a:spcAft>
              <a:buClr>
                <a:srgbClr val="000000"/>
              </a:buClr>
              <a:buSzPts val="1050"/>
              <a:buFont typeface="Arial"/>
              <a:buNone/>
            </a:pPr>
            <a:endParaRPr sz="1050" b="1" i="0" u="none" strike="noStrike" cap="none" dirty="0">
              <a:solidFill>
                <a:srgbClr val="000000"/>
              </a:solidFill>
              <a:latin typeface="+mn-lt"/>
              <a:ea typeface="+mn-ea"/>
              <a:cs typeface="+mn-ea"/>
              <a:sym typeface="+mn-lt"/>
            </a:endParaRPr>
          </a:p>
          <a:p>
            <a:pPr marL="0" marR="0" lvl="0" indent="0" algn="just" rtl="0">
              <a:lnSpc>
                <a:spcPct val="100000"/>
              </a:lnSpc>
              <a:spcBef>
                <a:spcPts val="0"/>
              </a:spcBef>
              <a:spcAft>
                <a:spcPts val="0"/>
              </a:spcAft>
              <a:buClr>
                <a:srgbClr val="000000"/>
              </a:buClr>
              <a:buSzPts val="1050"/>
              <a:buFont typeface="Arial"/>
              <a:buNone/>
            </a:pPr>
            <a:r>
              <a:rPr lang="zh-CN" sz="1050" b="0" i="0" u="none" strike="noStrike" cap="none" baseline="0">
                <a:solidFill>
                  <a:srgbClr val="000000"/>
                </a:solidFill>
                <a:latin typeface="+mn-lt"/>
                <a:ea typeface="+mn-ea"/>
                <a:cs typeface="+mn-ea"/>
                <a:sym typeface="+mn-lt"/>
              </a:rPr>
              <a:t>-工人可以将</a:t>
            </a:r>
            <a:r>
              <a:rPr lang="zh-CN" sz="1050" b="1" i="0" u="none" strike="noStrike" cap="none" baseline="0">
                <a:solidFill>
                  <a:srgbClr val="000000"/>
                </a:solidFill>
                <a:latin typeface="+mn-lt"/>
                <a:ea typeface="+mn-ea"/>
                <a:cs typeface="+mn-ea"/>
                <a:sym typeface="+mn-lt"/>
              </a:rPr>
              <a:t>投诉升级</a:t>
            </a:r>
            <a:r>
              <a:rPr lang="zh-CN" sz="1050" b="0" i="0" u="none" strike="noStrike" cap="none" baseline="0">
                <a:solidFill>
                  <a:srgbClr val="000000"/>
                </a:solidFill>
                <a:latin typeface="+mn-lt"/>
                <a:ea typeface="+mn-ea"/>
                <a:cs typeface="+mn-ea"/>
                <a:sym typeface="+mn-lt"/>
              </a:rPr>
              <a:t>到第三方机构，以便进一步监督。</a:t>
            </a:r>
            <a:endParaRPr sz="1400" i="0" u="none" strike="noStrike" cap="none" dirty="0">
              <a:solidFill>
                <a:srgbClr val="000000"/>
              </a:solidFill>
              <a:latin typeface="+mn-lt"/>
              <a:ea typeface="+mn-ea"/>
              <a:cs typeface="+mn-ea"/>
              <a:sym typeface="+mn-lt"/>
            </a:endParaRPr>
          </a:p>
        </p:txBody>
      </p:sp>
      <p:cxnSp>
        <p:nvCxnSpPr>
          <p:cNvPr id="242" name="Google Shape;242;p8"/>
          <p:cNvCxnSpPr>
            <a:cxnSpLocks/>
          </p:cNvCxnSpPr>
          <p:nvPr/>
        </p:nvCxnSpPr>
        <p:spPr>
          <a:xfrm>
            <a:off x="2847936" y="1533308"/>
            <a:ext cx="220150" cy="0"/>
          </a:xfrm>
          <a:prstGeom prst="straightConnector1">
            <a:avLst/>
          </a:prstGeom>
          <a:noFill/>
          <a:ln w="38100" cap="flat" cmpd="sng">
            <a:solidFill>
              <a:srgbClr val="4A7DBA"/>
            </a:solidFill>
            <a:prstDash val="dot"/>
            <a:round/>
            <a:headEnd type="none" w="sm" len="sm"/>
            <a:tailEnd type="triangle" w="med" len="med"/>
          </a:ln>
        </p:spPr>
      </p:cxnSp>
      <p:grpSp>
        <p:nvGrpSpPr>
          <p:cNvPr id="250" name="Google Shape;250;p8"/>
          <p:cNvGrpSpPr/>
          <p:nvPr/>
        </p:nvGrpSpPr>
        <p:grpSpPr>
          <a:xfrm>
            <a:off x="3005761" y="2120240"/>
            <a:ext cx="2026096" cy="2582283"/>
            <a:chOff x="4806420" y="1336006"/>
            <a:chExt cx="3106080" cy="3709644"/>
          </a:xfrm>
        </p:grpSpPr>
        <p:pic>
          <p:nvPicPr>
            <p:cNvPr id="251" name="Google Shape;251;p8"/>
            <p:cNvPicPr preferRelativeResize="0"/>
            <p:nvPr/>
          </p:nvPicPr>
          <p:blipFill rotWithShape="1">
            <a:blip r:embed="rId4">
              <a:alphaModFix/>
            </a:blip>
            <a:srcRect/>
            <a:stretch/>
          </p:blipFill>
          <p:spPr>
            <a:xfrm rot="-589911">
              <a:off x="5076864" y="1500509"/>
              <a:ext cx="2218099" cy="3330032"/>
            </a:xfrm>
            <a:prstGeom prst="rect">
              <a:avLst/>
            </a:prstGeom>
            <a:noFill/>
            <a:ln>
              <a:noFill/>
            </a:ln>
          </p:spPr>
        </p:pic>
        <p:pic>
          <p:nvPicPr>
            <p:cNvPr id="252" name="Google Shape;252;p8"/>
            <p:cNvPicPr preferRelativeResize="0"/>
            <p:nvPr/>
          </p:nvPicPr>
          <p:blipFill rotWithShape="1">
            <a:blip r:embed="rId4">
              <a:alphaModFix/>
            </a:blip>
            <a:srcRect/>
            <a:stretch/>
          </p:blipFill>
          <p:spPr>
            <a:xfrm rot="-185496">
              <a:off x="5363227" y="1500562"/>
              <a:ext cx="2218183" cy="3329923"/>
            </a:xfrm>
            <a:prstGeom prst="rect">
              <a:avLst/>
            </a:prstGeom>
            <a:noFill/>
            <a:ln>
              <a:noFill/>
            </a:ln>
          </p:spPr>
        </p:pic>
        <p:pic>
          <p:nvPicPr>
            <p:cNvPr id="253" name="Google Shape;253;p8"/>
            <p:cNvPicPr preferRelativeResize="0"/>
            <p:nvPr/>
          </p:nvPicPr>
          <p:blipFill>
            <a:blip r:embed="rId5">
              <a:alphaModFix/>
            </a:blip>
            <a:stretch>
              <a:fillRect/>
            </a:stretch>
          </p:blipFill>
          <p:spPr>
            <a:xfrm>
              <a:off x="5610625" y="1592000"/>
              <a:ext cx="2301875" cy="3453650"/>
            </a:xfrm>
            <a:prstGeom prst="rect">
              <a:avLst/>
            </a:prstGeom>
            <a:noFill/>
            <a:ln>
              <a:noFill/>
            </a:ln>
          </p:spPr>
        </p:pic>
      </p:grpSp>
      <p:sp>
        <p:nvSpPr>
          <p:cNvPr id="5" name="Google Shape;237;p8">
            <a:extLst>
              <a:ext uri="{FF2B5EF4-FFF2-40B4-BE49-F238E27FC236}">
                <a16:creationId xmlns:a16="http://schemas.microsoft.com/office/drawing/2014/main" xmlns="" id="{5FB317C5-9853-DD8F-F307-DFBD43C09D71}"/>
              </a:ext>
            </a:extLst>
          </p:cNvPr>
          <p:cNvSpPr/>
          <p:nvPr/>
        </p:nvSpPr>
        <p:spPr>
          <a:xfrm rot="10800000">
            <a:off x="3175748" y="1906613"/>
            <a:ext cx="1856109" cy="141971"/>
          </a:xfrm>
          <a:custGeom>
            <a:avLst/>
            <a:gdLst/>
            <a:ahLst/>
            <a:cxnLst/>
            <a:rect l="l" t="t" r="r" b="b"/>
            <a:pathLst>
              <a:path w="4390504" h="748233" extrusionOk="0">
                <a:moveTo>
                  <a:pt x="4390504" y="460201"/>
                </a:moveTo>
                <a:lnTo>
                  <a:pt x="4390504" y="748233"/>
                </a:lnTo>
                <a:lnTo>
                  <a:pt x="0" y="748233"/>
                </a:lnTo>
                <a:lnTo>
                  <a:pt x="0" y="460201"/>
                </a:lnTo>
                <a:lnTo>
                  <a:pt x="1948928" y="487350"/>
                </a:lnTo>
                <a:lnTo>
                  <a:pt x="2167689" y="0"/>
                </a:lnTo>
                <a:lnTo>
                  <a:pt x="2439292" y="473774"/>
                </a:lnTo>
                <a:lnTo>
                  <a:pt x="4390504" y="460201"/>
                </a:lnTo>
                <a:close/>
              </a:path>
            </a:pathLst>
          </a:custGeom>
          <a:solidFill>
            <a:srgbClr val="3AADEF"/>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Clr>
                <a:srgbClr val="000000"/>
              </a:buClr>
              <a:buSzPts val="900"/>
              <a:buFont typeface="Arial"/>
              <a:buNone/>
            </a:pPr>
            <a:endParaRPr sz="900" b="0" i="0" u="none" strike="noStrike" cap="none">
              <a:solidFill>
                <a:srgbClr val="FFFFFF"/>
              </a:solidFill>
              <a:latin typeface="+mn-lt"/>
              <a:ea typeface="+mn-ea"/>
              <a:cs typeface="+mn-ea"/>
              <a:sym typeface="+mn-lt"/>
            </a:endParaRPr>
          </a:p>
        </p:txBody>
      </p:sp>
      <p:sp>
        <p:nvSpPr>
          <p:cNvPr id="6" name="Google Shape;225;p8">
            <a:extLst>
              <a:ext uri="{FF2B5EF4-FFF2-40B4-BE49-F238E27FC236}">
                <a16:creationId xmlns:a16="http://schemas.microsoft.com/office/drawing/2014/main" xmlns="" id="{7F92B119-C464-D5D6-5FB2-5DB1B1E99803}"/>
              </a:ext>
            </a:extLst>
          </p:cNvPr>
          <p:cNvSpPr/>
          <p:nvPr/>
        </p:nvSpPr>
        <p:spPr>
          <a:xfrm>
            <a:off x="614306" y="1328605"/>
            <a:ext cx="1664206" cy="455478"/>
          </a:xfrm>
          <a:prstGeom prst="roundRect">
            <a:avLst>
              <a:gd name="adj" fmla="val 16667"/>
            </a:avLst>
          </a:prstGeom>
          <a:noFill/>
          <a:ln>
            <a:noFill/>
          </a:ln>
        </p:spPr>
        <p:txBody>
          <a:bodyPr spcFirstLastPara="1" wrap="square" lIns="0" tIns="0" rIns="0" bIns="0" anchor="ctr" anchorCtr="0">
            <a:noAutofit/>
          </a:bodyPr>
          <a:lstStyle/>
          <a:p>
            <a:pPr marL="0" marR="0" lvl="0" indent="0" algn="ctr" rtl="0">
              <a:lnSpc>
                <a:spcPct val="150000"/>
              </a:lnSpc>
              <a:spcBef>
                <a:spcPts val="0"/>
              </a:spcBef>
              <a:spcAft>
                <a:spcPts val="0"/>
              </a:spcAft>
              <a:buClr>
                <a:srgbClr val="000000"/>
              </a:buClr>
              <a:buSzPts val="1500"/>
              <a:buFont typeface="Arial"/>
              <a:buNone/>
            </a:pPr>
            <a:r>
              <a:rPr lang="zh-CN" sz="1200" b="1" i="0" u="none" strike="noStrike" cap="none" baseline="0">
                <a:solidFill>
                  <a:srgbClr val="3F3F3F"/>
                </a:solidFill>
                <a:latin typeface="+mn-lt"/>
                <a:ea typeface="+mn-ea"/>
                <a:cs typeface="+mn-ea"/>
                <a:sym typeface="+mn-lt"/>
              </a:rPr>
              <a:t>1.工具介绍</a:t>
            </a:r>
            <a:endParaRPr sz="1200" b="1" i="0" u="none" strike="noStrike" cap="none" dirty="0">
              <a:solidFill>
                <a:srgbClr val="3F3F3F"/>
              </a:solidFill>
              <a:latin typeface="+mn-lt"/>
              <a:ea typeface="+mn-ea"/>
              <a:cs typeface="+mn-ea"/>
              <a:sym typeface="+mn-lt"/>
            </a:endParaRPr>
          </a:p>
        </p:txBody>
      </p:sp>
      <p:sp>
        <p:nvSpPr>
          <p:cNvPr id="11" name="Google Shape;224;p8">
            <a:extLst>
              <a:ext uri="{FF2B5EF4-FFF2-40B4-BE49-F238E27FC236}">
                <a16:creationId xmlns:a16="http://schemas.microsoft.com/office/drawing/2014/main" xmlns="" id="{DC7E8C43-FDED-E7C4-3BF5-537E290B5849}"/>
              </a:ext>
            </a:extLst>
          </p:cNvPr>
          <p:cNvSpPr/>
          <p:nvPr/>
        </p:nvSpPr>
        <p:spPr>
          <a:xfrm>
            <a:off x="5384568" y="1268430"/>
            <a:ext cx="1628558" cy="56652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1500"/>
              <a:buFont typeface="Arial"/>
              <a:buNone/>
            </a:pPr>
            <a:endParaRPr lang="zh-CN" sz="1600" b="1" i="0" u="none" strike="noStrike" cap="none" dirty="0">
              <a:solidFill>
                <a:srgbClr val="3F3F3F"/>
              </a:solidFill>
              <a:latin typeface="+mn-lt"/>
              <a:ea typeface="+mn-ea"/>
              <a:cs typeface="+mn-ea"/>
              <a:sym typeface="+mn-lt"/>
            </a:endParaRPr>
          </a:p>
        </p:txBody>
      </p:sp>
      <p:sp>
        <p:nvSpPr>
          <p:cNvPr id="13" name="Google Shape;225;p8">
            <a:extLst>
              <a:ext uri="{FF2B5EF4-FFF2-40B4-BE49-F238E27FC236}">
                <a16:creationId xmlns:a16="http://schemas.microsoft.com/office/drawing/2014/main" xmlns="" id="{369947A4-55F5-74B1-288A-D4762D9CF498}"/>
              </a:ext>
            </a:extLst>
          </p:cNvPr>
          <p:cNvSpPr/>
          <p:nvPr/>
        </p:nvSpPr>
        <p:spPr>
          <a:xfrm>
            <a:off x="5325260" y="1307250"/>
            <a:ext cx="1664206" cy="455478"/>
          </a:xfrm>
          <a:prstGeom prst="roundRect">
            <a:avLst>
              <a:gd name="adj" fmla="val 16667"/>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000000"/>
              </a:buClr>
              <a:buSzPts val="1500"/>
              <a:buFont typeface="Arial"/>
              <a:buNone/>
            </a:pPr>
            <a:r>
              <a:rPr lang="zh-CN" sz="1200" b="1" i="0" u="none" strike="noStrike" cap="none" baseline="0">
                <a:solidFill>
                  <a:srgbClr val="3F3F3F"/>
                </a:solidFill>
                <a:latin typeface="+mn-lt"/>
                <a:ea typeface="+mn-ea"/>
                <a:cs typeface="+mn-ea"/>
                <a:sym typeface="+mn-lt"/>
              </a:rPr>
              <a:t>3.如何注册和登录</a:t>
            </a:r>
            <a:endParaRPr sz="1200" b="1" i="0" u="none" strike="noStrike" cap="none" dirty="0">
              <a:solidFill>
                <a:srgbClr val="3F3F3F"/>
              </a:solidFill>
              <a:latin typeface="+mn-lt"/>
              <a:ea typeface="+mn-ea"/>
              <a:cs typeface="+mn-ea"/>
              <a:sym typeface="+mn-lt"/>
            </a:endParaRPr>
          </a:p>
        </p:txBody>
      </p:sp>
      <p:cxnSp>
        <p:nvCxnSpPr>
          <p:cNvPr id="15" name="Google Shape;242;p8">
            <a:extLst>
              <a:ext uri="{FF2B5EF4-FFF2-40B4-BE49-F238E27FC236}">
                <a16:creationId xmlns:a16="http://schemas.microsoft.com/office/drawing/2014/main" xmlns="" id="{A9D53CD3-6C30-A2BC-8435-AA23F9F90287}"/>
              </a:ext>
            </a:extLst>
          </p:cNvPr>
          <p:cNvCxnSpPr>
            <a:cxnSpLocks/>
          </p:cNvCxnSpPr>
          <p:nvPr/>
        </p:nvCxnSpPr>
        <p:spPr>
          <a:xfrm>
            <a:off x="5095357" y="1533308"/>
            <a:ext cx="220150" cy="0"/>
          </a:xfrm>
          <a:prstGeom prst="straightConnector1">
            <a:avLst/>
          </a:prstGeom>
          <a:noFill/>
          <a:ln w="38100" cap="flat" cmpd="sng">
            <a:solidFill>
              <a:srgbClr val="4A7DBA"/>
            </a:solidFill>
            <a:prstDash val="dot"/>
            <a:round/>
            <a:headEnd type="none" w="sm" len="sm"/>
            <a:tailEnd type="triangle" w="med" len="med"/>
          </a:ln>
        </p:spPr>
      </p:cxnSp>
      <p:sp>
        <p:nvSpPr>
          <p:cNvPr id="16" name="Google Shape;237;p8">
            <a:extLst>
              <a:ext uri="{FF2B5EF4-FFF2-40B4-BE49-F238E27FC236}">
                <a16:creationId xmlns:a16="http://schemas.microsoft.com/office/drawing/2014/main" xmlns="" id="{FEC9F9BC-628A-E7D6-B0B2-E2FEFE6444D9}"/>
              </a:ext>
            </a:extLst>
          </p:cNvPr>
          <p:cNvSpPr/>
          <p:nvPr/>
        </p:nvSpPr>
        <p:spPr>
          <a:xfrm rot="10800000">
            <a:off x="5384567" y="1897697"/>
            <a:ext cx="1628557" cy="149436"/>
          </a:xfrm>
          <a:custGeom>
            <a:avLst/>
            <a:gdLst/>
            <a:ahLst/>
            <a:cxnLst/>
            <a:rect l="l" t="t" r="r" b="b"/>
            <a:pathLst>
              <a:path w="4390504" h="748233" extrusionOk="0">
                <a:moveTo>
                  <a:pt x="4390504" y="460201"/>
                </a:moveTo>
                <a:lnTo>
                  <a:pt x="4390504" y="748233"/>
                </a:lnTo>
                <a:lnTo>
                  <a:pt x="0" y="748233"/>
                </a:lnTo>
                <a:lnTo>
                  <a:pt x="0" y="460201"/>
                </a:lnTo>
                <a:lnTo>
                  <a:pt x="1948928" y="487350"/>
                </a:lnTo>
                <a:lnTo>
                  <a:pt x="2167689" y="0"/>
                </a:lnTo>
                <a:lnTo>
                  <a:pt x="2439292" y="473774"/>
                </a:lnTo>
                <a:lnTo>
                  <a:pt x="4390504" y="460201"/>
                </a:lnTo>
                <a:close/>
              </a:path>
            </a:pathLst>
          </a:custGeom>
          <a:solidFill>
            <a:srgbClr val="3AADEF"/>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Clr>
                <a:srgbClr val="000000"/>
              </a:buClr>
              <a:buSzPts val="900"/>
              <a:buFont typeface="Arial"/>
              <a:buNone/>
            </a:pPr>
            <a:endParaRPr sz="900" b="0" i="0" u="none" strike="noStrike" cap="none">
              <a:solidFill>
                <a:srgbClr val="FFFFFF"/>
              </a:solidFill>
              <a:latin typeface="+mn-lt"/>
              <a:ea typeface="+mn-ea"/>
              <a:cs typeface="+mn-ea"/>
              <a:sym typeface="+mn-lt"/>
            </a:endParaRPr>
          </a:p>
        </p:txBody>
      </p:sp>
      <p:pic>
        <p:nvPicPr>
          <p:cNvPr id="17" name="Google Shape;235;p8">
            <a:extLst>
              <a:ext uri="{FF2B5EF4-FFF2-40B4-BE49-F238E27FC236}">
                <a16:creationId xmlns:a16="http://schemas.microsoft.com/office/drawing/2014/main" xmlns="" id="{91244AA6-BC67-E3F4-8525-7FCF075EFA69}"/>
              </a:ext>
            </a:extLst>
          </p:cNvPr>
          <p:cNvPicPr preferRelativeResize="0"/>
          <p:nvPr/>
        </p:nvPicPr>
        <p:blipFill rotWithShape="1">
          <a:blip r:embed="rId6">
            <a:alphaModFix/>
          </a:blip>
          <a:srcRect/>
          <a:stretch/>
        </p:blipFill>
        <p:spPr>
          <a:xfrm>
            <a:off x="5384567" y="2144961"/>
            <a:ext cx="1628557" cy="2792564"/>
          </a:xfrm>
          <a:prstGeom prst="rect">
            <a:avLst/>
          </a:prstGeom>
          <a:noFill/>
          <a:ln>
            <a:noFill/>
          </a:ln>
          <a:effectLst>
            <a:outerShdw blurRad="292100" dist="139700" dir="2700000" algn="tl" rotWithShape="0">
              <a:srgbClr val="333333">
                <a:alpha val="64313"/>
              </a:srgbClr>
            </a:outerShdw>
          </a:effectLst>
        </p:spPr>
      </p:pic>
      <p:cxnSp>
        <p:nvCxnSpPr>
          <p:cNvPr id="18" name="Google Shape;242;p8">
            <a:extLst>
              <a:ext uri="{FF2B5EF4-FFF2-40B4-BE49-F238E27FC236}">
                <a16:creationId xmlns:a16="http://schemas.microsoft.com/office/drawing/2014/main" xmlns="" id="{046EE5FE-EC42-CC20-C0E6-B96459322995}"/>
              </a:ext>
            </a:extLst>
          </p:cNvPr>
          <p:cNvCxnSpPr>
            <a:cxnSpLocks/>
          </p:cNvCxnSpPr>
          <p:nvPr/>
        </p:nvCxnSpPr>
        <p:spPr>
          <a:xfrm>
            <a:off x="7063857" y="1529252"/>
            <a:ext cx="220150" cy="0"/>
          </a:xfrm>
          <a:prstGeom prst="straightConnector1">
            <a:avLst/>
          </a:prstGeom>
          <a:noFill/>
          <a:ln w="38100" cap="flat" cmpd="sng">
            <a:solidFill>
              <a:srgbClr val="4A7DBA"/>
            </a:solidFill>
            <a:prstDash val="dot"/>
            <a:round/>
            <a:headEnd type="none" w="sm" len="sm"/>
            <a:tailEnd type="triangle" w="med" len="med"/>
          </a:ln>
        </p:spPr>
      </p:cxnSp>
      <p:sp>
        <p:nvSpPr>
          <p:cNvPr id="20" name="Google Shape;224;p8">
            <a:extLst>
              <a:ext uri="{FF2B5EF4-FFF2-40B4-BE49-F238E27FC236}">
                <a16:creationId xmlns:a16="http://schemas.microsoft.com/office/drawing/2014/main" xmlns="" id="{D9ED874D-6DCB-A47A-D413-680A2F7A7621}"/>
              </a:ext>
            </a:extLst>
          </p:cNvPr>
          <p:cNvSpPr/>
          <p:nvPr/>
        </p:nvSpPr>
        <p:spPr>
          <a:xfrm>
            <a:off x="7365834" y="1279683"/>
            <a:ext cx="1628558" cy="56652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500"/>
              <a:buFont typeface="Arial"/>
              <a:buNone/>
            </a:pPr>
            <a:r>
              <a:rPr lang="zh-CN" sz="1100" b="1" i="0" u="none" strike="noStrike" cap="none" baseline="0">
                <a:solidFill>
                  <a:srgbClr val="3F3F3F"/>
                </a:solidFill>
                <a:latin typeface="+mn-lt"/>
                <a:ea typeface="+mn-ea"/>
                <a:cs typeface="+mn-ea"/>
                <a:sym typeface="+mn-lt"/>
              </a:rPr>
              <a:t>4.如何提交反馈和接收回复</a:t>
            </a:r>
          </a:p>
        </p:txBody>
      </p:sp>
      <p:sp>
        <p:nvSpPr>
          <p:cNvPr id="21" name="Google Shape;237;p8">
            <a:extLst>
              <a:ext uri="{FF2B5EF4-FFF2-40B4-BE49-F238E27FC236}">
                <a16:creationId xmlns:a16="http://schemas.microsoft.com/office/drawing/2014/main" xmlns="" id="{01DEA970-202D-AA7B-FC12-B3359CF5D6E6}"/>
              </a:ext>
            </a:extLst>
          </p:cNvPr>
          <p:cNvSpPr/>
          <p:nvPr/>
        </p:nvSpPr>
        <p:spPr>
          <a:xfrm rot="10800000">
            <a:off x="7365834" y="1906613"/>
            <a:ext cx="1628557" cy="149436"/>
          </a:xfrm>
          <a:custGeom>
            <a:avLst/>
            <a:gdLst/>
            <a:ahLst/>
            <a:cxnLst/>
            <a:rect l="l" t="t" r="r" b="b"/>
            <a:pathLst>
              <a:path w="4390504" h="748233" extrusionOk="0">
                <a:moveTo>
                  <a:pt x="4390504" y="460201"/>
                </a:moveTo>
                <a:lnTo>
                  <a:pt x="4390504" y="748233"/>
                </a:lnTo>
                <a:lnTo>
                  <a:pt x="0" y="748233"/>
                </a:lnTo>
                <a:lnTo>
                  <a:pt x="0" y="460201"/>
                </a:lnTo>
                <a:lnTo>
                  <a:pt x="1948928" y="487350"/>
                </a:lnTo>
                <a:lnTo>
                  <a:pt x="2167689" y="0"/>
                </a:lnTo>
                <a:lnTo>
                  <a:pt x="2439292" y="473774"/>
                </a:lnTo>
                <a:lnTo>
                  <a:pt x="4390504" y="460201"/>
                </a:lnTo>
                <a:close/>
              </a:path>
            </a:pathLst>
          </a:custGeom>
          <a:solidFill>
            <a:srgbClr val="3AADEF"/>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Clr>
                <a:srgbClr val="000000"/>
              </a:buClr>
              <a:buSzPts val="900"/>
              <a:buFont typeface="Arial"/>
              <a:buNone/>
            </a:pPr>
            <a:endParaRPr sz="900" b="0" i="0" u="none" strike="noStrike" cap="none">
              <a:solidFill>
                <a:srgbClr val="FFFFFF"/>
              </a:solidFill>
              <a:latin typeface="+mn-lt"/>
              <a:ea typeface="+mn-ea"/>
              <a:cs typeface="+mn-ea"/>
              <a:sym typeface="+mn-lt"/>
            </a:endParaRPr>
          </a:p>
        </p:txBody>
      </p:sp>
      <p:sp>
        <p:nvSpPr>
          <p:cNvPr id="22" name="Google Shape;246;p8">
            <a:extLst>
              <a:ext uri="{FF2B5EF4-FFF2-40B4-BE49-F238E27FC236}">
                <a16:creationId xmlns:a16="http://schemas.microsoft.com/office/drawing/2014/main" xmlns="" id="{209CDFA2-5AE9-23BC-B7E8-C5477202F743}"/>
              </a:ext>
            </a:extLst>
          </p:cNvPr>
          <p:cNvSpPr/>
          <p:nvPr/>
        </p:nvSpPr>
        <p:spPr>
          <a:xfrm>
            <a:off x="5486571" y="2957345"/>
            <a:ext cx="984427" cy="88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zh-CN" sz="700" b="0" i="0" u="none" strike="noStrike" cap="none" baseline="0">
                <a:solidFill>
                  <a:srgbClr val="0070C0"/>
                </a:solidFill>
                <a:latin typeface="+mn-lt"/>
                <a:ea typeface="+mn-ea"/>
                <a:cs typeface="+mn-ea"/>
                <a:sym typeface="+mn-lt"/>
              </a:rPr>
              <a:t>工厂名称</a:t>
            </a:r>
            <a:endParaRPr sz="1400" b="0" i="0" u="none" strike="noStrike" cap="none" dirty="0">
              <a:solidFill>
                <a:srgbClr val="000000"/>
              </a:solidFill>
              <a:latin typeface="+mn-lt"/>
              <a:ea typeface="+mn-ea"/>
              <a:cs typeface="+mn-ea"/>
              <a:sym typeface="+mn-lt"/>
            </a:endParaRPr>
          </a:p>
        </p:txBody>
      </p:sp>
      <p:sp>
        <p:nvSpPr>
          <p:cNvPr id="23" name="Google Shape;247;p8">
            <a:extLst>
              <a:ext uri="{FF2B5EF4-FFF2-40B4-BE49-F238E27FC236}">
                <a16:creationId xmlns:a16="http://schemas.microsoft.com/office/drawing/2014/main" xmlns="" id="{09AFE565-F16D-E306-734E-45B5B5C960E8}"/>
              </a:ext>
            </a:extLst>
          </p:cNvPr>
          <p:cNvSpPr/>
          <p:nvPr/>
        </p:nvSpPr>
        <p:spPr>
          <a:xfrm>
            <a:off x="5486571" y="3143485"/>
            <a:ext cx="1252708" cy="11983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zh-CN" sz="700" b="0" i="0" u="none" strike="noStrike" cap="none" baseline="0">
                <a:solidFill>
                  <a:srgbClr val="0070C0"/>
                </a:solidFill>
                <a:latin typeface="+mn-lt"/>
                <a:ea typeface="+mn-ea"/>
                <a:cs typeface="+mn-ea"/>
                <a:sym typeface="+mn-lt"/>
              </a:rPr>
              <a:t>员工号或手机号 </a:t>
            </a:r>
            <a:endParaRPr sz="1400" b="0" i="0" u="none" strike="noStrike" cap="none" dirty="0">
              <a:solidFill>
                <a:srgbClr val="000000"/>
              </a:solidFill>
              <a:latin typeface="+mn-lt"/>
              <a:ea typeface="+mn-ea"/>
              <a:cs typeface="+mn-ea"/>
              <a:sym typeface="+mn-lt"/>
            </a:endParaRPr>
          </a:p>
        </p:txBody>
      </p:sp>
      <p:sp>
        <p:nvSpPr>
          <p:cNvPr id="24" name="Google Shape;248;p8">
            <a:extLst>
              <a:ext uri="{FF2B5EF4-FFF2-40B4-BE49-F238E27FC236}">
                <a16:creationId xmlns:a16="http://schemas.microsoft.com/office/drawing/2014/main" xmlns="" id="{7687CE12-DA37-0593-15F0-D2F629D5788C}"/>
              </a:ext>
            </a:extLst>
          </p:cNvPr>
          <p:cNvSpPr/>
          <p:nvPr/>
        </p:nvSpPr>
        <p:spPr>
          <a:xfrm>
            <a:off x="5486571" y="3349610"/>
            <a:ext cx="984427" cy="88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zh-CN" sz="700" b="0" i="0" u="none" strike="noStrike" cap="none" baseline="0">
                <a:solidFill>
                  <a:srgbClr val="0070C0"/>
                </a:solidFill>
                <a:latin typeface="+mn-lt"/>
                <a:ea typeface="+mn-ea"/>
                <a:cs typeface="+mn-ea"/>
                <a:sym typeface="+mn-lt"/>
              </a:rPr>
              <a:t>密码</a:t>
            </a:r>
            <a:endParaRPr sz="1400" b="0" i="0" u="none" strike="noStrike" cap="none">
              <a:solidFill>
                <a:srgbClr val="000000"/>
              </a:solidFill>
              <a:latin typeface="+mn-lt"/>
              <a:ea typeface="+mn-ea"/>
              <a:cs typeface="+mn-ea"/>
              <a:sym typeface="+mn-l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gcfehy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1448</Words>
  <Application>Microsoft Office PowerPoint</Application>
  <PresentationFormat>全屏显示(16:9)</PresentationFormat>
  <Paragraphs>126</Paragraphs>
  <Slides>8</Slides>
  <Notes>8</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8</vt:i4>
      </vt:variant>
    </vt:vector>
  </HeadingPairs>
  <TitlesOfParts>
    <vt:vector size="13" baseType="lpstr">
      <vt:lpstr>Arial</vt:lpstr>
      <vt:lpstr>微软雅黑</vt:lpstr>
      <vt:lpstr>Calibri</vt:lpstr>
      <vt:lpstr>Helvetica Neue</vt:lpstr>
      <vt:lpstr>Office Theme</vt:lpstr>
      <vt:lpstr>如何将工具部署给工人</vt:lpstr>
      <vt:lpstr>工具部署过程</vt:lpstr>
      <vt:lpstr>第1步收到登录邮件</vt:lpstr>
      <vt:lpstr>第2步。下载二维码</vt:lpstr>
      <vt:lpstr>第3步。打印出二维码</vt:lpstr>
      <vt:lpstr>第4步。在公共区域张贴二维码 </vt:lpstr>
      <vt:lpstr>第5步。 向工人推广工具</vt:lpstr>
      <vt:lpstr>工具推广关键点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Deploy Tool To Workers</dc:title>
  <dc:creator>Deborah Albers</dc:creator>
  <cp:lastModifiedBy>Windows 用户</cp:lastModifiedBy>
  <cp:revision>18</cp:revision>
  <dcterms:created xsi:type="dcterms:W3CDTF">2020-10-19T19:35:05Z</dcterms:created>
  <dcterms:modified xsi:type="dcterms:W3CDTF">2022-10-08T09:29:12Z</dcterms:modified>
</cp:coreProperties>
</file>