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7010400" cy="9296400"/>
  <p:embeddedFontLst>
    <p:embeddedFont>
      <p:font typeface="微软雅黑" panose="020B0503020204020204" pitchFamily="34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8">
          <p15:clr>
            <a:srgbClr val="A4A3A4"/>
          </p15:clr>
        </p15:guide>
        <p15:guide id="2" pos="429">
          <p15:clr>
            <a:srgbClr val="A4A3A4"/>
          </p15:clr>
        </p15:guide>
        <p15:guide id="3" pos="5326">
          <p15:clr>
            <a:srgbClr val="A4A3A4"/>
          </p15:clr>
        </p15:guide>
        <p15:guide id="4" pos="2811">
          <p15:clr>
            <a:srgbClr val="A4A3A4"/>
          </p15:clr>
        </p15:guide>
        <p15:guide id="5" pos="2952">
          <p15:clr>
            <a:srgbClr val="A4A3A4"/>
          </p15:clr>
        </p15:guide>
        <p15:guide id="6" pos="2734">
          <p15:clr>
            <a:srgbClr val="A4A3A4"/>
          </p15:clr>
        </p15:guide>
        <p15:guide id="7" pos="3023">
          <p15:clr>
            <a:srgbClr val="A4A3A4"/>
          </p15:clr>
        </p15:guide>
        <p15:guide id="8" pos="561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itMwqTN4lmVNh89wtU/ii8yMN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D86120-ECD4-4CAD-9002-00F3150F8227}" v="14" dt="2022-09-08T20:25:44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492" y="120"/>
      </p:cViewPr>
      <p:guideLst>
        <p:guide orient="horz" pos="3128"/>
        <p:guide pos="429"/>
        <p:guide pos="5326"/>
        <p:guide pos="2811"/>
        <p:guide pos="2952"/>
        <p:guide pos="2734"/>
        <p:guide pos="3023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customschemas.google.com/relationships/presentationmetadata" Target="meta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1199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Welcome to Feedback Tool Quick Guide video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432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(Step 3)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view the details of the Feedback content, Admin can click on [Action]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Select [Details]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607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3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Here you can find: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-Feedback category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-The feedback content that was sent by the employee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-Whether this employee has sent the feedback anonymously or not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-Whether this employee requested the factory to call back his/her mobile number for a quick response or not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0716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3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-Click here to view the </a:t>
            </a:r>
            <a:r>
              <a:rPr lang="en-US" dirty="0" err="1"/>
              <a:t>EmployeeID</a:t>
            </a:r>
            <a:r>
              <a:rPr lang="en-US" dirty="0"/>
              <a:t> or Mobile Number of employee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-This is where factory admin can type in the response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-and insert image if needed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6572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3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According to the project guideline, this is the recommended time limit for admin to give response to this feedback.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If the factory responds to the feedback within this time period, the feedback will be classified as In-time response in the report.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If not, it will be classified as Overdue response in the report.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6129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50d7d23431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150d7d23431_1_2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If the factory did NOT RESPOND to the feedback on time, the system will send a notification email to factory Point of Contact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the Title in the email and you’ll be redirected to view the feedback.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0800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3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4)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Type the response to worker &amp; click [Submit] to send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4931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3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5)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Follow up by viewing Dialogue Record &amp; submit further response if needed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1392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on [Quick Reply] to generate a new default response or to apply the default response to this feedback. This will help admin to respond quicker to similar type of feedbacks.</a:t>
            </a:r>
            <a:endParaRPr dirty="0"/>
          </a:p>
        </p:txBody>
      </p:sp>
      <p:sp>
        <p:nvSpPr>
          <p:cNvPr id="263" name="Google Shape;26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732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4875f18d58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Furthermore, Factory admin can also click on [Note] to insert additional comments for internal reference.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note can only be viewed by the factory admin. Employee cannot view this note.</a:t>
            </a:r>
            <a:endParaRPr/>
          </a:p>
        </p:txBody>
      </p:sp>
      <p:sp>
        <p:nvSpPr>
          <p:cNvPr id="276" name="Google Shape;276;g14875f18d5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716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4875f18d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14875f18d58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(Step 5)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Click on [Close Inquiry] to mark the feedback as “Completed”.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step is very important. Because it indicate that the factory has solved this inquiry for the worker.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03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0d7d2343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150d7d23431_1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When the employee submits a new feedback, the system will send a notification email to factory Point of Contact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After that, the Factory Point of Contact, also known as the Factory Admin will have the responsibility to Login Backend to view the feedback &amp; respond to the feedback within certain time limit.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In this video, we will teach you How to Response to Workers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0931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50d7d23431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150d7d23431_1_4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If the factory did NOT CLOSE the feedback on time, the system will send a notification email to factory Point of Contact.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And that is all for this video. Thank you for watching.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6229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1)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Use your Login Credentials to log-in the Backend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At [Feedback] Tool &gt; Click [Get Started]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241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2)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On the Feedback Management page, you can view the list of all feedback submitted by your workers.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(If employees have NOT submitted any feedback, this page will be empty)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6192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2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According to the Worker Feedback Project Guideline, there are 3 Priority Levels of feedback category.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Depending on the category of feedback submitted by the workers, the feedback will have different recommended timeframe for factory admin to response.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674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8fb5ecd7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48fb5ecd71_0_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Ordinary (Standard): Low urgency feedback category that require a 72 hrs response, mark in red color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High (Urgent): High urgency feedback category that require a 48 hrs response, mark in orange color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Top (Critical): Very high urgency  feedback category that require a 24 hrs response, mark in yellow color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425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Next, let’s look at the 5 type of feedback status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Pending: Factory has not responded to this feedback yet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Processing: Factory has not closed this feedback yet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Completed: Factory has closed this feedback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Revoked: Employee submitted this feedback but changed his mind &amp; recalled the feedback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Response rated: Factory has closed this feedback &amp; employee have given satisfaction rating score for the feedback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6316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3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Next, on this page, you can also view the </a:t>
            </a:r>
            <a:r>
              <a:rPr lang="en-US" dirty="0" err="1"/>
              <a:t>employeeID</a:t>
            </a:r>
            <a:r>
              <a:rPr lang="en-US" dirty="0"/>
              <a:t> or the Mobile Number of the employee who submitted the feedback &amp; the time they submitted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‘Anonymous’ means that this employee chose the anonymous setting when submitting the feedback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8264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3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factory admin can also search for a specific feedback by [Category],[Status],[Priority Level] or by [Keywords]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82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764AE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692151" y="2338223"/>
            <a:ext cx="77628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 u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692151" y="3024023"/>
            <a:ext cx="7762875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8B5C1"/>
              </a:buClr>
              <a:buSzPts val="2400"/>
              <a:buFont typeface="Helvetica Neue"/>
              <a:buNone/>
              <a:defRPr sz="2400">
                <a:solidFill>
                  <a:srgbClr val="B8B5C1"/>
                </a:solidFill>
              </a:defRPr>
            </a:lvl1pPr>
            <a:lvl2pPr lvl="1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SzPts val="7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8" name="Google Shape;18;p19"/>
          <p:cNvCxnSpPr/>
          <p:nvPr/>
        </p:nvCxnSpPr>
        <p:spPr>
          <a:xfrm>
            <a:off x="681038" y="1141235"/>
            <a:ext cx="7773986" cy="1191"/>
          </a:xfrm>
          <a:prstGeom prst="straightConnector1">
            <a:avLst/>
          </a:prstGeom>
          <a:noFill/>
          <a:ln w="19050" cap="flat" cmpd="sng">
            <a:solidFill>
              <a:srgbClr val="B8B5C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Google Shape;19;p19" descr="EICC_Logo_CMYK_FullColorRev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2151" y="343083"/>
            <a:ext cx="3149052" cy="680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776898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20" descr="EICC_Mark_CMYK_FullColorAlt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776898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21" descr="RBA_HalfMark_CMYK_FullColor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7340600" y="3472476"/>
            <a:ext cx="1892300" cy="178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1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776898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22" descr="RBA_Mark_CMYK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85941" y="1329631"/>
            <a:ext cx="7650559" cy="762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2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37764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2"/>
          </p:nvPr>
        </p:nvSpPr>
        <p:spPr>
          <a:xfrm>
            <a:off x="4676776" y="1295401"/>
            <a:ext cx="377824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23" descr="EICC_Mark_CMYK_FullColorAlt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37764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2"/>
          </p:nvPr>
        </p:nvSpPr>
        <p:spPr>
          <a:xfrm>
            <a:off x="4676776" y="1295401"/>
            <a:ext cx="377824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24" descr="RBA_HalfMark_CMYK_FullColor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7518400" y="3548676"/>
            <a:ext cx="1816100" cy="178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4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37764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2"/>
          </p:nvPr>
        </p:nvSpPr>
        <p:spPr>
          <a:xfrm>
            <a:off x="4676776" y="1295401"/>
            <a:ext cx="377824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25" descr="RBA_Mark_CMYK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2685" y="1329630"/>
            <a:ext cx="8022630" cy="762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5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6225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>
            <a:spLocks noGrp="1"/>
          </p:cNvSpPr>
          <p:nvPr>
            <p:ph type="ctrTitle"/>
          </p:nvPr>
        </p:nvSpPr>
        <p:spPr>
          <a:xfrm>
            <a:off x="0" y="2354317"/>
            <a:ext cx="9049871" cy="117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zh-CN" b="1" i="0" u="none" baseline="0">
                <a:latin typeface="+mn-lt"/>
                <a:ea typeface="+mn-ea"/>
                <a:cs typeface="+mn-ea"/>
                <a:sym typeface="+mn-lt"/>
              </a:rPr>
              <a:t>如何回复工人</a:t>
            </a:r>
            <a:endParaRPr sz="36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10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2" name="Google Shape;172;p16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zh-CN" sz="3600" b="1" i="0" u="none" baseline="0">
                <a:latin typeface="+mn-lt"/>
                <a:ea typeface="+mn-ea"/>
                <a:cs typeface="+mn-ea"/>
                <a:sym typeface="+mn-lt"/>
              </a:rPr>
              <a:t>第3步。查看详情反馈信息</a:t>
            </a:r>
            <a:endParaRPr sz="360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3" name="Google Shape;1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16989"/>
            <a:ext cx="7212038" cy="25105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4" name="Google Shape;174;p16"/>
          <p:cNvSpPr txBox="1">
            <a:spLocks noGrp="1"/>
          </p:cNvSpPr>
          <p:nvPr>
            <p:ph type="body" idx="1"/>
          </p:nvPr>
        </p:nvSpPr>
        <p:spPr>
          <a:xfrm>
            <a:off x="646045" y="861097"/>
            <a:ext cx="785191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b="1" dirty="0"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管理员可以点击【</a:t>
            </a: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行动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】&gt;【</a:t>
            </a: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细节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】，</a:t>
            </a: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查看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反馈内容细节。</a:t>
            </a:r>
            <a:endParaRPr sz="1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5" name="Google Shape;175;p16"/>
          <p:cNvSpPr/>
          <p:nvPr/>
        </p:nvSpPr>
        <p:spPr>
          <a:xfrm>
            <a:off x="6347792" y="2458227"/>
            <a:ext cx="626610" cy="479846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6" name="Google Shape;176;p16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316" b="19586"/>
          <a:stretch/>
        </p:blipFill>
        <p:spPr>
          <a:xfrm>
            <a:off x="5115339" y="3167270"/>
            <a:ext cx="4023944" cy="197623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7" name="Google Shape;177;p16"/>
          <p:cNvSpPr/>
          <p:nvPr/>
        </p:nvSpPr>
        <p:spPr>
          <a:xfrm rot="-5400000">
            <a:off x="6441456" y="2989942"/>
            <a:ext cx="439283" cy="519936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2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186"/>
          <a:stretch/>
        </p:blipFill>
        <p:spPr>
          <a:xfrm>
            <a:off x="-6626" y="1206236"/>
            <a:ext cx="6608234" cy="393726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/>
          <p:nvPr/>
        </p:nvSpPr>
        <p:spPr>
          <a:xfrm>
            <a:off x="2519680" y="1945024"/>
            <a:ext cx="1537546" cy="626726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5" name="Google Shape;185;p32"/>
          <p:cNvSpPr/>
          <p:nvPr/>
        </p:nvSpPr>
        <p:spPr>
          <a:xfrm rot="10800000">
            <a:off x="4110234" y="2165610"/>
            <a:ext cx="2601992" cy="127598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6" name="Google Shape;186;p32"/>
          <p:cNvSpPr/>
          <p:nvPr/>
        </p:nvSpPr>
        <p:spPr>
          <a:xfrm>
            <a:off x="6712226" y="1840396"/>
            <a:ext cx="2133600" cy="75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员工发送的</a:t>
            </a:r>
            <a:r>
              <a:rPr lang="zh-CN" sz="1200" b="1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反馈内容</a:t>
            </a:r>
            <a:endParaRPr sz="1200" i="0" u="none" strike="noStrike" cap="none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7" name="Google Shape;187;p32"/>
          <p:cNvSpPr/>
          <p:nvPr/>
        </p:nvSpPr>
        <p:spPr>
          <a:xfrm>
            <a:off x="154579" y="1517374"/>
            <a:ext cx="1578186" cy="291106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8" name="Google Shape;188;p32"/>
          <p:cNvSpPr/>
          <p:nvPr/>
        </p:nvSpPr>
        <p:spPr>
          <a:xfrm>
            <a:off x="154579" y="2980499"/>
            <a:ext cx="2026434" cy="460354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9" name="Google Shape;189;p32"/>
          <p:cNvSpPr/>
          <p:nvPr/>
        </p:nvSpPr>
        <p:spPr>
          <a:xfrm rot="10800000">
            <a:off x="1801206" y="1595888"/>
            <a:ext cx="4911020" cy="127597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0" name="Google Shape;190;p32"/>
          <p:cNvSpPr/>
          <p:nvPr/>
        </p:nvSpPr>
        <p:spPr>
          <a:xfrm>
            <a:off x="6712226" y="2458850"/>
            <a:ext cx="2533637" cy="227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1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匿名（是/否）：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0" i="0" u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员工是否匿名发送反馈信息 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i="0" u="none" strike="noStrike" cap="none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1" i="0" u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要求回电（是/否）：</a:t>
            </a:r>
            <a:r>
              <a:rPr lang="zh-CN" sz="1200" b="0" i="0" u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如果员工要求工厂拨打手机号码以获得快速回复</a:t>
            </a:r>
            <a:endParaRPr sz="1200" i="0" u="none" strike="noStrike" cap="none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1" name="Google Shape;191;p32"/>
          <p:cNvSpPr/>
          <p:nvPr/>
        </p:nvSpPr>
        <p:spPr>
          <a:xfrm>
            <a:off x="6712226" y="1549504"/>
            <a:ext cx="2133600" cy="28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1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反馈类别</a:t>
            </a:r>
            <a:endParaRPr sz="1200" b="1" i="0" u="none" strike="noStrike" cap="none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2" name="Google Shape;19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8253" y="2980499"/>
            <a:ext cx="3928040" cy="81541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2"/>
          <p:cNvSpPr/>
          <p:nvPr/>
        </p:nvSpPr>
        <p:spPr>
          <a:xfrm rot="10800000">
            <a:off x="2236540" y="3090003"/>
            <a:ext cx="4475686" cy="127598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4" name="Google Shape;19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2689" y="4707809"/>
            <a:ext cx="4103455" cy="3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zh-CN" sz="3600" b="1" i="0" u="none" baseline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反馈详情1</a:t>
            </a:r>
            <a:endParaRPr sz="3600" dirty="0">
              <a:solidFill>
                <a:srgbClr val="FFFF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Google Shape;301;g150d7d23431_1_45">
            <a:extLst>
              <a:ext uri="{FF2B5EF4-FFF2-40B4-BE49-F238E27FC236}">
                <a16:creationId xmlns:a16="http://schemas.microsoft.com/office/drawing/2014/main" xmlns="" id="{87DF82F6-C03F-055C-EFB2-01D0881D87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11</a:t>
            </a:fld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zh-CN" sz="3600" b="1" i="0" u="none" baseline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反馈详细信息2</a:t>
            </a:r>
            <a:endParaRPr sz="3600">
              <a:solidFill>
                <a:srgbClr val="FFFF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1" name="Google Shape;201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12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2" name="Google Shape;202;p34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186"/>
          <a:stretch/>
        </p:blipFill>
        <p:spPr>
          <a:xfrm>
            <a:off x="0" y="1206236"/>
            <a:ext cx="6608234" cy="393726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4"/>
          <p:cNvSpPr/>
          <p:nvPr/>
        </p:nvSpPr>
        <p:spPr>
          <a:xfrm>
            <a:off x="2239617" y="2659697"/>
            <a:ext cx="4368617" cy="121464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" name="Google Shape;204;p34"/>
          <p:cNvSpPr/>
          <p:nvPr/>
        </p:nvSpPr>
        <p:spPr>
          <a:xfrm rot="10800000">
            <a:off x="6674493" y="3174867"/>
            <a:ext cx="510540" cy="123746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" name="Google Shape;205;p34"/>
          <p:cNvSpPr/>
          <p:nvPr/>
        </p:nvSpPr>
        <p:spPr>
          <a:xfrm>
            <a:off x="7170998" y="3078128"/>
            <a:ext cx="1973002" cy="45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工厂可在此输入回复内容</a:t>
            </a:r>
            <a:endParaRPr sz="1200" b="0" i="0" u="none" strike="noStrike" cap="none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6" name="Google Shape;206;p34"/>
          <p:cNvSpPr/>
          <p:nvPr/>
        </p:nvSpPr>
        <p:spPr>
          <a:xfrm>
            <a:off x="6922346" y="2868037"/>
            <a:ext cx="2073843" cy="174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200" i="0" u="none" strike="noStrike" cap="none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7" name="Google Shape;20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2689" y="4707809"/>
            <a:ext cx="4103455" cy="3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/>
          <p:nvPr/>
        </p:nvSpPr>
        <p:spPr>
          <a:xfrm>
            <a:off x="2261405" y="3874346"/>
            <a:ext cx="565658" cy="52834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9" name="Google Shape;209;p34"/>
          <p:cNvSpPr/>
          <p:nvPr/>
        </p:nvSpPr>
        <p:spPr>
          <a:xfrm rot="10800000">
            <a:off x="2911467" y="4219194"/>
            <a:ext cx="4010878" cy="123745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0" name="Google Shape;210;p34"/>
          <p:cNvSpPr/>
          <p:nvPr/>
        </p:nvSpPr>
        <p:spPr>
          <a:xfrm>
            <a:off x="6896637" y="4145996"/>
            <a:ext cx="1973002" cy="45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工厂可以在此插入图片（可选）</a:t>
            </a:r>
            <a:endParaRPr sz="1200" i="0" u="none" strike="noStrike" cap="none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1" name="Google Shape;211;p34"/>
          <p:cNvSpPr/>
          <p:nvPr/>
        </p:nvSpPr>
        <p:spPr>
          <a:xfrm>
            <a:off x="2239617" y="1945024"/>
            <a:ext cx="320728" cy="350106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2" name="Google Shape;212;p34"/>
          <p:cNvSpPr/>
          <p:nvPr/>
        </p:nvSpPr>
        <p:spPr>
          <a:xfrm rot="10800000">
            <a:off x="2620075" y="1974166"/>
            <a:ext cx="2865000" cy="127500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3" name="Google Shape;213;p34"/>
          <p:cNvSpPr/>
          <p:nvPr/>
        </p:nvSpPr>
        <p:spPr>
          <a:xfrm>
            <a:off x="5477092" y="1837930"/>
            <a:ext cx="3423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工厂可以点击这里查看员工号或手机号</a:t>
            </a:r>
            <a:endParaRPr sz="1200" i="0" u="none" strike="noStrike" cap="none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3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186"/>
          <a:stretch/>
        </p:blipFill>
        <p:spPr>
          <a:xfrm>
            <a:off x="1272209" y="1206236"/>
            <a:ext cx="6608234" cy="3937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23;p33">
            <a:extLst>
              <a:ext uri="{FF2B5EF4-FFF2-40B4-BE49-F238E27FC236}">
                <a16:creationId xmlns:a16="http://schemas.microsoft.com/office/drawing/2014/main" xmlns="" id="{4FEEA59E-2807-C21E-A0DD-29D1254A9C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395" y="3816759"/>
            <a:ext cx="6759242" cy="129440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zh-CN" sz="3600" b="0" i="0" u="none" baseline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反馈详情3</a:t>
            </a:r>
            <a:endParaRPr sz="3600">
              <a:solidFill>
                <a:srgbClr val="FFFF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9" name="Google Shape;219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13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2" name="Google Shape;222;p33"/>
          <p:cNvSpPr/>
          <p:nvPr/>
        </p:nvSpPr>
        <p:spPr>
          <a:xfrm>
            <a:off x="6922346" y="2868037"/>
            <a:ext cx="2073843" cy="174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23" name="Google Shape;22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4809" y="2940780"/>
            <a:ext cx="3928040" cy="81541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3"/>
          <p:cNvSpPr/>
          <p:nvPr/>
        </p:nvSpPr>
        <p:spPr>
          <a:xfrm>
            <a:off x="1587501" y="3971276"/>
            <a:ext cx="6109335" cy="9853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zh-CN" sz="1200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如果工厂在这个时段内对反馈信息作出回应，该反馈信息将在报告中被列为</a:t>
            </a:r>
            <a:r>
              <a:rPr lang="zh-CN" sz="1200" b="1" i="0" u="sng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及时回应</a:t>
            </a:r>
            <a:r>
              <a:rPr lang="zh-CN" sz="1200" b="0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lang="zh-CN"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zh-CN">
                <a:latin typeface="+mn-lt"/>
                <a:ea typeface="+mn-ea"/>
                <a:cs typeface="+mn-ea"/>
                <a:sym typeface="+mn-lt"/>
              </a:rPr>
            </a:br>
            <a:endParaRPr sz="1200"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zh-CN" sz="1200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如果没有，反馈信息将在报告中被归类为</a:t>
            </a:r>
            <a:r>
              <a:rPr lang="zh-CN" sz="1200" b="1" i="0" u="sng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逾期回复</a:t>
            </a:r>
            <a:r>
              <a:rPr lang="zh-CN" sz="1200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1" name="Google Shape;221;p33"/>
          <p:cNvSpPr/>
          <p:nvPr/>
        </p:nvSpPr>
        <p:spPr>
          <a:xfrm>
            <a:off x="1452023" y="3466822"/>
            <a:ext cx="1942591" cy="396264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160FDA9-3EA1-E803-54F2-E089AD2E042B}"/>
              </a:ext>
            </a:extLst>
          </p:cNvPr>
          <p:cNvCxnSpPr>
            <a:cxnSpLocks/>
          </p:cNvCxnSpPr>
          <p:nvPr/>
        </p:nvCxnSpPr>
        <p:spPr>
          <a:xfrm>
            <a:off x="569843" y="3571461"/>
            <a:ext cx="8475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9CBE8FB-6721-15DE-5138-98BA8F41AC80}"/>
              </a:ext>
            </a:extLst>
          </p:cNvPr>
          <p:cNvCxnSpPr>
            <a:cxnSpLocks/>
          </p:cNvCxnSpPr>
          <p:nvPr/>
        </p:nvCxnSpPr>
        <p:spPr>
          <a:xfrm flipV="1">
            <a:off x="576469" y="3549360"/>
            <a:ext cx="0" cy="10434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4B1A0034-4B6B-5599-E7DC-E36AE1D515DF}"/>
              </a:ext>
            </a:extLst>
          </p:cNvPr>
          <p:cNvCxnSpPr>
            <a:cxnSpLocks/>
          </p:cNvCxnSpPr>
          <p:nvPr/>
        </p:nvCxnSpPr>
        <p:spPr>
          <a:xfrm>
            <a:off x="569843" y="4592762"/>
            <a:ext cx="96740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50d7d23431_1_23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zh-CN" sz="3600" b="1" i="0" u="none" baseline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逾期回复</a:t>
            </a:r>
            <a:endParaRPr sz="3600">
              <a:solidFill>
                <a:srgbClr val="FFFF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3" name="Google Shape;233;g150d7d23431_1_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14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4" name="Google Shape;234;g150d7d23431_1_23"/>
          <p:cNvSpPr txBox="1"/>
          <p:nvPr/>
        </p:nvSpPr>
        <p:spPr>
          <a:xfrm>
            <a:off x="4398500" y="1173625"/>
            <a:ext cx="15105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" name="Google Shape;235;g150d7d23431_1_23"/>
          <p:cNvSpPr txBox="1">
            <a:spLocks noGrp="1"/>
          </p:cNvSpPr>
          <p:nvPr>
            <p:ph type="body" idx="1"/>
          </p:nvPr>
        </p:nvSpPr>
        <p:spPr>
          <a:xfrm>
            <a:off x="51100" y="918256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b="1" dirty="0"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如果工厂</a:t>
            </a:r>
            <a:r>
              <a:rPr lang="zh-CN" sz="1600" b="0" i="0" u="sng" baseline="0">
                <a:latin typeface="+mn-lt"/>
                <a:ea typeface="+mn-ea"/>
                <a:cs typeface="+mn-ea"/>
                <a:sym typeface="+mn-lt"/>
              </a:rPr>
              <a:t>没有及时回复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反馈信息，系统将向工厂联络员发送一封通知邮件→点击邮件标题，您将被转到查看反馈信息。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6" name="Google Shape;236;g150d7d23431_1_23"/>
          <p:cNvSpPr/>
          <p:nvPr/>
        </p:nvSpPr>
        <p:spPr>
          <a:xfrm>
            <a:off x="1246700" y="2456075"/>
            <a:ext cx="2655000" cy="6195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7" name="Google Shape;237;g150d7d23431_1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686" y="1846150"/>
            <a:ext cx="4833171" cy="3195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8" name="Google Shape;238;g150d7d23431_1_23"/>
          <p:cNvPicPr preferRelativeResize="0"/>
          <p:nvPr/>
        </p:nvPicPr>
        <p:blipFill rotWithShape="1">
          <a:blip r:embed="rId4">
            <a:alphaModFix/>
          </a:blip>
          <a:srcRect r="5374" b="6112"/>
          <a:stretch/>
        </p:blipFill>
        <p:spPr>
          <a:xfrm rot="10800000">
            <a:off x="1990450" y="2131375"/>
            <a:ext cx="1840750" cy="1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150d7d23431_1_23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 l="43336" t="16576"/>
          <a:stretch/>
        </p:blipFill>
        <p:spPr>
          <a:xfrm>
            <a:off x="5628150" y="2206238"/>
            <a:ext cx="3178200" cy="2390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0" name="Google Shape;240;g150d7d23431_1_23"/>
          <p:cNvSpPr/>
          <p:nvPr/>
        </p:nvSpPr>
        <p:spPr>
          <a:xfrm>
            <a:off x="944303" y="2392250"/>
            <a:ext cx="4176300" cy="6195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1" name="Google Shape;241;g150d7d23431_1_23"/>
          <p:cNvSpPr/>
          <p:nvPr/>
        </p:nvSpPr>
        <p:spPr>
          <a:xfrm>
            <a:off x="944303" y="3447825"/>
            <a:ext cx="1046146" cy="209775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2" name="Google Shape;242;g150d7d23431_1_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44668" y="3032812"/>
            <a:ext cx="2851225" cy="5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73;p37">
            <a:extLst>
              <a:ext uri="{FF2B5EF4-FFF2-40B4-BE49-F238E27FC236}">
                <a16:creationId xmlns:a16="http://schemas.microsoft.com/office/drawing/2014/main" xmlns="" id="{D3FFC5F6-FC69-052E-73E6-D26C3821D911}"/>
              </a:ext>
            </a:extLst>
          </p:cNvPr>
          <p:cNvSpPr/>
          <p:nvPr/>
        </p:nvSpPr>
        <p:spPr>
          <a:xfrm rot="10800000">
            <a:off x="2174709" y="3292762"/>
            <a:ext cx="3405883" cy="519900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>
            <a:spLocks noGrp="1"/>
          </p:cNvSpPr>
          <p:nvPr>
            <p:ph type="title"/>
          </p:nvPr>
        </p:nvSpPr>
        <p:spPr>
          <a:xfrm>
            <a:off x="1442028" y="195588"/>
            <a:ext cx="770197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zh-CN" sz="2400" b="1" i="0" u="none" baseline="0">
                <a:latin typeface="+mn-lt"/>
                <a:ea typeface="+mn-ea"/>
                <a:cs typeface="+mn-ea"/>
                <a:sym typeface="+mn-lt"/>
              </a:rPr>
              <a:t>第4步。输入对工人的回应，并点击【提交】发送。</a:t>
            </a:r>
            <a:endParaRPr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9" name="Google Shape;249;p35"/>
          <p:cNvSpPr txBox="1">
            <a:spLocks noGrp="1"/>
          </p:cNvSpPr>
          <p:nvPr>
            <p:ph type="sldNum" idx="12"/>
          </p:nvPr>
        </p:nvSpPr>
        <p:spPr>
          <a:xfrm>
            <a:off x="4751492" y="4404981"/>
            <a:ext cx="2449625" cy="30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15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50" name="Google Shape;250;p35" descr="Graphical user interface, application, Teams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512" t="9693" b="4996"/>
          <a:stretch/>
        </p:blipFill>
        <p:spPr>
          <a:xfrm>
            <a:off x="1030865" y="1212575"/>
            <a:ext cx="7082270" cy="368233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5"/>
          <p:cNvSpPr/>
          <p:nvPr/>
        </p:nvSpPr>
        <p:spPr>
          <a:xfrm>
            <a:off x="3449310" y="2842444"/>
            <a:ext cx="4614638" cy="1343966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2" name="Google Shape;252;p35"/>
          <p:cNvSpPr/>
          <p:nvPr/>
        </p:nvSpPr>
        <p:spPr>
          <a:xfrm>
            <a:off x="7485852" y="4268196"/>
            <a:ext cx="627283" cy="24416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Google Shape;301;g150d7d23431_1_45">
            <a:extLst>
              <a:ext uri="{FF2B5EF4-FFF2-40B4-BE49-F238E27FC236}">
                <a16:creationId xmlns:a16="http://schemas.microsoft.com/office/drawing/2014/main" xmlns="" id="{3E148FA5-6F64-4697-39CB-A59C17D91FBB}"/>
              </a:ext>
            </a:extLst>
          </p:cNvPr>
          <p:cNvSpPr txBox="1">
            <a:spLocks/>
          </p:cNvSpPr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0"/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pPr/>
              <a:t>15</a:t>
            </a:fld>
            <a:endParaRPr 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6" descr="Graphical user interface, text, application, email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6371" b="1507"/>
          <a:stretch/>
        </p:blipFill>
        <p:spPr>
          <a:xfrm>
            <a:off x="1298643" y="1245704"/>
            <a:ext cx="6546713" cy="366879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16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9" name="Google Shape;259;p36"/>
          <p:cNvSpPr/>
          <p:nvPr/>
        </p:nvSpPr>
        <p:spPr>
          <a:xfrm>
            <a:off x="3461024" y="3514149"/>
            <a:ext cx="4384332" cy="1475293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1442025" y="229001"/>
            <a:ext cx="7701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zh-CN" sz="2400" b="1" i="0" u="none" baseline="0">
                <a:latin typeface="+mn-lt"/>
                <a:ea typeface="+mn-ea"/>
                <a:cs typeface="+mn-ea"/>
                <a:sym typeface="+mn-lt"/>
              </a:rPr>
              <a:t>第5步。通过查看对话记录进行跟进，并</a:t>
            </a:r>
            <a:endParaRPr sz="2400" dirty="0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zh-CN" b="1" i="0" u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提交进一步的回应（可选）。</a:t>
            </a:r>
            <a:endParaRPr sz="1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8475" y="3053786"/>
            <a:ext cx="2884075" cy="1566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6" name="Google Shape;266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17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7" name="Google Shape;267;p37"/>
          <p:cNvSpPr txBox="1">
            <a:spLocks noGrp="1"/>
          </p:cNvSpPr>
          <p:nvPr>
            <p:ph type="title"/>
          </p:nvPr>
        </p:nvSpPr>
        <p:spPr>
          <a:xfrm>
            <a:off x="1294675" y="195600"/>
            <a:ext cx="7849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zh-CN" b="1" i="0" u="none" baseline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快速回复 (可选)</a:t>
            </a:r>
            <a:endParaRPr sz="1400" dirty="0">
              <a:solidFill>
                <a:srgbClr val="FFFF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68" name="Google Shape;268;p37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15282" b="18600"/>
          <a:stretch/>
        </p:blipFill>
        <p:spPr>
          <a:xfrm>
            <a:off x="253202" y="1809179"/>
            <a:ext cx="5498325" cy="274672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7"/>
          <p:cNvSpPr/>
          <p:nvPr/>
        </p:nvSpPr>
        <p:spPr>
          <a:xfrm>
            <a:off x="3160643" y="4130691"/>
            <a:ext cx="477079" cy="35517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0" name="Google Shape;270;p37"/>
          <p:cNvSpPr txBox="1">
            <a:spLocks noGrp="1"/>
          </p:cNvSpPr>
          <p:nvPr>
            <p:ph type="body" idx="1"/>
          </p:nvPr>
        </p:nvSpPr>
        <p:spPr>
          <a:xfrm>
            <a:off x="132520" y="1158582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点击【</a:t>
            </a: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快速回复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】，生成一个新的默认回复，或将默认回复应用到反馈信息中。此举将有助于管理员对类似的反馈做出更快回应。</a:t>
            </a:r>
            <a:endParaRPr sz="16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Google Shape;223;p33">
            <a:extLst>
              <a:ext uri="{FF2B5EF4-FFF2-40B4-BE49-F238E27FC236}">
                <a16:creationId xmlns:a16="http://schemas.microsoft.com/office/drawing/2014/main" xmlns="" id="{76A0DB6C-04E1-DEAA-8562-E46DA32B644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6897" y="2105794"/>
            <a:ext cx="2445952" cy="68476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7"/>
          <p:cNvSpPr/>
          <p:nvPr/>
        </p:nvSpPr>
        <p:spPr>
          <a:xfrm>
            <a:off x="4986897" y="2276676"/>
            <a:ext cx="3975653" cy="5488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2" name="Google Shape;272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6752" y="2414490"/>
            <a:ext cx="291548" cy="26990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7"/>
          <p:cNvSpPr/>
          <p:nvPr/>
        </p:nvSpPr>
        <p:spPr>
          <a:xfrm rot="10800000">
            <a:off x="3770129" y="3772775"/>
            <a:ext cx="2248931" cy="519900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04F931-AB0A-E209-F2F3-6314E1A161BD}"/>
              </a:ext>
            </a:extLst>
          </p:cNvPr>
          <p:cNvSpPr txBox="1"/>
          <p:nvPr/>
        </p:nvSpPr>
        <p:spPr>
          <a:xfrm>
            <a:off x="5259032" y="2300649"/>
            <a:ext cx="38241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CN" sz="1300" b="1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只有工厂管理员可以查看此备注，员工不能查看。</a:t>
            </a:r>
            <a:endParaRPr lang="zh-CN" sz="13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68;p3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3102ABE0-AFD9-AE10-8E6E-8DD297EB7B37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282" b="18600"/>
          <a:stretch/>
        </p:blipFill>
        <p:spPr>
          <a:xfrm>
            <a:off x="212119" y="1763701"/>
            <a:ext cx="5498325" cy="274672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14875f18d58_0_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18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0" name="Google Shape;280;g14875f18d58_0_12"/>
          <p:cNvSpPr/>
          <p:nvPr/>
        </p:nvSpPr>
        <p:spPr>
          <a:xfrm>
            <a:off x="3232221" y="4092843"/>
            <a:ext cx="458509" cy="280375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1" name="Google Shape;281;g14875f18d58_0_12"/>
          <p:cNvSpPr txBox="1">
            <a:spLocks noGrp="1"/>
          </p:cNvSpPr>
          <p:nvPr>
            <p:ph type="title"/>
          </p:nvPr>
        </p:nvSpPr>
        <p:spPr>
          <a:xfrm>
            <a:off x="1294675" y="195600"/>
            <a:ext cx="7849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zh-CN" b="1" i="0" u="none" baseline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备注 (可选)</a:t>
            </a:r>
            <a:endParaRPr sz="1400" dirty="0">
              <a:solidFill>
                <a:srgbClr val="FFFF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2" name="Google Shape;282;g14875f18d58_0_12"/>
          <p:cNvSpPr txBox="1">
            <a:spLocks noGrp="1"/>
          </p:cNvSpPr>
          <p:nvPr>
            <p:ph type="body" idx="1"/>
          </p:nvPr>
        </p:nvSpPr>
        <p:spPr>
          <a:xfrm>
            <a:off x="132523" y="1031566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b="1" dirty="0"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工厂管理员也可以点击【</a:t>
            </a: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备注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】来插入额外的评论供内部参考。</a:t>
            </a:r>
            <a:endParaRPr sz="1600" dirty="0"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5" name="Google Shape;285;g14875f18d58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9616" y="3094383"/>
            <a:ext cx="2968403" cy="14160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86" name="Google Shape;286;g14875f18d58_0_12"/>
          <p:cNvSpPr/>
          <p:nvPr/>
        </p:nvSpPr>
        <p:spPr>
          <a:xfrm rot="10800000">
            <a:off x="3796058" y="3713130"/>
            <a:ext cx="2207176" cy="519900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Google Shape;223;p33">
            <a:extLst>
              <a:ext uri="{FF2B5EF4-FFF2-40B4-BE49-F238E27FC236}">
                <a16:creationId xmlns:a16="http://schemas.microsoft.com/office/drawing/2014/main" xmlns="" id="{CF021DE7-60CF-6155-FA37-6048839D66B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2366" y="2050335"/>
            <a:ext cx="2445952" cy="6847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71;p37">
            <a:extLst>
              <a:ext uri="{FF2B5EF4-FFF2-40B4-BE49-F238E27FC236}">
                <a16:creationId xmlns:a16="http://schemas.microsoft.com/office/drawing/2014/main" xmlns="" id="{E5CA6C5F-3C83-0555-2F04-D845287BB9FC}"/>
              </a:ext>
            </a:extLst>
          </p:cNvPr>
          <p:cNvSpPr/>
          <p:nvPr/>
        </p:nvSpPr>
        <p:spPr>
          <a:xfrm>
            <a:off x="5042366" y="2292398"/>
            <a:ext cx="3975653" cy="5488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1ADE2B-1B89-178E-9D5B-22B0520E561C}"/>
              </a:ext>
            </a:extLst>
          </p:cNvPr>
          <p:cNvSpPr txBox="1"/>
          <p:nvPr/>
        </p:nvSpPr>
        <p:spPr>
          <a:xfrm>
            <a:off x="5318665" y="2307349"/>
            <a:ext cx="38241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CN" sz="1300" b="1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只有工厂管理员可以查看此备注，员工不能查看。</a:t>
            </a:r>
            <a:endParaRPr lang="zh-CN" sz="13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Google Shape;272;p37">
            <a:extLst>
              <a:ext uri="{FF2B5EF4-FFF2-40B4-BE49-F238E27FC236}">
                <a16:creationId xmlns:a16="http://schemas.microsoft.com/office/drawing/2014/main" xmlns="" id="{9C3E0BED-AB1D-45BA-FC27-27DC3BD2F03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46387" y="2434980"/>
            <a:ext cx="291548" cy="26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3;g14875f18d58_0_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xmlns="" id="{6FBA2C1A-3274-7CFC-D2E9-789A66E0160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15511" t="9740" b="2409"/>
          <a:stretch/>
        </p:blipFill>
        <p:spPr>
          <a:xfrm>
            <a:off x="1030800" y="1232452"/>
            <a:ext cx="7082400" cy="379177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14875f18d58_0_0"/>
          <p:cNvSpPr txBox="1">
            <a:spLocks noGrp="1"/>
          </p:cNvSpPr>
          <p:nvPr>
            <p:ph type="title"/>
          </p:nvPr>
        </p:nvSpPr>
        <p:spPr>
          <a:xfrm>
            <a:off x="1442028" y="195588"/>
            <a:ext cx="7701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zh-CN" sz="2400" b="1" i="0" u="none" baseline="0" dirty="0">
                <a:latin typeface="+mn-lt"/>
                <a:ea typeface="+mn-ea"/>
                <a:cs typeface="+mn-ea"/>
                <a:sym typeface="+mn-lt"/>
              </a:rPr>
              <a:t>第6步。点击【关闭查询】</a:t>
            </a:r>
            <a:endParaRPr sz="2400" dirty="0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zh-CN" sz="2400" b="1" i="0" u="none" baseline="0" dirty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标记反馈信息为 "已完成"</a:t>
            </a:r>
            <a:endParaRPr sz="2400" dirty="0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2" name="Google Shape;292;g14875f18d58_0_0"/>
          <p:cNvSpPr txBox="1">
            <a:spLocks noGrp="1"/>
          </p:cNvSpPr>
          <p:nvPr>
            <p:ph type="sldNum" idx="12"/>
          </p:nvPr>
        </p:nvSpPr>
        <p:spPr>
          <a:xfrm>
            <a:off x="4751492" y="4404981"/>
            <a:ext cx="24495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19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4" name="Google Shape;294;g14875f18d58_0_0"/>
          <p:cNvSpPr/>
          <p:nvPr/>
        </p:nvSpPr>
        <p:spPr>
          <a:xfrm>
            <a:off x="5971696" y="4186281"/>
            <a:ext cx="796800" cy="4374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Google Shape;301;g150d7d23431_1_45">
            <a:extLst>
              <a:ext uri="{FF2B5EF4-FFF2-40B4-BE49-F238E27FC236}">
                <a16:creationId xmlns:a16="http://schemas.microsoft.com/office/drawing/2014/main" xmlns="" id="{B37283F5-81A1-5948-CC31-4BEB6EF8E3FE}"/>
              </a:ext>
            </a:extLst>
          </p:cNvPr>
          <p:cNvSpPr txBox="1">
            <a:spLocks/>
          </p:cNvSpPr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0"/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pPr/>
              <a:t>19</a:t>
            </a:fld>
            <a:endParaRPr 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50d7d23431_1_0"/>
          <p:cNvSpPr txBox="1">
            <a:spLocks noGrp="1"/>
          </p:cNvSpPr>
          <p:nvPr>
            <p:ph type="title"/>
          </p:nvPr>
        </p:nvSpPr>
        <p:spPr>
          <a:xfrm>
            <a:off x="148811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zh-CN" sz="3600" b="1" i="0" u="none" baseline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工厂电子邮件通知</a:t>
            </a:r>
            <a:endParaRPr dirty="0">
              <a:solidFill>
                <a:srgbClr val="FFFF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" name="Google Shape;85;g150d7d23431_1_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2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Google Shape;86;g150d7d23431_1_0"/>
          <p:cNvSpPr txBox="1"/>
          <p:nvPr/>
        </p:nvSpPr>
        <p:spPr>
          <a:xfrm>
            <a:off x="4398500" y="1173625"/>
            <a:ext cx="15105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Google Shape;87;g150d7d23431_1_0"/>
          <p:cNvSpPr txBox="1">
            <a:spLocks noGrp="1"/>
          </p:cNvSpPr>
          <p:nvPr>
            <p:ph type="body" idx="1"/>
          </p:nvPr>
        </p:nvSpPr>
        <p:spPr>
          <a:xfrm>
            <a:off x="0" y="951386"/>
            <a:ext cx="949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 algn="l" rtl="0">
              <a:spcBef>
                <a:spcPts val="320"/>
              </a:spcBef>
              <a:buSzPts val="1600"/>
            </a:pPr>
            <a:r>
              <a:rPr lang="zh-CN" sz="1600" b="0" i="0" u="none" baseline="0" dirty="0">
                <a:latin typeface="+mn-lt"/>
                <a:ea typeface="+mn-ea"/>
                <a:cs typeface="+mn-ea"/>
                <a:sym typeface="+mn-lt"/>
              </a:rPr>
              <a:t>当员工提交反馈时，系统会向工厂联络员发送电子邮件通知。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8" name="Google Shape;88;g150d7d23431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550" y="1642453"/>
            <a:ext cx="7093850" cy="3305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9" name="Google Shape;89;g150d7d23431_1_0"/>
          <p:cNvSpPr/>
          <p:nvPr/>
        </p:nvSpPr>
        <p:spPr>
          <a:xfrm>
            <a:off x="1246700" y="2342750"/>
            <a:ext cx="2655000" cy="6195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0" name="Google Shape;90;g150d7d23431_1_0"/>
          <p:cNvPicPr preferRelativeResize="0"/>
          <p:nvPr/>
        </p:nvPicPr>
        <p:blipFill rotWithShape="1">
          <a:blip r:embed="rId4">
            <a:alphaModFix/>
          </a:blip>
          <a:srcRect r="5374" b="6112"/>
          <a:stretch/>
        </p:blipFill>
        <p:spPr>
          <a:xfrm rot="10800000">
            <a:off x="2016850" y="2005437"/>
            <a:ext cx="1840750" cy="14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g150d7d23431_1_45"/>
          <p:cNvPicPr preferRelativeResize="0"/>
          <p:nvPr/>
        </p:nvPicPr>
        <p:blipFill rotWithShape="1">
          <a:blip r:embed="rId3">
            <a:alphaModFix/>
          </a:blip>
          <a:srcRect b="2324"/>
          <a:stretch/>
        </p:blipFill>
        <p:spPr>
          <a:xfrm>
            <a:off x="367373" y="1817518"/>
            <a:ext cx="4692175" cy="3174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00" name="Google Shape;300;g150d7d23431_1_45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zh-CN" sz="3600" b="1" i="0" u="none" baseline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逾期关闭</a:t>
            </a:r>
            <a:endParaRPr>
              <a:solidFill>
                <a:srgbClr val="FFFF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1" name="Google Shape;301;g150d7d23431_1_4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20</a:t>
            </a:fld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2" name="Google Shape;302;g150d7d23431_1_45"/>
          <p:cNvSpPr txBox="1"/>
          <p:nvPr/>
        </p:nvSpPr>
        <p:spPr>
          <a:xfrm>
            <a:off x="4398500" y="1173625"/>
            <a:ext cx="15105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3" name="Google Shape;303;g150d7d23431_1_45"/>
          <p:cNvSpPr txBox="1">
            <a:spLocks noGrp="1"/>
          </p:cNvSpPr>
          <p:nvPr>
            <p:ph type="body" idx="1"/>
          </p:nvPr>
        </p:nvSpPr>
        <p:spPr>
          <a:xfrm>
            <a:off x="233628" y="893009"/>
            <a:ext cx="8644241" cy="852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b="1" dirty="0"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0" i="0" u="none" baseline="0" dirty="0">
                <a:latin typeface="+mn-lt"/>
                <a:ea typeface="+mn-ea"/>
                <a:cs typeface="+mn-ea"/>
                <a:sym typeface="+mn-lt"/>
              </a:rPr>
              <a:t>如果工厂</a:t>
            </a:r>
            <a:r>
              <a:rPr lang="zh-CN" sz="1600" b="0" i="0" u="sng" baseline="0" dirty="0">
                <a:latin typeface="+mn-lt"/>
                <a:ea typeface="+mn-ea"/>
                <a:cs typeface="+mn-ea"/>
                <a:sym typeface="+mn-lt"/>
              </a:rPr>
              <a:t>没有及时关闭</a:t>
            </a:r>
            <a:r>
              <a:rPr lang="zh-CN" sz="1600" b="0" i="0" u="none" baseline="0" dirty="0">
                <a:latin typeface="+mn-lt"/>
                <a:ea typeface="+mn-ea"/>
                <a:cs typeface="+mn-ea"/>
                <a:sym typeface="+mn-lt"/>
              </a:rPr>
              <a:t>反馈，系统会给工厂联络员发送一封通知邮件→点击邮件标题，就会被转到查看反馈详细信息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4" name="Google Shape;304;g150d7d23431_1_45"/>
          <p:cNvSpPr/>
          <p:nvPr/>
        </p:nvSpPr>
        <p:spPr>
          <a:xfrm>
            <a:off x="590674" y="2531010"/>
            <a:ext cx="4064100" cy="6195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5" name="Google Shape;305;g150d7d23431_1_45"/>
          <p:cNvPicPr preferRelativeResize="0"/>
          <p:nvPr/>
        </p:nvPicPr>
        <p:blipFill rotWithShape="1">
          <a:blip r:embed="rId4">
            <a:alphaModFix/>
          </a:blip>
          <a:srcRect r="5374" b="6112"/>
          <a:stretch/>
        </p:blipFill>
        <p:spPr>
          <a:xfrm rot="10800000">
            <a:off x="1036250" y="2364700"/>
            <a:ext cx="1840750" cy="1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150d7d23431_1_45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 l="43336" t="16576"/>
          <a:stretch/>
        </p:blipFill>
        <p:spPr>
          <a:xfrm>
            <a:off x="5643727" y="2119971"/>
            <a:ext cx="3132900" cy="2356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07" name="Google Shape;307;g150d7d23431_1_45"/>
          <p:cNvSpPr/>
          <p:nvPr/>
        </p:nvSpPr>
        <p:spPr>
          <a:xfrm>
            <a:off x="610849" y="3525302"/>
            <a:ext cx="850800" cy="19855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8" name="Google Shape;308;g150d7d23431_1_45"/>
          <p:cNvSpPr/>
          <p:nvPr/>
        </p:nvSpPr>
        <p:spPr>
          <a:xfrm rot="10800000">
            <a:off x="1630091" y="3371636"/>
            <a:ext cx="3915943" cy="519900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9" name="Google Shape;309;g150d7d23431_1_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84564" y="2947717"/>
            <a:ext cx="2851225" cy="5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9382"/>
              <a:buFont typeface="Helvetica Neue"/>
              <a:buNone/>
            </a:pPr>
            <a:r>
              <a:rPr lang="zh-CN" sz="3600" b="1" i="0" u="none" baseline="0">
                <a:latin typeface="+mn-lt"/>
                <a:ea typeface="+mn-ea"/>
                <a:cs typeface="+mn-ea"/>
                <a:sym typeface="+mn-lt"/>
              </a:rPr>
              <a:t>第1步。登录到反馈后台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" name="Google Shape;96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3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" name="Google Shape;97;p26"/>
          <p:cNvSpPr txBox="1"/>
          <p:nvPr/>
        </p:nvSpPr>
        <p:spPr>
          <a:xfrm>
            <a:off x="4398500" y="1173625"/>
            <a:ext cx="15105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8" name="Google Shape;98;p26" descr="Graphical user interface, webs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4072"/>
          <a:stretch/>
        </p:blipFill>
        <p:spPr>
          <a:xfrm>
            <a:off x="92148" y="1225826"/>
            <a:ext cx="5460513" cy="29124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99" name="Google Shape;99;p26" descr="A group of people in a room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20218" t="39632" r="19113" b="3005"/>
          <a:stretch/>
        </p:blipFill>
        <p:spPr>
          <a:xfrm>
            <a:off x="5204935" y="3271755"/>
            <a:ext cx="3846917" cy="17848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00" name="Google Shape;100;p26"/>
          <p:cNvSpPr/>
          <p:nvPr/>
        </p:nvSpPr>
        <p:spPr>
          <a:xfrm>
            <a:off x="4587402" y="3285007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1" name="Google Shape;101;p26"/>
          <p:cNvSpPr/>
          <p:nvPr/>
        </p:nvSpPr>
        <p:spPr>
          <a:xfrm>
            <a:off x="3703983" y="1978719"/>
            <a:ext cx="1795670" cy="119710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" name="Google Shape;102;p26"/>
          <p:cNvSpPr txBox="1"/>
          <p:nvPr/>
        </p:nvSpPr>
        <p:spPr>
          <a:xfrm>
            <a:off x="5653840" y="1858493"/>
            <a:ext cx="3457648" cy="8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400" b="1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使用您的登录账号登录后台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400" b="1" i="0" u="none" strike="noStrike" cap="none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在【</a:t>
            </a:r>
            <a:r>
              <a:rPr lang="zh-CN" sz="1400" b="1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反馈</a:t>
            </a:r>
            <a:r>
              <a:rPr lang="zh-CN"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】工具&gt;点击【</a:t>
            </a:r>
            <a:r>
              <a:rPr lang="zh-CN" sz="1400" b="1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开始</a:t>
            </a:r>
            <a:r>
              <a:rPr lang="zh-CN"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】。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Google Shape;101;p26">
            <a:extLst>
              <a:ext uri="{FF2B5EF4-FFF2-40B4-BE49-F238E27FC236}">
                <a16:creationId xmlns:a16="http://schemas.microsoft.com/office/drawing/2014/main" xmlns="" id="{575E38A5-E64B-2BA5-540B-6659450A75FB}"/>
              </a:ext>
            </a:extLst>
          </p:cNvPr>
          <p:cNvSpPr/>
          <p:nvPr/>
        </p:nvSpPr>
        <p:spPr>
          <a:xfrm>
            <a:off x="5204934" y="3285007"/>
            <a:ext cx="3846917" cy="1756156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zh-CN" sz="3600" b="0" i="0" u="none" baseline="0">
                <a:latin typeface="+mn-lt"/>
                <a:ea typeface="+mn-ea"/>
                <a:cs typeface="+mn-ea"/>
                <a:sym typeface="+mn-lt"/>
              </a:rPr>
              <a:t>第2步。</a:t>
            </a:r>
            <a:r>
              <a:rPr lang="zh-CN" sz="3600" b="1" i="0" u="none" baseline="0">
                <a:latin typeface="+mn-lt"/>
                <a:ea typeface="+mn-ea"/>
                <a:cs typeface="+mn-ea"/>
                <a:sym typeface="+mn-lt"/>
              </a:rPr>
              <a:t>查看反馈列表</a:t>
            </a: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8" name="Google Shape;108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4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9" name="Google Shape;109;p27"/>
          <p:cNvSpPr txBox="1"/>
          <p:nvPr/>
        </p:nvSpPr>
        <p:spPr>
          <a:xfrm>
            <a:off x="4398500" y="1173625"/>
            <a:ext cx="15105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0" name="Google Shape;11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20756"/>
            <a:ext cx="9144000" cy="29019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1" name="Google Shape;111;p27"/>
          <p:cNvSpPr/>
          <p:nvPr/>
        </p:nvSpPr>
        <p:spPr>
          <a:xfrm>
            <a:off x="2058310" y="4274724"/>
            <a:ext cx="4700300" cy="550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2" name="Google Shape;11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6262" y="4374039"/>
            <a:ext cx="361286" cy="36015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7"/>
          <p:cNvSpPr/>
          <p:nvPr/>
        </p:nvSpPr>
        <p:spPr>
          <a:xfrm>
            <a:off x="54187" y="1563318"/>
            <a:ext cx="1232746" cy="367083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4" name="Google Shape;114;p27"/>
          <p:cNvSpPr/>
          <p:nvPr/>
        </p:nvSpPr>
        <p:spPr>
          <a:xfrm>
            <a:off x="1341119" y="1205501"/>
            <a:ext cx="7748693" cy="2817243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44E0E3-5514-6FE6-7370-9A7A7E1E253B}"/>
              </a:ext>
            </a:extLst>
          </p:cNvPr>
          <p:cNvSpPr txBox="1"/>
          <p:nvPr/>
        </p:nvSpPr>
        <p:spPr>
          <a:xfrm>
            <a:off x="2537792" y="4274724"/>
            <a:ext cx="4134951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300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如果员工</a:t>
            </a:r>
            <a:r>
              <a:rPr lang="zh-CN" sz="1300" b="1" i="0" u="sng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没有</a:t>
            </a:r>
            <a:r>
              <a:rPr lang="zh-CN" sz="1300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提交任何反馈， </a:t>
            </a:r>
            <a:endParaRPr lang="zh-CN" sz="1300" dirty="0"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300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此页面为空。</a:t>
            </a:r>
          </a:p>
          <a:p>
            <a:endParaRPr 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40"/>
              <a:buFont typeface="Helvetica Neue"/>
              <a:buNone/>
            </a:pPr>
            <a:r>
              <a:rPr lang="zh-CN" sz="3040" b="1" i="0" u="none" baseline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反馈类别的3个优先级别</a:t>
            </a:r>
            <a:endParaRPr sz="2230">
              <a:solidFill>
                <a:srgbClr val="FFFF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0" name="Google Shape;120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5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1" name="Google Shape;121;p28"/>
          <p:cNvSpPr txBox="1"/>
          <p:nvPr/>
        </p:nvSpPr>
        <p:spPr>
          <a:xfrm>
            <a:off x="4398500" y="1173625"/>
            <a:ext cx="15105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2" name="Google Shape;12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20756"/>
            <a:ext cx="9144000" cy="29019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3" name="Google Shape;123;p28"/>
          <p:cNvSpPr/>
          <p:nvPr/>
        </p:nvSpPr>
        <p:spPr>
          <a:xfrm>
            <a:off x="1530626" y="2060713"/>
            <a:ext cx="1146313" cy="1962031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48fb5ecd71_0_10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zh-CN" sz="3600" b="1" i="0" u="none" baseline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反馈的3个优先级别</a:t>
            </a:r>
            <a:endParaRPr sz="3600">
              <a:solidFill>
                <a:srgbClr val="FFFF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9" name="Google Shape;129;g148fb5ecd71_0_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6</a:t>
            </a:fld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" name="Google Shape;130;g148fb5ecd71_0_10"/>
          <p:cNvSpPr txBox="1"/>
          <p:nvPr/>
        </p:nvSpPr>
        <p:spPr>
          <a:xfrm>
            <a:off x="4398500" y="1173625"/>
            <a:ext cx="15105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1" name="Google Shape;131;g148fb5ecd71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12" y="1815138"/>
            <a:ext cx="5015682" cy="2952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2" name="Google Shape;132;g148fb5ecd71_0_10"/>
          <p:cNvPicPr preferRelativeResize="0"/>
          <p:nvPr/>
        </p:nvPicPr>
        <p:blipFill rotWithShape="1">
          <a:blip r:embed="rId4">
            <a:alphaModFix/>
          </a:blip>
          <a:srcRect b="47492"/>
          <a:stretch/>
        </p:blipFill>
        <p:spPr>
          <a:xfrm>
            <a:off x="255119" y="1382933"/>
            <a:ext cx="5015675" cy="2797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3" name="Google Shape;133;g148fb5ecd71_0_10"/>
          <p:cNvSpPr/>
          <p:nvPr/>
        </p:nvSpPr>
        <p:spPr>
          <a:xfrm>
            <a:off x="5387009" y="2193480"/>
            <a:ext cx="3614522" cy="178302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71450" lvl="8" indent="-17145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zh-CN" sz="1200" b="1" i="0" u="none" baseline="0" dirty="0">
                <a:latin typeface="+mn-lt"/>
                <a:ea typeface="+mn-ea"/>
                <a:cs typeface="+mn-ea"/>
                <a:sym typeface="+mn-lt"/>
              </a:rPr>
              <a:t>普通（标准）：</a:t>
            </a:r>
            <a:r>
              <a:rPr lang="zh-CN" sz="1200" b="0" i="0" u="none" baseline="0" dirty="0">
                <a:latin typeface="+mn-lt"/>
                <a:ea typeface="+mn-ea"/>
                <a:cs typeface="+mn-ea"/>
                <a:sym typeface="+mn-lt"/>
              </a:rPr>
              <a:t>低紧急反馈类别，需要在</a:t>
            </a:r>
            <a:r>
              <a:rPr lang="zh-CN" sz="1200" b="1" i="0" u="none" baseline="0" dirty="0">
                <a:latin typeface="+mn-lt"/>
                <a:ea typeface="+mn-ea"/>
                <a:cs typeface="+mn-ea"/>
                <a:sym typeface="+mn-lt"/>
              </a:rPr>
              <a:t>72小时</a:t>
            </a:r>
            <a:r>
              <a:rPr lang="zh-CN" sz="1200" b="0" i="0" u="none" baseline="0" dirty="0">
                <a:latin typeface="+mn-lt"/>
                <a:ea typeface="+mn-ea"/>
                <a:cs typeface="+mn-ea"/>
                <a:sym typeface="+mn-lt"/>
              </a:rPr>
              <a:t>内作出回应。</a:t>
            </a:r>
          </a:p>
          <a:p>
            <a:pPr marL="171450" lvl="8" indent="-17145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zh-CN" sz="1200" b="0" i="0" u="none" baseline="0" dirty="0">
                <a:latin typeface="+mn-lt"/>
                <a:ea typeface="+mn-ea"/>
                <a:cs typeface="+mn-ea"/>
                <a:sym typeface="+mn-lt"/>
              </a:rPr>
              <a:t>高（紧急）：高紧急反馈类别，需要在</a:t>
            </a:r>
            <a:r>
              <a:rPr lang="zh-CN" sz="1200" b="1" i="0" u="none" baseline="0" dirty="0">
                <a:latin typeface="+mn-lt"/>
                <a:ea typeface="+mn-ea"/>
                <a:cs typeface="+mn-ea"/>
                <a:sym typeface="+mn-lt"/>
              </a:rPr>
              <a:t>48小时</a:t>
            </a:r>
            <a:r>
              <a:rPr lang="zh-CN" sz="1200" b="0" i="0" u="none" baseline="0" dirty="0">
                <a:latin typeface="+mn-lt"/>
                <a:ea typeface="+mn-ea"/>
                <a:cs typeface="+mn-ea"/>
                <a:sym typeface="+mn-lt"/>
              </a:rPr>
              <a:t>内作出回应 </a:t>
            </a:r>
          </a:p>
          <a:p>
            <a:pPr marL="171450" lvl="8" indent="-17145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zh-CN" sz="1200" b="0" i="0" u="none" baseline="0" dirty="0">
                <a:latin typeface="+mn-lt"/>
                <a:ea typeface="+mn-ea"/>
                <a:cs typeface="+mn-ea"/>
                <a:sym typeface="+mn-lt"/>
              </a:rPr>
              <a:t>高（关键）：非常紧急的反馈类别，需要在</a:t>
            </a:r>
            <a:r>
              <a:rPr lang="zh-CN" sz="1200" b="1" i="0" u="none" baseline="0" dirty="0">
                <a:latin typeface="+mn-lt"/>
                <a:ea typeface="+mn-ea"/>
                <a:cs typeface="+mn-ea"/>
                <a:sym typeface="+mn-lt"/>
              </a:rPr>
              <a:t>24小时内</a:t>
            </a:r>
            <a:r>
              <a:rPr lang="zh-CN" sz="1200" b="0" i="0" u="none" baseline="0" dirty="0">
                <a:latin typeface="+mn-lt"/>
                <a:ea typeface="+mn-ea"/>
                <a:cs typeface="+mn-ea"/>
                <a:sym typeface="+mn-lt"/>
              </a:rPr>
              <a:t>作出回应 </a:t>
            </a:r>
            <a:endParaRPr sz="1200" b="1" dirty="0">
              <a:solidFill>
                <a:srgbClr val="FFFF00"/>
              </a:solidFill>
              <a:highlight>
                <a:srgbClr val="FF0000"/>
              </a:highligh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C20AB7-F66C-AF50-57EC-39FF5B670BD3}"/>
              </a:ext>
            </a:extLst>
          </p:cNvPr>
          <p:cNvSpPr txBox="1"/>
          <p:nvPr/>
        </p:nvSpPr>
        <p:spPr>
          <a:xfrm>
            <a:off x="6137411" y="231847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zh-CN" sz="1400" b="1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反馈优先级别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zh-CN" sz="3600" b="1" i="0" u="none" baseline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5种反馈状态</a:t>
            </a:r>
            <a:endParaRPr dirty="0">
              <a:solidFill>
                <a:srgbClr val="FFFF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0" name="Google Shape;140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7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1" name="Google Shape;141;p29"/>
          <p:cNvSpPr txBox="1"/>
          <p:nvPr/>
        </p:nvSpPr>
        <p:spPr>
          <a:xfrm>
            <a:off x="4398500" y="1173625"/>
            <a:ext cx="15105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2" name="Google Shape;14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20755"/>
            <a:ext cx="9144000" cy="2755505"/>
          </a:xfrm>
          <a:prstGeom prst="rect">
            <a:avLst/>
          </a:prstGeom>
          <a:noFill/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sp>
        <p:nvSpPr>
          <p:cNvPr id="143" name="Google Shape;143;p29"/>
          <p:cNvSpPr/>
          <p:nvPr/>
        </p:nvSpPr>
        <p:spPr>
          <a:xfrm>
            <a:off x="5135216" y="1928191"/>
            <a:ext cx="715619" cy="1888435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4" name="Google Shape;144;p29"/>
          <p:cNvSpPr/>
          <p:nvPr/>
        </p:nvSpPr>
        <p:spPr>
          <a:xfrm>
            <a:off x="1" y="3873358"/>
            <a:ext cx="9149280" cy="12701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2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AC72E1-D658-58C5-A939-3E072710CA56}"/>
              </a:ext>
            </a:extLst>
          </p:cNvPr>
          <p:cNvSpPr txBox="1"/>
          <p:nvPr/>
        </p:nvSpPr>
        <p:spPr>
          <a:xfrm>
            <a:off x="457200" y="3929130"/>
            <a:ext cx="8077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zh-CN" sz="1200" b="1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待定：</a:t>
            </a:r>
            <a:r>
              <a:rPr lang="zh-CN" sz="1200" b="0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工厂</a:t>
            </a:r>
            <a:r>
              <a:rPr lang="zh-CN" sz="1200" b="0" i="0" u="sng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尚未</a:t>
            </a:r>
            <a:r>
              <a:rPr lang="zh-CN" sz="1200" b="0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对该反馈作出回应</a:t>
            </a:r>
          </a:p>
          <a:p>
            <a:pPr marL="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zh-CN" sz="1200" b="1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处理中：</a:t>
            </a:r>
            <a:r>
              <a:rPr lang="zh-CN" sz="1200" b="0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工厂</a:t>
            </a:r>
            <a:r>
              <a:rPr lang="zh-CN" sz="1200" b="0" i="0" u="sng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尚未关闭</a:t>
            </a:r>
            <a:r>
              <a:rPr lang="zh-CN" sz="1200" b="0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该反馈</a:t>
            </a:r>
            <a:endParaRPr lang="zh-CN" sz="1200" dirty="0">
              <a:latin typeface="+mn-lt"/>
              <a:ea typeface="+mn-ea"/>
              <a:cs typeface="+mn-ea"/>
              <a:sym typeface="+mn-lt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zh-CN" sz="1200" b="1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已完成：</a:t>
            </a:r>
            <a:r>
              <a:rPr lang="zh-CN" sz="1200" b="0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工厂已</a:t>
            </a:r>
            <a:r>
              <a:rPr lang="zh-CN" sz="1200" b="0" i="0" u="sng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关闭</a:t>
            </a:r>
            <a:r>
              <a:rPr lang="zh-CN" sz="1200" b="0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该反馈</a:t>
            </a:r>
          </a:p>
          <a:p>
            <a:pPr marL="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zh-CN" sz="1200" b="1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撤销：</a:t>
            </a:r>
            <a:r>
              <a:rPr lang="zh-CN" sz="1200" b="0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员工已经提交了反馈意见，但改变了主意并撤回了该反馈意见</a:t>
            </a:r>
          </a:p>
          <a:p>
            <a:pPr marL="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zh-CN" sz="1200" b="1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响应评级：</a:t>
            </a:r>
            <a:r>
              <a:rPr lang="zh-CN" sz="1200" b="0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工厂已关闭该反馈，员工对该反馈给出了满意评分。</a:t>
            </a:r>
          </a:p>
          <a:p>
            <a:endParaRPr 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zh-CN" sz="3600" b="1" i="0" u="none" baseline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谁提交的反馈？</a:t>
            </a:r>
            <a:endParaRPr>
              <a:solidFill>
                <a:srgbClr val="FFFF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1" name="Google Shape;151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8</a:t>
            </a:fld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4398500" y="1173625"/>
            <a:ext cx="15105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3" name="Google Shape;15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20756"/>
            <a:ext cx="9144000" cy="29019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54" name="Google Shape;154;p30"/>
          <p:cNvSpPr/>
          <p:nvPr/>
        </p:nvSpPr>
        <p:spPr>
          <a:xfrm>
            <a:off x="5909000" y="2069475"/>
            <a:ext cx="2183700" cy="15618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5" name="Google Shape;155;p30"/>
          <p:cNvSpPr/>
          <p:nvPr/>
        </p:nvSpPr>
        <p:spPr>
          <a:xfrm>
            <a:off x="1310122" y="4012303"/>
            <a:ext cx="7833877" cy="586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1" i="0" u="none" strike="noStrike" cap="none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             提交者：</a:t>
            </a:r>
            <a:r>
              <a:rPr lang="zh-CN" sz="1200" b="0" i="0" u="none" strike="noStrike" cap="none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提交反馈的员工号或手机号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  <a:p>
            <a:pPr marR="0" lvl="8" indent="62706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zh-CN" sz="1200" b="1" i="0" u="none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匿名：</a:t>
            </a:r>
            <a:r>
              <a:rPr lang="zh-CN" sz="1200" b="0" i="0" u="none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员工在提交反馈时选择了匿名设置</a:t>
            </a:r>
            <a:endParaRPr sz="1200"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6" name="Google Shape;15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100" y="4154261"/>
            <a:ext cx="306838" cy="302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zh-CN" sz="3600" b="1" i="0" u="none" baseline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反馈管理</a:t>
            </a:r>
            <a:endParaRPr>
              <a:solidFill>
                <a:srgbClr val="FFFF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2" name="Google Shape;162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9</a:t>
            </a:fld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" name="Google Shape;163;p31"/>
          <p:cNvSpPr txBox="1"/>
          <p:nvPr/>
        </p:nvSpPr>
        <p:spPr>
          <a:xfrm>
            <a:off x="4398500" y="1173625"/>
            <a:ext cx="15105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4" name="Google Shape;16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22575"/>
            <a:ext cx="9144000" cy="29019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5" name="Google Shape;165;p31"/>
          <p:cNvSpPr/>
          <p:nvPr/>
        </p:nvSpPr>
        <p:spPr>
          <a:xfrm>
            <a:off x="3500438" y="1995089"/>
            <a:ext cx="5643562" cy="44983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6" name="Google Shape;166;p31"/>
          <p:cNvSpPr txBox="1">
            <a:spLocks noGrp="1"/>
          </p:cNvSpPr>
          <p:nvPr>
            <p:ph type="body" idx="1"/>
          </p:nvPr>
        </p:nvSpPr>
        <p:spPr>
          <a:xfrm>
            <a:off x="46382" y="905004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b="1" dirty="0"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管理员可以通过【</a:t>
            </a: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类别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】、【</a:t>
            </a: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状态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】、【</a:t>
            </a: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优先级别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】或【</a:t>
            </a: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关键词】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搜索特定反馈信息。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4lawyhk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1318</Words>
  <Application>Microsoft Office PowerPoint</Application>
  <PresentationFormat>全屏显示(16:9)</PresentationFormat>
  <Paragraphs>138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Arial</vt:lpstr>
      <vt:lpstr>微软雅黑</vt:lpstr>
      <vt:lpstr>Calibri</vt:lpstr>
      <vt:lpstr>Helvetica Neue</vt:lpstr>
      <vt:lpstr>Office Theme</vt:lpstr>
      <vt:lpstr>如何回复工人</vt:lpstr>
      <vt:lpstr>工厂电子邮件通知</vt:lpstr>
      <vt:lpstr>第1步。登录到反馈后台</vt:lpstr>
      <vt:lpstr>第2步。查看反馈列表</vt:lpstr>
      <vt:lpstr>反馈类别的3个优先级别</vt:lpstr>
      <vt:lpstr>反馈的3个优先级别</vt:lpstr>
      <vt:lpstr>5种反馈状态</vt:lpstr>
      <vt:lpstr>谁提交的反馈？</vt:lpstr>
      <vt:lpstr>反馈管理</vt:lpstr>
      <vt:lpstr>第3步。查看详情反馈信息</vt:lpstr>
      <vt:lpstr>反馈详情1</vt:lpstr>
      <vt:lpstr>反馈详细信息2</vt:lpstr>
      <vt:lpstr>反馈详情3</vt:lpstr>
      <vt:lpstr>逾期回复</vt:lpstr>
      <vt:lpstr>第4步。输入对工人的回应，并点击【提交】发送。</vt:lpstr>
      <vt:lpstr>第5步。通过查看对话记录进行跟进，并 提交进一步的回应（可选）。</vt:lpstr>
      <vt:lpstr>快速回复 (可选)</vt:lpstr>
      <vt:lpstr>备注 (可选)</vt:lpstr>
      <vt:lpstr>第6步。点击【关闭查询】 标记反馈信息为 "已完成"</vt:lpstr>
      <vt:lpstr>逾期关闭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Respons to Workers</dc:title>
  <dc:creator>Deborah Albers</dc:creator>
  <cp:lastModifiedBy>Windows 用户</cp:lastModifiedBy>
  <cp:revision>15</cp:revision>
  <dcterms:created xsi:type="dcterms:W3CDTF">2020-10-19T19:35:05Z</dcterms:created>
  <dcterms:modified xsi:type="dcterms:W3CDTF">2022-10-08T09:30:56Z</dcterms:modified>
</cp:coreProperties>
</file>