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005030000000200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8">
          <p15:clr>
            <a:srgbClr val="A4A3A4"/>
          </p15:clr>
        </p15:guide>
        <p15:guide id="2" pos="429">
          <p15:clr>
            <a:srgbClr val="A4A3A4"/>
          </p15:clr>
        </p15:guide>
        <p15:guide id="3" pos="5326">
          <p15:clr>
            <a:srgbClr val="A4A3A4"/>
          </p15:clr>
        </p15:guide>
        <p15:guide id="4" pos="2811">
          <p15:clr>
            <a:srgbClr val="A4A3A4"/>
          </p15:clr>
        </p15:guide>
        <p15:guide id="5" pos="2952">
          <p15:clr>
            <a:srgbClr val="A4A3A4"/>
          </p15:clr>
        </p15:guide>
        <p15:guide id="6" pos="2734">
          <p15:clr>
            <a:srgbClr val="A4A3A4"/>
          </p15:clr>
        </p15:guide>
        <p15:guide id="7" pos="3023">
          <p15:clr>
            <a:srgbClr val="A4A3A4"/>
          </p15:clr>
        </p15:guide>
        <p15:guide id="8" pos="561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ysyhWSrA8fnAPz4wg9LpR2A7p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6B300-939D-47D4-9059-67CEAF641310}" v="270" dt="2022-09-08T20:22:17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159" d="100"/>
          <a:sy n="159" d="100"/>
        </p:scale>
        <p:origin x="280" y="184"/>
      </p:cViewPr>
      <p:guideLst>
        <p:guide orient="horz" pos="3128"/>
        <p:guide pos="429"/>
        <p:guide pos="5326"/>
        <p:guide pos="2811"/>
        <p:guide pos="2952"/>
        <p:guide pos="2734"/>
        <p:guide pos="3023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5195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Welcome to Feedback Tool Overview video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this video, we will teach you How can employee use the Feedback Tool &amp; What is the Escalation Feature?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5406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4a5e3457d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14a5e3457dd_0_18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Product 2: Single Feedback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After scanning the QR Code, you will directly go to a web browser, which only includes the Feedback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1)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Enter your Employee ID or Mobile Number in the Username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Then, enter your choice of Password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[Register or Login]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820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2)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[Submit a request]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Select a category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Enter the feedback content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32" name="Google Shape;2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7309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3)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[Submit]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the [Phone Number] button &amp; enter your phone number. Then please save the screenshot of this QR Code.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system will send you SMS notification whenever the factory response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To check for response from factory, please scan this QR Code from your screenshot.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6" name="Google Shape;2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3256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3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Bryant send the escalation feature details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379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4a5e3457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14a5e3457dd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After Member has deployed the tool to the factory, the QR Code will be automatically emailed to the factory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Factory will then print out a QR Code poster &amp; position it in common areas such as production floor, canteen, dormitory, rest room, or parking lot.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Workers scan the QR Code &amp; access the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8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a5e3457d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4a5e3457dd_0_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There are 2 options for Worker to access the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Depending on Member’s decision to either deploy Product 1 or 2, the Factory will then receive a QR Code with the corresponding product option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972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a5e3457d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14a5e3457dd_0_9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Product 1: Full App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After scanning the QR Code, you will be prompted to install the RBA Voices app.  This app will include multiple features such as: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-Feedback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-Survey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-Worker Learning Academy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1)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Click download &amp; install the app.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2116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2)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Open the App &amp; Sign up.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Your Username should be your Employee ID or Mobile Number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For the first time login, you can set the password according to your own choice.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Once you have completed sign up, please remember your choice of password for future login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1" name="Google Shape;1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5505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0a4d8881d_0_1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3)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Select [Feedback]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[Submit a request]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[Select a category]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g150a4d8881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26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4)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Select the topic that is relevant to your Feedback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Enter your feedback content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(insert a demo inquiry)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[Submit] to send the feedback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6" name="Google Shape;166;p2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2747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5)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Login periodically to check for a response from the factory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Once the communication is closed by the factory, the worker will have the ability to rate their experience.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87" name="Google Shape;1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444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case you do NOT know how to submit Feedback, please click on [How To] to view the step-by-step instruction video or reach the [Contact] hotline</a:t>
            </a:r>
            <a:endParaRPr/>
          </a:p>
        </p:txBody>
      </p:sp>
      <p:sp>
        <p:nvSpPr>
          <p:cNvPr id="200" name="Google Shape;20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925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764AE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92151" y="2338223"/>
            <a:ext cx="77628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u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692151" y="3024023"/>
            <a:ext cx="7762875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8B5C1"/>
              </a:buClr>
              <a:buSzPts val="2400"/>
              <a:buFont typeface="Helvetica Neue"/>
              <a:buNone/>
              <a:defRPr sz="2400">
                <a:solidFill>
                  <a:srgbClr val="B8B5C1"/>
                </a:solidFill>
              </a:defRPr>
            </a:lvl1pPr>
            <a:lvl2pPr lvl="1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SzPts val="7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8" name="Google Shape;18;p19"/>
          <p:cNvCxnSpPr/>
          <p:nvPr/>
        </p:nvCxnSpPr>
        <p:spPr>
          <a:xfrm>
            <a:off x="681038" y="1141235"/>
            <a:ext cx="7773986" cy="1191"/>
          </a:xfrm>
          <a:prstGeom prst="straightConnector1">
            <a:avLst/>
          </a:prstGeom>
          <a:noFill/>
          <a:ln w="19050" cap="flat" cmpd="sng">
            <a:solidFill>
              <a:srgbClr val="B8B5C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19" descr="EICC_Logo_CMYK_FullColorRev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151" y="343083"/>
            <a:ext cx="3149052" cy="68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20" descr="EICC_Mark_CMYK_FullColorAlt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21" descr="RBA_HalfMark_CMYK_FullColor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7340600" y="3472476"/>
            <a:ext cx="1892300" cy="17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1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22" descr="RBA_Mark_CMYK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85941" y="1329631"/>
            <a:ext cx="7650559" cy="76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2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23" descr="EICC_Mark_CMYK_FullColorAlt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24" descr="RBA_HalfMark_CMYK_FullColor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7518400" y="3548676"/>
            <a:ext cx="1816100" cy="17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4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25" descr="RBA_Mark_CMYK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2685" y="1329630"/>
            <a:ext cx="8022630" cy="76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5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0" y="2354317"/>
            <a:ext cx="9049871" cy="117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chemeClr val="accent3"/>
              </a:buClr>
            </a:pPr>
            <a:r>
              <a:rPr lang="zh-CN" b="1" i="0" u="none" baseline="0" dirty="0">
                <a:latin typeface="+mn-lt"/>
                <a:ea typeface="+mn-ea"/>
                <a:cs typeface="+mn-ea"/>
                <a:sym typeface="+mn-lt"/>
              </a:rPr>
              <a:t>工具概览：员工使用 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altLang="en-US" b="1" i="0" u="none" baseline="0">
                <a:latin typeface="+mn-lt"/>
                <a:ea typeface="+mn-ea"/>
                <a:cs typeface="+mn-ea"/>
                <a:sym typeface="+mn-lt"/>
              </a:rPr>
              <a:t>有问必答</a:t>
            </a:r>
            <a:r>
              <a:rPr lang="zh-CN" b="1" i="0" u="none" baseline="0"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zh-CN" b="1" i="0" u="none" baseline="0" dirty="0">
                <a:latin typeface="+mn-lt"/>
                <a:ea typeface="+mn-ea"/>
                <a:cs typeface="+mn-ea"/>
                <a:sym typeface="+mn-lt"/>
              </a:rPr>
              <a:t>升级功能</a:t>
            </a:r>
            <a:endParaRPr sz="36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14a5e3457dd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1629" y="1341400"/>
            <a:ext cx="2316741" cy="370972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4a5e3457dd_0_188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b="1" i="0" u="none" baseline="0">
                <a:latin typeface="+mn-lt"/>
                <a:ea typeface="+mn-ea"/>
                <a:cs typeface="+mn-ea"/>
                <a:sym typeface="+mn-lt"/>
              </a:rPr>
              <a:t>产品选项2:单一反馈工具（可选）</a:t>
            </a:r>
            <a:endParaRPr sz="1000" dirty="0">
              <a:solidFill>
                <a:srgbClr val="FF050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4" name="Google Shape;224;g14a5e3457dd_0_188"/>
          <p:cNvSpPr txBox="1">
            <a:spLocks noGrp="1"/>
          </p:cNvSpPr>
          <p:nvPr>
            <p:ph type="body" idx="1"/>
          </p:nvPr>
        </p:nvSpPr>
        <p:spPr>
          <a:xfrm>
            <a:off x="190190" y="878945"/>
            <a:ext cx="6238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扫描二维码后，您将被引导到一个网络浏览器。</a:t>
            </a:r>
            <a:endParaRPr sz="1600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第1步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用户名，请输入员工号或手机号。</a:t>
            </a:r>
            <a:endParaRPr sz="1600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             然后输入您选择的密码。 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25" name="Google Shape;225;g14a5e3457dd_0_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411" y="2114387"/>
            <a:ext cx="2547901" cy="28568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26" name="Google Shape;226;g14a5e3457dd_0_188"/>
          <p:cNvSpPr/>
          <p:nvPr/>
        </p:nvSpPr>
        <p:spPr>
          <a:xfrm>
            <a:off x="3473074" y="3226440"/>
            <a:ext cx="2838791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7" name="Google Shape;227;g14a5e3457dd_0_188"/>
          <p:cNvSpPr/>
          <p:nvPr/>
        </p:nvSpPr>
        <p:spPr>
          <a:xfrm>
            <a:off x="6461628" y="2222403"/>
            <a:ext cx="2316741" cy="1402557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8" name="Google Shape;228;g14a5e3457dd_0_188"/>
          <p:cNvSpPr/>
          <p:nvPr/>
        </p:nvSpPr>
        <p:spPr>
          <a:xfrm>
            <a:off x="3465676" y="2251181"/>
            <a:ext cx="2780634" cy="857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请记住您选择的密码，方便后期登录</a:t>
            </a:r>
            <a:r>
              <a:rPr lang="zh-CN" b="0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29" name="Google Shape;229;g14a5e3457dd_0_1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1635" y="2321778"/>
            <a:ext cx="248716" cy="23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/>
          <p:nvPr/>
        </p:nvSpPr>
        <p:spPr>
          <a:xfrm>
            <a:off x="0" y="0"/>
            <a:ext cx="9144000" cy="447831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0" y="1913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第2步。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点击【</a:t>
            </a: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提交请求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】&gt; 选择一个类别 &gt; 输入反馈内容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6" name="Google Shape;236;p30"/>
          <p:cNvPicPr preferRelativeResize="0"/>
          <p:nvPr/>
        </p:nvPicPr>
        <p:blipFill rotWithShape="1">
          <a:blip r:embed="rId3">
            <a:alphaModFix/>
          </a:blip>
          <a:srcRect t="3467" b="7223"/>
          <a:stretch/>
        </p:blipFill>
        <p:spPr>
          <a:xfrm>
            <a:off x="3254410" y="576439"/>
            <a:ext cx="2472660" cy="44195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37" name="Google Shape;237;p30"/>
          <p:cNvSpPr/>
          <p:nvPr/>
        </p:nvSpPr>
        <p:spPr>
          <a:xfrm>
            <a:off x="3279238" y="918456"/>
            <a:ext cx="2418572" cy="464117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2663919" y="2393718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9" name="Google Shape;239;p30"/>
          <p:cNvSpPr/>
          <p:nvPr/>
        </p:nvSpPr>
        <p:spPr>
          <a:xfrm>
            <a:off x="5793582" y="2393718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0" name="Google Shape;240;p30"/>
          <p:cNvPicPr preferRelativeResize="0"/>
          <p:nvPr/>
        </p:nvPicPr>
        <p:blipFill rotWithShape="1">
          <a:blip r:embed="rId4">
            <a:alphaModFix/>
          </a:blip>
          <a:srcRect t="3209" b="5236"/>
          <a:stretch/>
        </p:blipFill>
        <p:spPr>
          <a:xfrm>
            <a:off x="6385427" y="576439"/>
            <a:ext cx="2472660" cy="44195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41" name="Google Shape;241;p30"/>
          <p:cNvSpPr/>
          <p:nvPr/>
        </p:nvSpPr>
        <p:spPr>
          <a:xfrm>
            <a:off x="6385428" y="1498551"/>
            <a:ext cx="2472660" cy="3497481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2" name="Google Shape;242;p30"/>
          <p:cNvPicPr preferRelativeResize="0"/>
          <p:nvPr/>
        </p:nvPicPr>
        <p:blipFill rotWithShape="1">
          <a:blip r:embed="rId5">
            <a:alphaModFix/>
          </a:blip>
          <a:srcRect t="4753" b="3636"/>
          <a:stretch/>
        </p:blipFill>
        <p:spPr>
          <a:xfrm>
            <a:off x="235805" y="576439"/>
            <a:ext cx="2348753" cy="44195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43" name="Google Shape;243;p30"/>
          <p:cNvSpPr/>
          <p:nvPr/>
        </p:nvSpPr>
        <p:spPr>
          <a:xfrm>
            <a:off x="1021409" y="4652467"/>
            <a:ext cx="1568700" cy="388827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909" y="857400"/>
            <a:ext cx="2596535" cy="418277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49" name="Google Shape;249;p31"/>
          <p:cNvPicPr preferRelativeResize="0"/>
          <p:nvPr/>
        </p:nvPicPr>
        <p:blipFill rotWithShape="1">
          <a:blip r:embed="rId4">
            <a:alphaModFix/>
          </a:blip>
          <a:srcRect t="5830"/>
          <a:stretch/>
        </p:blipFill>
        <p:spPr>
          <a:xfrm>
            <a:off x="3454617" y="857399"/>
            <a:ext cx="2483350" cy="4182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50" name="Google Shape;250;p31"/>
          <p:cNvSpPr/>
          <p:nvPr/>
        </p:nvSpPr>
        <p:spPr>
          <a:xfrm>
            <a:off x="0" y="1"/>
            <a:ext cx="9144000" cy="730102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212142" y="4402162"/>
            <a:ext cx="2633644" cy="372204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3471958" y="4279564"/>
            <a:ext cx="2466009" cy="372204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2880658" y="2255416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0" y="0"/>
            <a:ext cx="9144000" cy="65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b="1" i="0" u="none" baseline="0">
                <a:latin typeface="+mn-lt"/>
                <a:ea typeface="+mn-ea"/>
                <a:cs typeface="+mn-ea"/>
                <a:sym typeface="+mn-lt"/>
              </a:rPr>
              <a:t>第3步。</a:t>
            </a:r>
            <a:r>
              <a:rPr lang="zh-CN" b="0" i="0" u="none" baseline="0">
                <a:latin typeface="+mn-lt"/>
                <a:ea typeface="+mn-ea"/>
                <a:cs typeface="+mn-ea"/>
                <a:sym typeface="+mn-lt"/>
              </a:rPr>
              <a:t>点击【</a:t>
            </a:r>
            <a:r>
              <a:rPr lang="zh-CN" b="1" i="0" u="none" baseline="0">
                <a:latin typeface="+mn-lt"/>
                <a:ea typeface="+mn-ea"/>
                <a:cs typeface="+mn-ea"/>
                <a:sym typeface="+mn-lt"/>
              </a:rPr>
              <a:t>提交</a:t>
            </a:r>
            <a:r>
              <a:rPr lang="zh-CN" b="0" i="0" u="none" baseline="0">
                <a:latin typeface="+mn-lt"/>
                <a:ea typeface="+mn-ea"/>
                <a:cs typeface="+mn-ea"/>
                <a:sym typeface="+mn-lt"/>
              </a:rPr>
              <a:t>】&gt; 点击【</a:t>
            </a:r>
            <a:r>
              <a:rPr lang="zh-CN" b="1" i="0" u="none" baseline="0">
                <a:latin typeface="+mn-lt"/>
                <a:ea typeface="+mn-ea"/>
                <a:cs typeface="+mn-ea"/>
                <a:sym typeface="+mn-lt"/>
              </a:rPr>
              <a:t>电话号码</a:t>
            </a:r>
            <a:r>
              <a:rPr lang="zh-CN" b="0" i="0" u="none" baseline="0">
                <a:latin typeface="+mn-lt"/>
                <a:ea typeface="+mn-ea"/>
                <a:cs typeface="+mn-ea"/>
                <a:sym typeface="+mn-lt"/>
              </a:rPr>
              <a:t>】并输入您的手机号（可选）。</a:t>
            </a:r>
            <a:endParaRPr sz="10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sz="16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		                 截图并保存二维码。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5" name="Google Shape;255;p31"/>
          <p:cNvSpPr/>
          <p:nvPr/>
        </p:nvSpPr>
        <p:spPr>
          <a:xfrm>
            <a:off x="6104997" y="2454087"/>
            <a:ext cx="2910363" cy="9370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0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如果您在此页面输入了您的手机号码，请等待系统在工厂回复您的反馈时向您发送短信通知。</a:t>
            </a:r>
            <a:endParaRPr sz="800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Google Shape;255;p31">
            <a:extLst>
              <a:ext uri="{FF2B5EF4-FFF2-40B4-BE49-F238E27FC236}">
                <a16:creationId xmlns:a16="http://schemas.microsoft.com/office/drawing/2014/main" id="{20905D18-ADBF-7C29-6FA5-CE08A982FDD7}"/>
              </a:ext>
            </a:extLst>
          </p:cNvPr>
          <p:cNvSpPr/>
          <p:nvPr/>
        </p:nvSpPr>
        <p:spPr>
          <a:xfrm>
            <a:off x="6104997" y="1543506"/>
            <a:ext cx="2910363" cy="7979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0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你可以定期扫描二维码，查看工厂回复。 </a:t>
            </a:r>
          </a:p>
        </p:txBody>
      </p:sp>
      <p:pic>
        <p:nvPicPr>
          <p:cNvPr id="7" name="Google Shape;256;p31">
            <a:extLst>
              <a:ext uri="{FF2B5EF4-FFF2-40B4-BE49-F238E27FC236}">
                <a16:creationId xmlns:a16="http://schemas.microsoft.com/office/drawing/2014/main" id="{D3DD880A-D7F6-AAE0-9F67-4A2088A1223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5104" y="1609345"/>
            <a:ext cx="230147" cy="219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sz="3600" b="1" i="0" u="none" baseline="0">
                <a:latin typeface="+mn-lt"/>
                <a:ea typeface="+mn-ea"/>
                <a:cs typeface="+mn-ea"/>
                <a:sym typeface="+mn-lt"/>
              </a:rPr>
              <a:t>升级功能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 t="4558" b="43797"/>
          <a:stretch/>
        </p:blipFill>
        <p:spPr>
          <a:xfrm>
            <a:off x="240877" y="1201428"/>
            <a:ext cx="3842297" cy="38108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4">
            <a:alphaModFix/>
          </a:blip>
          <a:srcRect t="4400"/>
          <a:stretch/>
        </p:blipFill>
        <p:spPr>
          <a:xfrm>
            <a:off x="4399020" y="1201428"/>
            <a:ext cx="2170030" cy="38108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cxnSp>
        <p:nvCxnSpPr>
          <p:cNvPr id="266" name="Google Shape;266;p32"/>
          <p:cNvCxnSpPr>
            <a:cxnSpLocks/>
          </p:cNvCxnSpPr>
          <p:nvPr/>
        </p:nvCxnSpPr>
        <p:spPr>
          <a:xfrm>
            <a:off x="2979861" y="3979469"/>
            <a:ext cx="0" cy="630481"/>
          </a:xfrm>
          <a:prstGeom prst="straightConnector1">
            <a:avLst/>
          </a:prstGeom>
          <a:noFill/>
          <a:ln w="28575" cap="flat" cmpd="sng">
            <a:solidFill>
              <a:srgbClr val="FF050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67" name="Google Shape;267;p32"/>
          <p:cNvSpPr/>
          <p:nvPr/>
        </p:nvSpPr>
        <p:spPr>
          <a:xfrm>
            <a:off x="2583164" y="3629445"/>
            <a:ext cx="803772" cy="294263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6771622" y="2182726"/>
            <a:ext cx="2226328" cy="1593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400" b="0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工人何时可以请求升级？</a:t>
            </a:r>
            <a:endParaRPr lang="zh-CN"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zh-CN" sz="1400" b="0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基于小时 </a:t>
            </a:r>
            <a:endParaRPr lang="zh-CN"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zh-CN" sz="1400" b="0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指定的类别</a:t>
            </a:r>
            <a:endParaRPr lang="zh-CN"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zh-CN" sz="1400" b="0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谁可以查看或回复升级的反馈内容？</a:t>
            </a:r>
            <a:endParaRPr lang="zh-CN"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2208377" y="4609950"/>
            <a:ext cx="1654048" cy="2942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0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    提交升级 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1" name="Google Shape;27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9602" y="4674413"/>
            <a:ext cx="180249" cy="184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g14a5e3457dd_0_0"/>
          <p:cNvGrpSpPr/>
          <p:nvPr/>
        </p:nvGrpSpPr>
        <p:grpSpPr>
          <a:xfrm rot="444443">
            <a:off x="5268387" y="1972631"/>
            <a:ext cx="3251486" cy="3057151"/>
            <a:chOff x="4398499" y="1993598"/>
            <a:chExt cx="3046675" cy="3149900"/>
          </a:xfrm>
        </p:grpSpPr>
        <p:pic>
          <p:nvPicPr>
            <p:cNvPr id="90" name="Google Shape;90;g14a5e3457dd_0_0"/>
            <p:cNvPicPr preferRelativeResize="0"/>
            <p:nvPr/>
          </p:nvPicPr>
          <p:blipFill rotWithShape="1">
            <a:blip r:embed="rId3">
              <a:alphaModFix/>
            </a:blip>
            <a:srcRect l="11581" t="10638" r="13891" b="12318"/>
            <a:stretch/>
          </p:blipFill>
          <p:spPr>
            <a:xfrm>
              <a:off x="4398499" y="1993598"/>
              <a:ext cx="3046675" cy="314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g14a5e3457dd_0_0"/>
            <p:cNvPicPr preferRelativeResize="0"/>
            <p:nvPr/>
          </p:nvPicPr>
          <p:blipFill rotWithShape="1">
            <a:blip r:embed="rId4">
              <a:alphaModFix/>
            </a:blip>
            <a:srcRect t="3467" b="5984"/>
            <a:stretch/>
          </p:blipFill>
          <p:spPr>
            <a:xfrm>
              <a:off x="5307125" y="2240250"/>
              <a:ext cx="1336574" cy="265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g14a5e3457dd_0_0"/>
          <p:cNvSpPr txBox="1">
            <a:spLocks noGrp="1"/>
          </p:cNvSpPr>
          <p:nvPr>
            <p:ph type="body" idx="1"/>
          </p:nvPr>
        </p:nvSpPr>
        <p:spPr>
          <a:xfrm>
            <a:off x="547141" y="4508825"/>
            <a:ext cx="909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Google Shape;93;g14a5e3457dd_0_0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 rtl="0">
              <a:buClr>
                <a:schemeClr val="accent3"/>
              </a:buClr>
              <a:buSzPts val="3600"/>
            </a:pPr>
            <a:r>
              <a:rPr lang="zh-CN" sz="3600" b="1" i="0" u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工人如何使用该工具</a:t>
            </a:r>
            <a:endParaRPr dirty="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" name="Google Shape;95;g14a5e3457dd_0_0"/>
          <p:cNvSpPr txBox="1"/>
          <p:nvPr/>
        </p:nvSpPr>
        <p:spPr>
          <a:xfrm>
            <a:off x="4398500" y="1173625"/>
            <a:ext cx="15105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000" b="1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Google Shape;96;g14a5e3457dd_0_0"/>
          <p:cNvSpPr txBox="1"/>
          <p:nvPr/>
        </p:nvSpPr>
        <p:spPr>
          <a:xfrm>
            <a:off x="4033" y="1175041"/>
            <a:ext cx="91401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317500" algn="l" rtl="0">
              <a:lnSpc>
                <a:spcPct val="150000"/>
              </a:lnSpc>
              <a:buClr>
                <a:schemeClr val="dk1"/>
              </a:buClr>
              <a:buSzPts val="1400"/>
              <a:buAutoNum type="arabicPeriod"/>
            </a:pPr>
            <a:r>
              <a:rPr lang="zh-CN" b="0" i="0" u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工厂同意部署RBA Voices之后，他们会收到一份包含二维码的电子邮件。</a:t>
            </a:r>
            <a:endParaRPr lang="zh-CN" sz="1400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457200" indent="-317500" algn="l" rtl="0">
              <a:lnSpc>
                <a:spcPct val="150000"/>
              </a:lnSpc>
              <a:buSzPts val="1400"/>
              <a:buFont typeface="Arial"/>
              <a:buAutoNum type="arabicPeriod"/>
            </a:pPr>
            <a:r>
              <a:rPr lang="zh-CN" b="0" i="0" u="none" baseline="0">
                <a:latin typeface="+mn-lt"/>
                <a:ea typeface="+mn-ea"/>
                <a:cs typeface="+mn-ea"/>
                <a:sym typeface="+mn-lt"/>
              </a:rPr>
              <a:t>工厂联络员将打印二维码，并将其放置在公共区域，如生产车间、食堂、宿舍、休息室或停车区。</a:t>
            </a:r>
            <a:endParaRPr sz="1400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zh-CN"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工人可以通过扫描二维码获取该工具。 </a:t>
            </a:r>
            <a:endParaRPr sz="1406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7" name="Google Shape;97;g14a5e3457dd_0_0" descr="What is a QR code and are they safe?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4721" y="2756453"/>
            <a:ext cx="4291999" cy="23870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14a5e3457dd_0_0"/>
          <p:cNvSpPr/>
          <p:nvPr/>
        </p:nvSpPr>
        <p:spPr>
          <a:xfrm>
            <a:off x="4221294" y="3335759"/>
            <a:ext cx="1224600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a5e3457dd_0_13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sz="2300" b="1" i="0" u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工人有两种选择来获取该工具</a:t>
            </a:r>
            <a:endParaRPr sz="23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Google Shape;104;g14a5e3457dd_0_13"/>
          <p:cNvSpPr/>
          <p:nvPr/>
        </p:nvSpPr>
        <p:spPr>
          <a:xfrm>
            <a:off x="-25" y="1134125"/>
            <a:ext cx="9144000" cy="65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600" b="1" i="0" u="none" strike="noStrike" cap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根据成员决定，部署产品1或2， </a:t>
            </a:r>
            <a:endParaRPr sz="1600" b="1" i="0" u="none" strike="noStrike" cap="none" dirty="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600" b="1" i="0" u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工厂将收到一个带有相应产品选项的二维码。</a:t>
            </a:r>
            <a:endParaRPr sz="1600" b="1" i="0" u="none" strike="noStrike" cap="none" dirty="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5" name="Google Shape;105;g14a5e3457dd_0_13"/>
          <p:cNvSpPr/>
          <p:nvPr/>
        </p:nvSpPr>
        <p:spPr>
          <a:xfrm>
            <a:off x="4462474" y="1816729"/>
            <a:ext cx="45719" cy="32721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6" name="Google Shape;106;g14a5e3457dd_0_13"/>
          <p:cNvSpPr txBox="1"/>
          <p:nvPr/>
        </p:nvSpPr>
        <p:spPr>
          <a:xfrm>
            <a:off x="265351" y="1875200"/>
            <a:ext cx="366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产品1：完整的应用程序</a:t>
            </a:r>
            <a:endParaRPr sz="2000" i="0" u="none" strike="noStrike" cap="none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7" name="Google Shape;107;g14a5e3457dd_0_13"/>
          <p:cNvSpPr txBox="1"/>
          <p:nvPr/>
        </p:nvSpPr>
        <p:spPr>
          <a:xfrm>
            <a:off x="4602625" y="1875200"/>
            <a:ext cx="454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产品2:单一反馈工具</a:t>
            </a:r>
            <a:endParaRPr sz="2000" b="1" i="0" u="none" strike="noStrike" cap="none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Google Shape;108;g14a5e3457dd_0_13"/>
          <p:cNvSpPr txBox="1"/>
          <p:nvPr/>
        </p:nvSpPr>
        <p:spPr>
          <a:xfrm>
            <a:off x="452740" y="2360375"/>
            <a:ext cx="3909185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b="0" i="0" u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扫描二维码后，工人可结合提示安装包括多种功能的 </a:t>
            </a:r>
            <a:r>
              <a:rPr lang="zh-CN" b="1" i="0" u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RBA Voices 应用程序</a:t>
            </a:r>
            <a:r>
              <a:rPr lang="zh-CN" b="0" i="0" u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sz="1400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zh-CN" sz="1400" b="0" i="0" u="none" strike="noStrike" cap="none" baseline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反馈工具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zh-CN" sz="1400" b="0" i="0" u="none" strike="noStrike" cap="none" baseline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调研工具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zh-CN" sz="1400" b="0" i="0" u="none" strike="noStrike" cap="none" baseline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工人学习学院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Google Shape;109;g14a5e3457dd_0_13"/>
          <p:cNvSpPr txBox="1"/>
          <p:nvPr/>
        </p:nvSpPr>
        <p:spPr>
          <a:xfrm>
            <a:off x="4842475" y="2360375"/>
            <a:ext cx="40617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sz="140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扫描二维码后，工人将直接进入一个</a:t>
            </a:r>
            <a:r>
              <a:rPr lang="zh-CN" sz="14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网络浏览器</a:t>
            </a:r>
            <a:r>
              <a:rPr lang="zh-CN" sz="140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，其中只包括：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zh-CN" sz="1400" b="0" i="0" u="none" strike="noStrike" cap="none" baseline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反馈工具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a5e3457dd_0_96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b="1" i="0" u="none" baseline="0">
                <a:latin typeface="+mn-lt"/>
                <a:ea typeface="+mn-ea"/>
                <a:cs typeface="+mn-ea"/>
                <a:sym typeface="+mn-lt"/>
              </a:rPr>
              <a:t>产品选项1:完整的应用程序</a:t>
            </a:r>
            <a:endParaRPr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6" name="Google Shape;116;g14a5e3457dd_0_96"/>
          <p:cNvSpPr txBox="1">
            <a:spLocks noGrp="1"/>
          </p:cNvSpPr>
          <p:nvPr>
            <p:ph type="body" idx="1"/>
          </p:nvPr>
        </p:nvSpPr>
        <p:spPr>
          <a:xfrm>
            <a:off x="145772" y="890870"/>
            <a:ext cx="909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扫描二维码后，将可结合提示安装</a:t>
            </a: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RBA Voices应用程序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。 </a:t>
            </a:r>
            <a:endParaRPr sz="1600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第1步：安装</a:t>
            </a: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RBA Voices 应用程序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并注册一个新账户。</a:t>
            </a:r>
            <a:endParaRPr sz="1600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7" name="Google Shape;117;g14a5e3457dd_0_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592" y="1944922"/>
            <a:ext cx="2244452" cy="299260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118" name="Google Shape;118;g14a5e3457dd_0_96"/>
          <p:cNvGrpSpPr/>
          <p:nvPr/>
        </p:nvGrpSpPr>
        <p:grpSpPr>
          <a:xfrm>
            <a:off x="3555125" y="1379804"/>
            <a:ext cx="2479394" cy="3848615"/>
            <a:chOff x="3213604" y="-284268"/>
            <a:chExt cx="4274889" cy="7179409"/>
          </a:xfrm>
        </p:grpSpPr>
        <p:pic>
          <p:nvPicPr>
            <p:cNvPr id="119" name="Google Shape;119;g14a5e3457dd_0_96"/>
            <p:cNvPicPr preferRelativeResize="0"/>
            <p:nvPr/>
          </p:nvPicPr>
          <p:blipFill rotWithShape="1">
            <a:blip r:embed="rId4">
              <a:alphaModFix/>
            </a:blip>
            <a:srcRect l="4470" t="-3640" r="-4470" b="3638"/>
            <a:stretch/>
          </p:blipFill>
          <p:spPr>
            <a:xfrm>
              <a:off x="3213604" y="-284268"/>
              <a:ext cx="4274889" cy="7179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g14a5e3457dd_0_96"/>
            <p:cNvSpPr/>
            <p:nvPr/>
          </p:nvSpPr>
          <p:spPr>
            <a:xfrm>
              <a:off x="3986088" y="3290031"/>
              <a:ext cx="2459400" cy="11903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1" name="Google Shape;121;g14a5e3457dd_0_9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56392" y="3508180"/>
              <a:ext cx="2350645" cy="7540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g14a5e3457dd_0_96"/>
          <p:cNvSpPr/>
          <p:nvPr/>
        </p:nvSpPr>
        <p:spPr>
          <a:xfrm>
            <a:off x="4006406" y="3422018"/>
            <a:ext cx="1395000" cy="3858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" name="Google Shape;123;g14a5e3457dd_0_96"/>
          <p:cNvSpPr/>
          <p:nvPr/>
        </p:nvSpPr>
        <p:spPr>
          <a:xfrm>
            <a:off x="4081934" y="4601749"/>
            <a:ext cx="1283700" cy="273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zh-CN" sz="9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IOS和安卓系统均可使用</a:t>
            </a:r>
            <a:endParaRPr sz="9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4" name="Google Shape;124;g14a5e3457dd_0_96"/>
          <p:cNvSpPr/>
          <p:nvPr/>
        </p:nvSpPr>
        <p:spPr>
          <a:xfrm>
            <a:off x="6917562" y="2853917"/>
            <a:ext cx="854700" cy="16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" name="Google Shape;128;g14a5e3457dd_0_96"/>
          <p:cNvSpPr/>
          <p:nvPr/>
        </p:nvSpPr>
        <p:spPr>
          <a:xfrm>
            <a:off x="2897415" y="3394972"/>
            <a:ext cx="1083442" cy="4449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Google Shape;118;g14a5e3457dd_0_96">
            <a:extLst>
              <a:ext uri="{FF2B5EF4-FFF2-40B4-BE49-F238E27FC236}">
                <a16:creationId xmlns:a16="http://schemas.microsoft.com/office/drawing/2014/main" id="{2546CEA9-4FC6-DD77-EC9D-005BC4AE1AAF}"/>
              </a:ext>
            </a:extLst>
          </p:cNvPr>
          <p:cNvGrpSpPr/>
          <p:nvPr/>
        </p:nvGrpSpPr>
        <p:grpSpPr>
          <a:xfrm>
            <a:off x="6627588" y="1379803"/>
            <a:ext cx="2479394" cy="3848615"/>
            <a:chOff x="3213604" y="-284268"/>
            <a:chExt cx="4274889" cy="7179409"/>
          </a:xfrm>
        </p:grpSpPr>
        <p:pic>
          <p:nvPicPr>
            <p:cNvPr id="3" name="Google Shape;119;g14a5e3457dd_0_96">
              <a:extLst>
                <a:ext uri="{FF2B5EF4-FFF2-40B4-BE49-F238E27FC236}">
                  <a16:creationId xmlns:a16="http://schemas.microsoft.com/office/drawing/2014/main" id="{22A718B7-FB9F-0DA4-B090-8B3CE2BD030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4470" t="-3640" r="-4470" b="3638"/>
            <a:stretch/>
          </p:blipFill>
          <p:spPr>
            <a:xfrm>
              <a:off x="3213604" y="-284268"/>
              <a:ext cx="4274889" cy="7179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20;g14a5e3457dd_0_96">
              <a:extLst>
                <a:ext uri="{FF2B5EF4-FFF2-40B4-BE49-F238E27FC236}">
                  <a16:creationId xmlns:a16="http://schemas.microsoft.com/office/drawing/2014/main" id="{898934C8-8B6C-9DA2-F38A-DE2F2833665B}"/>
                </a:ext>
              </a:extLst>
            </p:cNvPr>
            <p:cNvSpPr/>
            <p:nvPr/>
          </p:nvSpPr>
          <p:spPr>
            <a:xfrm>
              <a:off x="3986088" y="3290031"/>
              <a:ext cx="2459400" cy="11903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5" name="Google Shape;121;g14a5e3457dd_0_96">
              <a:extLst>
                <a:ext uri="{FF2B5EF4-FFF2-40B4-BE49-F238E27FC236}">
                  <a16:creationId xmlns:a16="http://schemas.microsoft.com/office/drawing/2014/main" id="{6C0E0127-B4C5-854E-0A13-C4715505C21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56392" y="3508180"/>
              <a:ext cx="2350645" cy="7540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Google Shape;125;g14a5e3457dd_0_96">
            <a:extLst>
              <a:ext uri="{FF2B5EF4-FFF2-40B4-BE49-F238E27FC236}">
                <a16:creationId xmlns:a16="http://schemas.microsoft.com/office/drawing/2014/main" id="{A893FA14-DB83-611A-AD0A-EFDFC1E8EB8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7160" y="1888435"/>
            <a:ext cx="1605995" cy="31015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27;g14a5e3457dd_0_96">
            <a:extLst>
              <a:ext uri="{FF2B5EF4-FFF2-40B4-BE49-F238E27FC236}">
                <a16:creationId xmlns:a16="http://schemas.microsoft.com/office/drawing/2014/main" id="{8D395F64-2A5A-D3BC-0A7E-CCA3A4A4F5BB}"/>
              </a:ext>
            </a:extLst>
          </p:cNvPr>
          <p:cNvSpPr/>
          <p:nvPr/>
        </p:nvSpPr>
        <p:spPr>
          <a:xfrm>
            <a:off x="5657013" y="3687165"/>
            <a:ext cx="1640123" cy="4449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Google Shape;126;g14a5e3457dd_0_96">
            <a:extLst>
              <a:ext uri="{FF2B5EF4-FFF2-40B4-BE49-F238E27FC236}">
                <a16:creationId xmlns:a16="http://schemas.microsoft.com/office/drawing/2014/main" id="{B7596011-5840-5885-9F03-0B8526E91116}"/>
              </a:ext>
            </a:extLst>
          </p:cNvPr>
          <p:cNvSpPr/>
          <p:nvPr/>
        </p:nvSpPr>
        <p:spPr>
          <a:xfrm>
            <a:off x="7358243" y="3742364"/>
            <a:ext cx="447000" cy="3858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/>
          <p:nvPr/>
        </p:nvSpPr>
        <p:spPr>
          <a:xfrm>
            <a:off x="0" y="0"/>
            <a:ext cx="9144000" cy="967500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358445" y="-24209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第2步。</a:t>
            </a:r>
            <a:r>
              <a:rPr lang="zh-CN" sz="160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打开应用程序并注册。</a:t>
            </a:r>
            <a:endParaRPr sz="1600" i="0" u="none" strike="noStrike" cap="none" dirty="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用户名应该是您的员工号或手机号。</a:t>
            </a:r>
            <a:endParaRPr sz="1600" b="1" i="0" u="none" strike="noStrike" cap="none" dirty="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首次登录时，您可以根据个人选择设置密码。</a:t>
            </a:r>
            <a:endParaRPr sz="1600" i="0" u="none" strike="noStrike" cap="none" dirty="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6208200" y="3240157"/>
            <a:ext cx="2707200" cy="10032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完成注册后，</a:t>
            </a:r>
            <a:endParaRPr sz="12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请记住您选择的密码，方便后期登录。</a:t>
            </a:r>
            <a:endParaRPr sz="12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4450" y="3342255"/>
            <a:ext cx="204099" cy="204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26"/>
          <p:cNvGrpSpPr/>
          <p:nvPr/>
        </p:nvGrpSpPr>
        <p:grpSpPr>
          <a:xfrm>
            <a:off x="3627950" y="1013725"/>
            <a:ext cx="2159657" cy="3951976"/>
            <a:chOff x="3627950" y="1013725"/>
            <a:chExt cx="2159657" cy="3951976"/>
          </a:xfrm>
        </p:grpSpPr>
        <p:pic>
          <p:nvPicPr>
            <p:cNvPr id="140" name="Google Shape;140;p26"/>
            <p:cNvPicPr preferRelativeResize="0"/>
            <p:nvPr/>
          </p:nvPicPr>
          <p:blipFill rotWithShape="1">
            <a:blip r:embed="rId4">
              <a:alphaModFix/>
            </a:blip>
            <a:srcRect b="9917"/>
            <a:stretch/>
          </p:blipFill>
          <p:spPr>
            <a:xfrm>
              <a:off x="3627950" y="1013725"/>
              <a:ext cx="2159657" cy="3951976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141" name="Google Shape;141;p26"/>
            <p:cNvSpPr/>
            <p:nvPr/>
          </p:nvSpPr>
          <p:spPr>
            <a:xfrm>
              <a:off x="3740243" y="2281398"/>
              <a:ext cx="1244700" cy="16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zh-CN" sz="800" b="0" i="0" u="none" strike="noStrike" cap="none" baseline="0">
                  <a:solidFill>
                    <a:srgbClr val="0070C0"/>
                  </a:solidFill>
                  <a:latin typeface="+mn-lt"/>
                  <a:ea typeface="+mn-ea"/>
                  <a:cs typeface="+mn-ea"/>
                  <a:sym typeface="+mn-lt"/>
                </a:rPr>
                <a:t>工厂名称</a:t>
              </a:r>
              <a:endParaRPr sz="1400" b="0" i="0" u="none" strike="noStrike" cap="none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3740243" y="2630532"/>
              <a:ext cx="1663500" cy="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zh-CN" sz="800" b="0" i="0" u="none" strike="noStrike" cap="none" baseline="0">
                  <a:solidFill>
                    <a:srgbClr val="0070C0"/>
                  </a:solidFill>
                  <a:latin typeface="+mn-lt"/>
                  <a:ea typeface="+mn-ea"/>
                  <a:cs typeface="+mn-ea"/>
                  <a:sym typeface="+mn-lt"/>
                </a:rPr>
                <a:t>员工号或手机号 </a:t>
              </a:r>
              <a:endParaRPr sz="1400" b="0" i="0" u="none" strike="noStrike" cap="none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3740243" y="2862061"/>
              <a:ext cx="1663500" cy="16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zh-CN" sz="800" b="0" i="0" u="none" strike="noStrike" cap="none" baseline="0">
                  <a:solidFill>
                    <a:srgbClr val="0070C0"/>
                  </a:solidFill>
                  <a:latin typeface="+mn-lt"/>
                  <a:ea typeface="+mn-ea"/>
                  <a:cs typeface="+mn-ea"/>
                  <a:sym typeface="+mn-lt"/>
                </a:rPr>
                <a:t>员工选择密码</a:t>
              </a:r>
              <a:endParaRPr sz="1400" b="0" i="0" u="none" strike="noStrike" cap="none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4" name="Google Shape;144;p26"/>
          <p:cNvSpPr/>
          <p:nvPr/>
        </p:nvSpPr>
        <p:spPr>
          <a:xfrm>
            <a:off x="3028082" y="2424655"/>
            <a:ext cx="539400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6208200" y="1824330"/>
            <a:ext cx="2707200" cy="114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请检查工厂名称是否正确。确保您的反馈意见能得到工厂经理的回应。</a:t>
            </a:r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4450" y="1869423"/>
            <a:ext cx="204099" cy="204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6"/>
          <p:cNvCxnSpPr>
            <a:cxnSpLocks/>
            <a:stCxn id="145" idx="1"/>
          </p:cNvCxnSpPr>
          <p:nvPr/>
        </p:nvCxnSpPr>
        <p:spPr>
          <a:xfrm flipH="1">
            <a:off x="4631635" y="2398830"/>
            <a:ext cx="1576565" cy="0"/>
          </a:xfrm>
          <a:prstGeom prst="straightConnector1">
            <a:avLst/>
          </a:prstGeom>
          <a:noFill/>
          <a:ln w="28575" cap="flat" cmpd="sng">
            <a:solidFill>
              <a:srgbClr val="FF0505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" name="Google Shape;137;p26">
            <a:extLst>
              <a:ext uri="{FF2B5EF4-FFF2-40B4-BE49-F238E27FC236}">
                <a16:creationId xmlns:a16="http://schemas.microsoft.com/office/drawing/2014/main" id="{D16E6172-B97E-87E9-07C7-AEE0EBA8E0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478" y="1013725"/>
            <a:ext cx="2225847" cy="39519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3" name="Google Shape;138;p26">
            <a:extLst>
              <a:ext uri="{FF2B5EF4-FFF2-40B4-BE49-F238E27FC236}">
                <a16:creationId xmlns:a16="http://schemas.microsoft.com/office/drawing/2014/main" id="{1ED14B5A-F110-C554-6E44-0AFEA34DE045}"/>
              </a:ext>
            </a:extLst>
          </p:cNvPr>
          <p:cNvSpPr/>
          <p:nvPr/>
        </p:nvSpPr>
        <p:spPr>
          <a:xfrm>
            <a:off x="1205948" y="3347223"/>
            <a:ext cx="540334" cy="4863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150a4d8881d_0_113"/>
          <p:cNvPicPr preferRelativeResize="0"/>
          <p:nvPr/>
        </p:nvPicPr>
        <p:blipFill rotWithShape="1">
          <a:blip r:embed="rId3">
            <a:alphaModFix/>
          </a:blip>
          <a:srcRect t="3368" b="2503"/>
          <a:stretch/>
        </p:blipFill>
        <p:spPr>
          <a:xfrm>
            <a:off x="448189" y="448933"/>
            <a:ext cx="2363025" cy="45268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2" name="Google Shape;152;g150a4d8881d_0_113"/>
          <p:cNvSpPr/>
          <p:nvPr/>
        </p:nvSpPr>
        <p:spPr>
          <a:xfrm>
            <a:off x="0" y="0"/>
            <a:ext cx="9144000" cy="447900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" name="Google Shape;153;g150a4d8881d_0_113"/>
          <p:cNvSpPr txBox="1"/>
          <p:nvPr/>
        </p:nvSpPr>
        <p:spPr>
          <a:xfrm>
            <a:off x="0" y="1913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第3步。</a:t>
            </a:r>
            <a:r>
              <a:rPr lang="zh-CN" sz="160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选择【</a:t>
            </a:r>
            <a:r>
              <a:rPr lang="zh-CN" sz="16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反馈</a:t>
            </a:r>
            <a:r>
              <a:rPr lang="zh-CN" sz="160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】工具-&gt;点击【</a:t>
            </a:r>
            <a:r>
              <a:rPr lang="zh-CN" sz="16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提交请求</a:t>
            </a:r>
            <a:r>
              <a:rPr lang="zh-CN" sz="160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】-&gt;点击【</a:t>
            </a:r>
            <a:r>
              <a:rPr lang="zh-CN" sz="16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选择类别</a:t>
            </a:r>
            <a:r>
              <a:rPr lang="zh-CN" sz="160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】。</a:t>
            </a:r>
            <a:endParaRPr sz="140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5" name="Google Shape;155;g150a4d8881d_0_113"/>
          <p:cNvPicPr preferRelativeResize="0"/>
          <p:nvPr/>
        </p:nvPicPr>
        <p:blipFill rotWithShape="1">
          <a:blip r:embed="rId4">
            <a:alphaModFix/>
          </a:blip>
          <a:srcRect t="3467" b="5984"/>
          <a:stretch/>
        </p:blipFill>
        <p:spPr>
          <a:xfrm>
            <a:off x="6334290" y="447831"/>
            <a:ext cx="2388254" cy="45171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6" name="Google Shape;156;g150a4d8881d_0_113"/>
          <p:cNvSpPr/>
          <p:nvPr/>
        </p:nvSpPr>
        <p:spPr>
          <a:xfrm>
            <a:off x="1072250" y="1402805"/>
            <a:ext cx="544200" cy="3858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7" name="Google Shape;157;g150a4d8881d_0_113"/>
          <p:cNvSpPr/>
          <p:nvPr/>
        </p:nvSpPr>
        <p:spPr>
          <a:xfrm>
            <a:off x="4137134" y="4309868"/>
            <a:ext cx="1568700" cy="4479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8" name="Google Shape;158;g150a4d8881d_0_113"/>
          <p:cNvSpPr/>
          <p:nvPr/>
        </p:nvSpPr>
        <p:spPr>
          <a:xfrm>
            <a:off x="6347542" y="788248"/>
            <a:ext cx="2354400" cy="4479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9" name="Google Shape;159;g150a4d8881d_0_113"/>
          <p:cNvSpPr/>
          <p:nvPr/>
        </p:nvSpPr>
        <p:spPr>
          <a:xfrm>
            <a:off x="2857969" y="2390080"/>
            <a:ext cx="539400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0" name="Google Shape;160;g150a4d8881d_0_113"/>
          <p:cNvSpPr/>
          <p:nvPr/>
        </p:nvSpPr>
        <p:spPr>
          <a:xfrm>
            <a:off x="5767118" y="2390080"/>
            <a:ext cx="539400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1" name="Google Shape;161;g150a4d8881d_0_113"/>
          <p:cNvPicPr preferRelativeResize="0"/>
          <p:nvPr/>
        </p:nvPicPr>
        <p:blipFill rotWithShape="1">
          <a:blip r:embed="rId5">
            <a:alphaModFix/>
          </a:blip>
          <a:srcRect t="4753" b="3636"/>
          <a:stretch/>
        </p:blipFill>
        <p:spPr>
          <a:xfrm>
            <a:off x="3434874" y="448925"/>
            <a:ext cx="2284983" cy="45268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62" name="Google Shape;162;g150a4d8881d_0_113"/>
          <p:cNvSpPr/>
          <p:nvPr/>
        </p:nvSpPr>
        <p:spPr>
          <a:xfrm>
            <a:off x="4191554" y="4611755"/>
            <a:ext cx="1568700" cy="425477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/>
          <p:nvPr/>
        </p:nvSpPr>
        <p:spPr>
          <a:xfrm>
            <a:off x="0" y="0"/>
            <a:ext cx="9144000" cy="447831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 t="10317" b="4760"/>
          <a:stretch/>
        </p:blipFill>
        <p:spPr>
          <a:xfrm>
            <a:off x="363410" y="579547"/>
            <a:ext cx="2375183" cy="44578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70" name="Google Shape;170;p27"/>
          <p:cNvPicPr preferRelativeResize="0"/>
          <p:nvPr/>
        </p:nvPicPr>
        <p:blipFill rotWithShape="1">
          <a:blip r:embed="rId4">
            <a:alphaModFix/>
          </a:blip>
          <a:srcRect t="3209" b="5236"/>
          <a:stretch/>
        </p:blipFill>
        <p:spPr>
          <a:xfrm>
            <a:off x="3398079" y="579547"/>
            <a:ext cx="2361344" cy="44521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cxnSp>
        <p:nvCxnSpPr>
          <p:cNvPr id="171" name="Google Shape;171;p27"/>
          <p:cNvCxnSpPr>
            <a:cxnSpLocks/>
          </p:cNvCxnSpPr>
          <p:nvPr/>
        </p:nvCxnSpPr>
        <p:spPr>
          <a:xfrm>
            <a:off x="3964896" y="3592250"/>
            <a:ext cx="227688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72" name="Google Shape;172;p27"/>
          <p:cNvCxnSpPr/>
          <p:nvPr/>
        </p:nvCxnSpPr>
        <p:spPr>
          <a:xfrm>
            <a:off x="5672137" y="4118128"/>
            <a:ext cx="5696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73" name="Google Shape;173;p27"/>
          <p:cNvSpPr txBox="1"/>
          <p:nvPr/>
        </p:nvSpPr>
        <p:spPr>
          <a:xfrm>
            <a:off x="6247352" y="1375603"/>
            <a:ext cx="2686050" cy="1441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0" i="0" u="none" baseline="0">
                <a:solidFill>
                  <a:srgbClr val="3F3F3F"/>
                </a:solidFill>
                <a:latin typeface="+mn-lt"/>
                <a:ea typeface="+mn-ea"/>
                <a:cs typeface="+mn-ea"/>
                <a:sym typeface="+mn-lt"/>
              </a:rPr>
              <a:t>键入支持请求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0" i="0" u="none" strike="noStrike" cap="none" baseline="0">
                <a:solidFill>
                  <a:srgbClr val="3F3F3F"/>
                </a:solidFill>
                <a:latin typeface="+mn-lt"/>
                <a:ea typeface="+mn-ea"/>
                <a:cs typeface="+mn-ea"/>
                <a:sym typeface="+mn-lt"/>
              </a:rPr>
              <a:t>/查询/投诉/建议</a:t>
            </a:r>
            <a:endParaRPr sz="1200" b="0" i="0" u="none" strike="noStrike" cap="none" dirty="0">
              <a:solidFill>
                <a:srgbClr val="3F3F3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6169325" y="3450880"/>
            <a:ext cx="2842105" cy="80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b="0" i="0" u="none" strike="noStrike" cap="none" baseline="0">
                <a:solidFill>
                  <a:srgbClr val="3F3F3F"/>
                </a:solidFill>
                <a:latin typeface="+mn-lt"/>
                <a:ea typeface="+mn-ea"/>
                <a:cs typeface="+mn-ea"/>
                <a:sym typeface="+mn-lt"/>
              </a:rPr>
              <a:t>插入手机中的照片作为证据（可选） </a:t>
            </a:r>
            <a:endParaRPr sz="900" b="0" i="0" u="none" strike="noStrike" cap="none" dirty="0">
              <a:solidFill>
                <a:srgbClr val="3F3F3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6194681" y="3986596"/>
            <a:ext cx="2922766" cy="80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b="0" i="0" u="none" strike="noStrike" cap="none" baseline="0">
                <a:solidFill>
                  <a:srgbClr val="3F3F3F"/>
                </a:solidFill>
                <a:latin typeface="+mn-lt"/>
                <a:ea typeface="+mn-ea"/>
                <a:cs typeface="+mn-ea"/>
                <a:sym typeface="+mn-lt"/>
              </a:rPr>
              <a:t>选择匿名发送反馈内容（可选）</a:t>
            </a:r>
            <a:endParaRPr sz="900" b="0" i="0" u="none" strike="noStrike" cap="none" dirty="0">
              <a:solidFill>
                <a:srgbClr val="3F3F3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-3942" y="1139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第4步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选择与您的反馈相关的主题 -&gt; 输入反馈内容 -&gt; 【</a:t>
            </a: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提交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】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394355" y="1510032"/>
            <a:ext cx="2313292" cy="355071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3444104" y="1510032"/>
            <a:ext cx="2208155" cy="148332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79" name="Google Shape;179;p27"/>
          <p:cNvCxnSpPr>
            <a:cxnSpLocks/>
          </p:cNvCxnSpPr>
          <p:nvPr/>
        </p:nvCxnSpPr>
        <p:spPr>
          <a:xfrm>
            <a:off x="5731771" y="1518742"/>
            <a:ext cx="51001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80" name="Google Shape;180;p27"/>
          <p:cNvSpPr/>
          <p:nvPr/>
        </p:nvSpPr>
        <p:spPr>
          <a:xfrm>
            <a:off x="3454168" y="3348291"/>
            <a:ext cx="477598" cy="51738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6201766" y="4421542"/>
            <a:ext cx="2842105" cy="80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b="0" i="0" u="none" strike="noStrike" cap="none" baseline="0">
                <a:solidFill>
                  <a:srgbClr val="3F3F3F"/>
                </a:solidFill>
                <a:latin typeface="+mn-lt"/>
                <a:ea typeface="+mn-ea"/>
                <a:cs typeface="+mn-ea"/>
                <a:sym typeface="+mn-lt"/>
              </a:rPr>
              <a:t>留下电话号码并要求工厂回电（可选）。</a:t>
            </a:r>
            <a:endParaRPr sz="900" b="0" i="0" u="none" strike="noStrike" cap="none" dirty="0">
              <a:solidFill>
                <a:srgbClr val="3F3F3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2" name="Google Shape;182;p27"/>
          <p:cNvCxnSpPr/>
          <p:nvPr/>
        </p:nvCxnSpPr>
        <p:spPr>
          <a:xfrm>
            <a:off x="5672137" y="4532534"/>
            <a:ext cx="5696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83" name="Google Shape;183;p27"/>
          <p:cNvSpPr/>
          <p:nvPr/>
        </p:nvSpPr>
        <p:spPr>
          <a:xfrm>
            <a:off x="2805319" y="2412297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3398079" y="4683831"/>
            <a:ext cx="2333692" cy="3410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 rotWithShape="1">
          <a:blip r:embed="rId3">
            <a:alphaModFix/>
          </a:blip>
          <a:srcRect t="18429"/>
          <a:stretch/>
        </p:blipFill>
        <p:spPr>
          <a:xfrm>
            <a:off x="286241" y="494213"/>
            <a:ext cx="2388255" cy="45171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90" name="Google Shape;190;p28"/>
          <p:cNvSpPr/>
          <p:nvPr/>
        </p:nvSpPr>
        <p:spPr>
          <a:xfrm>
            <a:off x="0" y="0"/>
            <a:ext cx="9144000" cy="447831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0" y="597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第5步。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定期登录，查看工厂回复。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2428" y="2459484"/>
            <a:ext cx="934586" cy="2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 descr="Graphical user interface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8907"/>
          <a:stretch/>
        </p:blipFill>
        <p:spPr>
          <a:xfrm>
            <a:off x="3339548" y="1517316"/>
            <a:ext cx="5612296" cy="33661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94" name="Google Shape;194;p28"/>
          <p:cNvSpPr/>
          <p:nvPr/>
        </p:nvSpPr>
        <p:spPr>
          <a:xfrm>
            <a:off x="323722" y="1659536"/>
            <a:ext cx="2313292" cy="109326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3339548" y="669235"/>
            <a:ext cx="5612296" cy="9439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6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工厂关闭通信后，工人就可以对其进行评分。 </a:t>
            </a:r>
            <a:endParaRPr sz="16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6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工人可以对其经验进行评价。</a:t>
            </a:r>
            <a:endParaRPr sz="16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3646" y="740551"/>
            <a:ext cx="204099" cy="20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/>
          <p:nvPr/>
        </p:nvSpPr>
        <p:spPr>
          <a:xfrm>
            <a:off x="2752975" y="2182311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9"/>
          <p:cNvGrpSpPr/>
          <p:nvPr/>
        </p:nvGrpSpPr>
        <p:grpSpPr>
          <a:xfrm>
            <a:off x="3203060" y="821634"/>
            <a:ext cx="2516172" cy="4227091"/>
            <a:chOff x="4136571" y="811401"/>
            <a:chExt cx="3367549" cy="5800498"/>
          </a:xfrm>
        </p:grpSpPr>
        <p:pic>
          <p:nvPicPr>
            <p:cNvPr id="203" name="Google Shape;203;p29"/>
            <p:cNvPicPr preferRelativeResize="0"/>
            <p:nvPr/>
          </p:nvPicPr>
          <p:blipFill rotWithShape="1">
            <a:blip r:embed="rId3">
              <a:alphaModFix/>
            </a:blip>
            <a:srcRect t="5208" r="5440" b="22943"/>
            <a:stretch/>
          </p:blipFill>
          <p:spPr>
            <a:xfrm>
              <a:off x="4136571" y="811401"/>
              <a:ext cx="3367548" cy="535528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313"/>
                </a:srgbClr>
              </a:outerShdw>
            </a:effectLst>
          </p:spPr>
        </p:pic>
        <p:sp>
          <p:nvSpPr>
            <p:cNvPr id="204" name="Google Shape;204;p29"/>
            <p:cNvSpPr txBox="1"/>
            <p:nvPr/>
          </p:nvSpPr>
          <p:spPr>
            <a:xfrm>
              <a:off x="4136572" y="6131829"/>
              <a:ext cx="3367548" cy="480070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zh-CN" sz="1300" b="1" i="0" u="none" strike="noStrike" cap="none" baseline="0">
                  <a:solidFill>
                    <a:schemeClr val="lt1"/>
                  </a:solidFill>
                  <a:latin typeface="+mn-lt"/>
                  <a:ea typeface="+mn-ea"/>
                  <a:cs typeface="+mn-ea"/>
                  <a:sym typeface="+mn-lt"/>
                </a:rPr>
                <a:t>多语言联系人列表</a:t>
              </a:r>
              <a:endParaRPr sz="1400" i="0" u="none" strike="noStrike" cap="none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D9504CB-59B8-2443-A8AA-64F56EC14323}"/>
              </a:ext>
            </a:extLst>
          </p:cNvPr>
          <p:cNvGrpSpPr/>
          <p:nvPr/>
        </p:nvGrpSpPr>
        <p:grpSpPr>
          <a:xfrm>
            <a:off x="6220167" y="821634"/>
            <a:ext cx="2577600" cy="3934676"/>
            <a:chOff x="6220167" y="821634"/>
            <a:chExt cx="2577600" cy="393467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89D17C8-54A1-F84D-AF95-2666D49CC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0167" y="821634"/>
              <a:ext cx="2577600" cy="39346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8" name="Google Shape;208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55802" y="2085461"/>
              <a:ext cx="1708293" cy="16987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p29"/>
          <p:cNvSpPr/>
          <p:nvPr/>
        </p:nvSpPr>
        <p:spPr>
          <a:xfrm>
            <a:off x="0" y="-1"/>
            <a:ext cx="9144000" cy="721121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86139" y="-164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如果您</a:t>
            </a:r>
            <a:r>
              <a:rPr lang="zh-CN" sz="1600" b="0" i="0" u="sng" strike="noStrike" cap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不</a:t>
            </a:r>
            <a:r>
              <a:rPr lang="zh-CN" sz="16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知道如何提交反馈， </a:t>
            </a:r>
            <a:endParaRPr sz="1600" i="0" u="none" strike="noStrike" cap="none" dirty="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0" i="0" u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点击【</a:t>
            </a:r>
            <a:r>
              <a:rPr lang="zh-CN" sz="1600" b="1" i="0" u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如何</a:t>
            </a:r>
            <a:r>
              <a:rPr lang="zh-CN" sz="1600" b="0" i="0" u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】查看分步指导视频或拨打【</a:t>
            </a:r>
            <a:r>
              <a:rPr lang="zh-CN" sz="1600" b="1" i="0" u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联系</a:t>
            </a:r>
            <a:r>
              <a:rPr lang="zh-CN" sz="1600" b="0" i="0" u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】热线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 rotWithShape="1">
          <a:blip r:embed="rId6">
            <a:alphaModFix/>
          </a:blip>
          <a:srcRect t="4753" b="3636"/>
          <a:stretch/>
        </p:blipFill>
        <p:spPr>
          <a:xfrm>
            <a:off x="258275" y="835511"/>
            <a:ext cx="2434694" cy="42054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12" name="Google Shape;212;p29"/>
          <p:cNvSpPr/>
          <p:nvPr/>
        </p:nvSpPr>
        <p:spPr>
          <a:xfrm>
            <a:off x="336487" y="4724276"/>
            <a:ext cx="766169" cy="32664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25E65-BD8A-3BDE-E44F-044FB9F25DD9}"/>
              </a:ext>
            </a:extLst>
          </p:cNvPr>
          <p:cNvCxnSpPr>
            <a:cxnSpLocks/>
          </p:cNvCxnSpPr>
          <p:nvPr/>
        </p:nvCxnSpPr>
        <p:spPr>
          <a:xfrm>
            <a:off x="516835" y="2515581"/>
            <a:ext cx="0" cy="2142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BB724E-F24D-1DE8-8587-45EB567862A6}"/>
              </a:ext>
            </a:extLst>
          </p:cNvPr>
          <p:cNvCxnSpPr/>
          <p:nvPr/>
        </p:nvCxnSpPr>
        <p:spPr>
          <a:xfrm>
            <a:off x="516835" y="2527860"/>
            <a:ext cx="2769704" cy="0"/>
          </a:xfrm>
          <a:prstGeom prst="straightConnector1">
            <a:avLst/>
          </a:prstGeom>
          <a:ln>
            <a:solidFill>
              <a:srgbClr val="FF0000"/>
            </a:solidFill>
            <a:headEnd w="med" len="sm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6F3924-480F-F384-0630-2B2493C5776C}"/>
              </a:ext>
            </a:extLst>
          </p:cNvPr>
          <p:cNvCxnSpPr>
            <a:cxnSpLocks/>
          </p:cNvCxnSpPr>
          <p:nvPr/>
        </p:nvCxnSpPr>
        <p:spPr>
          <a:xfrm>
            <a:off x="904185" y="3330650"/>
            <a:ext cx="0" cy="1327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9D6082-FADE-C043-B90B-E0C14C4A9A61}"/>
              </a:ext>
            </a:extLst>
          </p:cNvPr>
          <p:cNvCxnSpPr>
            <a:cxnSpLocks/>
          </p:cNvCxnSpPr>
          <p:nvPr/>
        </p:nvCxnSpPr>
        <p:spPr>
          <a:xfrm>
            <a:off x="896870" y="3337965"/>
            <a:ext cx="5439471" cy="0"/>
          </a:xfrm>
          <a:prstGeom prst="straightConnector1">
            <a:avLst/>
          </a:prstGeom>
          <a:ln>
            <a:solidFill>
              <a:srgbClr val="FF0000"/>
            </a:solidFill>
            <a:headEnd w="med" len="sm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" name="Google Shape;207;p29"/>
          <p:cNvSpPr txBox="1"/>
          <p:nvPr/>
        </p:nvSpPr>
        <p:spPr>
          <a:xfrm>
            <a:off x="6220212" y="4682268"/>
            <a:ext cx="2578190" cy="358043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CN" sz="1300" b="1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分步指导视频 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mbrkivn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1082</Words>
  <Application>Microsoft Macintosh PowerPoint</Application>
  <PresentationFormat>全屏显示(16:9)</PresentationFormat>
  <Paragraphs>119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Calibri</vt:lpstr>
      <vt:lpstr>Arial</vt:lpstr>
      <vt:lpstr>Helvetica Neue</vt:lpstr>
      <vt:lpstr>Office Theme</vt:lpstr>
      <vt:lpstr>工具概览：员工使用  有问必答和升级功能</vt:lpstr>
      <vt:lpstr>工人如何使用该工具</vt:lpstr>
      <vt:lpstr>工人有两种选择来获取该工具</vt:lpstr>
      <vt:lpstr>产品选项1:完整的应用程序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产品选项2:单一反馈工具（可选）</vt:lpstr>
      <vt:lpstr>PowerPoint 演示文稿</vt:lpstr>
      <vt:lpstr>PowerPoint 演示文稿</vt:lpstr>
      <vt:lpstr>升级功能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 Overview:  Employee access  the  Feedback Tool &amp; Escalation feature</dc:title>
  <dc:creator>Deborah Albers</dc:creator>
  <cp:lastModifiedBy>Microsoft Office User</cp:lastModifiedBy>
  <cp:revision>46</cp:revision>
  <dcterms:created xsi:type="dcterms:W3CDTF">2020-10-19T19:35:05Z</dcterms:created>
  <dcterms:modified xsi:type="dcterms:W3CDTF">2022-10-10T06:46:20Z</dcterms:modified>
</cp:coreProperties>
</file>