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7010400" cy="9296400"/>
  <p:embeddedFontLst>
    <p:embeddedFont>
      <p:font typeface="微软雅黑" panose="020B0503020204020204" pitchFamily="34" charset="-122"/>
      <p:regular r:id="rId13"/>
      <p:bold r:id="rId14"/>
    </p:embeddedFont>
    <p:embeddedFont>
      <p:font typeface="Helvetica Neue"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dQ5m6/07sm1Vksxs1F7UNueC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FD139-E2A7-4789-8E6F-3A092B2AEC38}" v="4" dt="2022-09-08T20:19:0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140" d="100"/>
          <a:sy n="140" d="100"/>
        </p:scale>
        <p:origin x="492" y="120"/>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412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Welcome to Factory Quick Guide Video</a:t>
            </a:r>
            <a:endParaRPr/>
          </a:p>
        </p:txBody>
      </p:sp>
    </p:spTree>
    <p:extLst>
      <p:ext uri="{BB962C8B-B14F-4D97-AF65-F5344CB8AC3E}">
        <p14:creationId xmlns:p14="http://schemas.microsoft.com/office/powerpoint/2010/main" val="370027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1823764e5_0_5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If this is your first time seeing this report, here is a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r>
              <a:rPr lang="en-US" dirty="0"/>
              <a:t>And that is all for this video. Thank you for watching.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4" name="Google Shape;214;g151823764e5_0_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94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dirty="0"/>
              <a:t>Within the RBA Feedback Tool, there are 2 different portals: The 1st one is for the employee &amp; the 2nd one is for the factory admin.</a:t>
            </a:r>
            <a:endParaRPr dirty="0"/>
          </a:p>
          <a:p>
            <a:pPr marL="0" marR="0" lvl="0" indent="0" algn="l" rtl="0">
              <a:lnSpc>
                <a:spcPct val="100000"/>
              </a:lnSpc>
              <a:spcBef>
                <a:spcPts val="0"/>
              </a:spcBef>
              <a:spcAft>
                <a:spcPts val="0"/>
              </a:spcAft>
              <a:buSzPts val="1400"/>
              <a:buNone/>
            </a:pPr>
            <a:r>
              <a:rPr lang="en-US" dirty="0"/>
              <a:t>Employee can submit feedback by using their </a:t>
            </a:r>
            <a:r>
              <a:rPr lang="en-US" b="1" dirty="0"/>
              <a:t>smartphone</a:t>
            </a:r>
            <a:r>
              <a:rPr lang="en-US" dirty="0"/>
              <a:t> to scan the QR Code</a:t>
            </a:r>
            <a:endParaRPr dirty="0"/>
          </a:p>
          <a:p>
            <a:pPr marL="0" marR="0" lvl="0" indent="0" algn="l" rtl="0">
              <a:lnSpc>
                <a:spcPct val="100000"/>
              </a:lnSpc>
              <a:spcBef>
                <a:spcPts val="0"/>
              </a:spcBef>
              <a:spcAft>
                <a:spcPts val="0"/>
              </a:spcAft>
              <a:buSzPts val="1400"/>
              <a:buNone/>
            </a:pPr>
            <a:r>
              <a:rPr lang="en-US" dirty="0"/>
              <a:t>Factory admin can manage &amp; give response to employee’s feedback through the </a:t>
            </a:r>
            <a:r>
              <a:rPr lang="en-US" b="1" dirty="0"/>
              <a:t>Backend Website</a:t>
            </a:r>
            <a:endParaRPr b="1" dirty="0"/>
          </a:p>
          <a:p>
            <a:pPr marL="0" lvl="0" indent="0" algn="l" rtl="0">
              <a:spcBef>
                <a:spcPts val="0"/>
              </a:spcBef>
              <a:spcAft>
                <a:spcPts val="0"/>
              </a:spcAft>
              <a:buClr>
                <a:schemeClr val="dk1"/>
              </a:buClr>
              <a:buSzPts val="1400"/>
              <a:buFont typeface="Arial"/>
              <a:buNone/>
            </a:pPr>
            <a:r>
              <a:rPr lang="en-US" dirty="0"/>
              <a:t>In this video, we will teach you How To Login the Backend &amp; What are the key features of the Backend?</a:t>
            </a:r>
            <a:endParaRPr b="1" dirty="0"/>
          </a:p>
          <a:p>
            <a:pPr marL="0" marR="0" lvl="0" indent="0" algn="l" rtl="0">
              <a:lnSpc>
                <a:spcPct val="100000"/>
              </a:lnSpc>
              <a:spcBef>
                <a:spcPts val="0"/>
              </a:spcBef>
              <a:spcAft>
                <a:spcPts val="0"/>
              </a:spcAft>
              <a:buSzPts val="1400"/>
              <a:buNone/>
            </a:pPr>
            <a:endParaRPr dirty="0"/>
          </a:p>
        </p:txBody>
      </p:sp>
      <p:sp>
        <p:nvSpPr>
          <p:cNvPr id="92" name="Google Shape;92;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1060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At the final page of the </a:t>
            </a:r>
            <a:r>
              <a:rPr lang="en-US" b="1" dirty="0"/>
              <a:t>onboarding training course</a:t>
            </a:r>
            <a:r>
              <a:rPr lang="en-US" dirty="0"/>
              <a:t>, you will be given an URL which direct to the Backend.</a:t>
            </a:r>
            <a:endParaRPr dirty="0"/>
          </a:p>
          <a:p>
            <a:pPr marL="0" lvl="0" indent="0" algn="l" rtl="0">
              <a:lnSpc>
                <a:spcPct val="100000"/>
              </a:lnSpc>
              <a:spcBef>
                <a:spcPts val="0"/>
              </a:spcBef>
              <a:spcAft>
                <a:spcPts val="0"/>
              </a:spcAft>
              <a:buSzPts val="1400"/>
              <a:buNone/>
            </a:pPr>
            <a:r>
              <a:rPr lang="en-US" dirty="0"/>
              <a:t>Please click on that link &amp; login with your Login Credentials.</a:t>
            </a:r>
            <a:endParaRPr dirty="0"/>
          </a:p>
          <a:p>
            <a:pPr marL="0" lvl="0" indent="0" algn="l" rtl="0">
              <a:lnSpc>
                <a:spcPct val="100000"/>
              </a:lnSpc>
              <a:spcBef>
                <a:spcPts val="0"/>
              </a:spcBef>
              <a:spcAft>
                <a:spcPts val="0"/>
              </a:spcAft>
              <a:buSzPts val="1400"/>
              <a:buNone/>
            </a:pPr>
            <a:r>
              <a:rPr lang="en-US" dirty="0"/>
              <a:t>(show on screen the credentials in the email, enter </a:t>
            </a:r>
            <a:r>
              <a:rPr lang="en-US" dirty="0" err="1"/>
              <a:t>username+password</a:t>
            </a:r>
            <a:r>
              <a:rPr lang="en-US" dirty="0"/>
              <a:t>, click login)</a:t>
            </a:r>
            <a:endParaRPr dirty="0"/>
          </a:p>
        </p:txBody>
      </p:sp>
    </p:spTree>
    <p:extLst>
      <p:ext uri="{BB962C8B-B14F-4D97-AF65-F5344CB8AC3E}">
        <p14:creationId xmlns:p14="http://schemas.microsoft.com/office/powerpoint/2010/main" val="189043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If you wish to view Backend in different language, please click on this icon</a:t>
            </a:r>
            <a:endParaRPr dirty="0"/>
          </a:p>
          <a:p>
            <a:pPr marL="0" lvl="0" indent="0" algn="l" rtl="0">
              <a:lnSpc>
                <a:spcPct val="100000"/>
              </a:lnSpc>
              <a:spcBef>
                <a:spcPts val="0"/>
              </a:spcBef>
              <a:spcAft>
                <a:spcPts val="0"/>
              </a:spcAft>
              <a:buSzPts val="1400"/>
              <a:buNone/>
            </a:pPr>
            <a:r>
              <a:rPr lang="en-US" dirty="0"/>
              <a:t>Then, At the [Feedback Tool] section &gt; Click on [Get Started]</a:t>
            </a:r>
            <a:endParaRPr dirty="0"/>
          </a:p>
          <a:p>
            <a:pPr marL="0" lvl="0" indent="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183444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First, on the Feedback Management page you will find a list of all Feedback submitted by the workers. This is where the factory admin can manage &amp; respond to the employee’s feedback. We will give you further details and instruction on how to respond to feedback in another video.</a:t>
            </a:r>
            <a:endParaRPr dirty="0"/>
          </a:p>
        </p:txBody>
      </p:sp>
    </p:spTree>
    <p:extLst>
      <p:ext uri="{BB962C8B-B14F-4D97-AF65-F5344CB8AC3E}">
        <p14:creationId xmlns:p14="http://schemas.microsoft.com/office/powerpoint/2010/main" val="394798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Next, on this page, you will find escalation feedbacks</a:t>
            </a:r>
            <a:endParaRPr dirty="0"/>
          </a:p>
        </p:txBody>
      </p:sp>
      <p:sp>
        <p:nvSpPr>
          <p:cNvPr id="157" name="Google Shape;15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5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1823764e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51823764e5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Lastly, you can also find the feedback report on this website.</a:t>
            </a:r>
            <a:endParaRPr dirty="0"/>
          </a:p>
          <a:p>
            <a:pPr marL="0" lvl="0" indent="0" algn="l" rtl="0">
              <a:lnSpc>
                <a:spcPct val="100000"/>
              </a:lnSpc>
              <a:spcBef>
                <a:spcPts val="0"/>
              </a:spcBef>
              <a:spcAft>
                <a:spcPts val="0"/>
              </a:spcAft>
              <a:buSzPts val="1400"/>
              <a:buNone/>
            </a:pPr>
            <a:r>
              <a:rPr lang="en-US" dirty="0"/>
              <a:t>As the employees use the tool to submit feedback to the factory, the Backend system will not only record the details of the feedback, but also analyze the total number of feedback submitted by the employees and generate an Analysis Report for the Factory</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1524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1823764e5_0_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All you need to do is go to Backend and on the left panel, click on [Overview]</a:t>
            </a:r>
            <a:endParaRPr dirty="0"/>
          </a:p>
        </p:txBody>
      </p:sp>
      <p:sp>
        <p:nvSpPr>
          <p:cNvPr id="192" name="Google Shape;192;g151823764e5_0_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41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1823764e5_0_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 and choose the Period of time you would like the system to show you.</a:t>
            </a:r>
            <a:endParaRPr dirty="0"/>
          </a:p>
          <a:p>
            <a:pPr marL="0" lvl="0" indent="0" algn="l" rtl="0">
              <a:spcBef>
                <a:spcPts val="0"/>
              </a:spcBef>
              <a:spcAft>
                <a:spcPts val="0"/>
              </a:spcAft>
              <a:buClr>
                <a:schemeClr val="dk1"/>
              </a:buClr>
              <a:buSzPts val="1100"/>
              <a:buFont typeface="Arial"/>
              <a:buNone/>
            </a:pPr>
            <a:r>
              <a:rPr lang="en-US" dirty="0"/>
              <a:t>You can check back on this report as many times as you want and anytime</a:t>
            </a:r>
            <a:endParaRPr dirty="0"/>
          </a:p>
        </p:txBody>
      </p:sp>
      <p:sp>
        <p:nvSpPr>
          <p:cNvPr id="203" name="Google Shape;203;g151823764e5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863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0"/>
        <p:cNvGrpSpPr/>
        <p:nvPr/>
      </p:nvGrpSpPr>
      <p:grpSpPr>
        <a:xfrm>
          <a:off x="0" y="0"/>
          <a:ext cx="0" cy="0"/>
          <a:chOff x="0" y="0"/>
          <a:chExt cx="0" cy="0"/>
        </a:xfrm>
      </p:grpSpPr>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900"/>
              <a:buNone/>
              <a:defRPr/>
            </a:lvl1pPr>
            <a:lvl2pPr marL="0" marR="0" lvl="1" indent="0" algn="r">
              <a:lnSpc>
                <a:spcPct val="100000"/>
              </a:lnSpc>
              <a:spcBef>
                <a:spcPts val="0"/>
              </a:spcBef>
              <a:spcAft>
                <a:spcPts val="0"/>
              </a:spcAft>
              <a:buSzPts val="900"/>
              <a:buNone/>
              <a:defRPr/>
            </a:lvl2pPr>
            <a:lvl3pPr marL="0" marR="0" lvl="2" indent="0" algn="r">
              <a:lnSpc>
                <a:spcPct val="100000"/>
              </a:lnSpc>
              <a:spcBef>
                <a:spcPts val="0"/>
              </a:spcBef>
              <a:spcAft>
                <a:spcPts val="0"/>
              </a:spcAft>
              <a:buSzPts val="900"/>
              <a:buNone/>
              <a:defRPr/>
            </a:lvl3pPr>
            <a:lvl4pPr marL="0" marR="0" lvl="3" indent="0" algn="r">
              <a:lnSpc>
                <a:spcPct val="100000"/>
              </a:lnSpc>
              <a:spcBef>
                <a:spcPts val="0"/>
              </a:spcBef>
              <a:spcAft>
                <a:spcPts val="0"/>
              </a:spcAft>
              <a:buSzPts val="900"/>
              <a:buNone/>
              <a:defRPr/>
            </a:lvl4pPr>
            <a:lvl5pPr marL="0" marR="0" lvl="4" indent="0" algn="r">
              <a:lnSpc>
                <a:spcPct val="100000"/>
              </a:lnSpc>
              <a:spcBef>
                <a:spcPts val="0"/>
              </a:spcBef>
              <a:spcAft>
                <a:spcPts val="0"/>
              </a:spcAft>
              <a:buSzPts val="900"/>
              <a:buNone/>
              <a:defRPr/>
            </a:lvl5pPr>
            <a:lvl6pPr marL="0" marR="0" lvl="5" indent="0" algn="r">
              <a:lnSpc>
                <a:spcPct val="100000"/>
              </a:lnSpc>
              <a:spcBef>
                <a:spcPts val="0"/>
              </a:spcBef>
              <a:spcAft>
                <a:spcPts val="0"/>
              </a:spcAft>
              <a:buSzPts val="900"/>
              <a:buNone/>
              <a:defRPr/>
            </a:lvl6pPr>
            <a:lvl7pPr marL="0" marR="0" lvl="6" indent="0" algn="r">
              <a:lnSpc>
                <a:spcPct val="100000"/>
              </a:lnSpc>
              <a:spcBef>
                <a:spcPts val="0"/>
              </a:spcBef>
              <a:spcAft>
                <a:spcPts val="0"/>
              </a:spcAft>
              <a:buSzPts val="900"/>
              <a:buNone/>
              <a:defRPr/>
            </a:lvl7pPr>
            <a:lvl8pPr marL="0" marR="0" lvl="7" indent="0" algn="r">
              <a:lnSpc>
                <a:spcPct val="100000"/>
              </a:lnSpc>
              <a:spcBef>
                <a:spcPts val="0"/>
              </a:spcBef>
              <a:spcAft>
                <a:spcPts val="0"/>
              </a:spcAft>
              <a:buSzPts val="900"/>
              <a:buNone/>
              <a:defRPr/>
            </a:lvl8pPr>
            <a:lvl9pPr marL="0" marR="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7" name="Google Shape;27;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9" name="Google Shape;2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5" name="Google Shape;35;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7" name="Google Shape;37;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8" name="Google Shape;38;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4" name="Google Shape;44;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6" name="Google Shape;46;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7" name="Google Shape;47;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sp>
        <p:nvSpPr>
          <p:cNvPr id="51" name="Google Shape;51;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2" name="Google Shape;52;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6" name="Google Shape;5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9"/>
        <p:cNvGrpSpPr/>
        <p:nvPr/>
      </p:nvGrpSpPr>
      <p:grpSpPr>
        <a:xfrm>
          <a:off x="0" y="0"/>
          <a:ext cx="0" cy="0"/>
          <a:chOff x="0" y="0"/>
          <a:chExt cx="0" cy="0"/>
        </a:xfrm>
      </p:grpSpPr>
      <p:sp>
        <p:nvSpPr>
          <p:cNvPr id="60" name="Google Shape;60;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5" name="Google Shape;65;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6" name="Google Shape;66;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
        <p:cNvGrpSpPr/>
        <p:nvPr/>
      </p:nvGrpSpPr>
      <p:grpSpPr>
        <a:xfrm>
          <a:off x="0" y="0"/>
          <a:ext cx="0" cy="0"/>
          <a:chOff x="0" y="0"/>
          <a:chExt cx="0" cy="0"/>
        </a:xfrm>
      </p:grpSpPr>
      <p:sp>
        <p:nvSpPr>
          <p:cNvPr id="70" name="Google Shape;70;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1" name="Google Shape;71;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5" name="Google Shape;75;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6" name="Google Shape;76;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g151823764e5_0_1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g151823764e5_0_1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g151823764e5_0_1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151823764e5_0_1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3"/>
              </a:buClr>
              <a:buSzPts val="3600"/>
              <a:buFont typeface="Helvetica Neue"/>
              <a:buNone/>
            </a:pPr>
            <a:r>
              <a:rPr lang="zh-CN" b="1" i="0" u="none" baseline="0" dirty="0">
                <a:latin typeface="+mn-lt"/>
                <a:ea typeface="+mn-ea"/>
                <a:cs typeface="+mn-ea"/>
                <a:sym typeface="+mn-lt"/>
              </a:rPr>
              <a:t>工厂快速指南：</a:t>
            </a:r>
            <a:r>
              <a:rPr lang="zh-CN" b="0" i="0" u="none" baseline="0" dirty="0">
                <a:latin typeface="+mn-lt"/>
                <a:ea typeface="+mn-ea"/>
                <a:cs typeface="+mn-ea"/>
                <a:sym typeface="+mn-lt"/>
              </a:rPr>
              <a:t> </a:t>
            </a:r>
            <a:r>
              <a:rPr lang="zh-CN" b="1" i="0" u="none" baseline="0" dirty="0">
                <a:latin typeface="+mn-lt"/>
                <a:ea typeface="+mn-ea"/>
                <a:cs typeface="+mn-ea"/>
                <a:sym typeface="+mn-lt"/>
              </a:rPr>
              <a:t>后台登录</a:t>
            </a:r>
            <a:endParaRPr dirty="0">
              <a:latin typeface="+mn-lt"/>
              <a:ea typeface="+mn-ea"/>
              <a:cs typeface="+mn-ea"/>
              <a:sym typeface="+mn-lt"/>
            </a:endParaRPr>
          </a:p>
          <a:p>
            <a:pPr marL="0" lvl="0" indent="0" algn="ctr" rtl="0">
              <a:lnSpc>
                <a:spcPct val="100000"/>
              </a:lnSpc>
              <a:spcBef>
                <a:spcPts val="0"/>
              </a:spcBef>
              <a:spcAft>
                <a:spcPts val="0"/>
              </a:spcAft>
              <a:buClr>
                <a:schemeClr val="accent3"/>
              </a:buClr>
              <a:buSzPts val="3600"/>
              <a:buFont typeface="Helvetica Neue"/>
              <a:buNone/>
            </a:pPr>
            <a:r>
              <a:rPr lang="zh-CN" b="1" i="0" u="none" baseline="0" dirty="0">
                <a:latin typeface="+mn-lt"/>
                <a:ea typeface="+mn-ea"/>
                <a:cs typeface="+mn-ea"/>
                <a:sym typeface="+mn-lt"/>
              </a:rPr>
              <a:t>和主要功能介绍</a:t>
            </a:r>
            <a:endParaRPr sz="3600" dirty="0">
              <a:latin typeface="+mn-lt"/>
              <a:ea typeface="+mn-ea"/>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51823764e5_0_5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217" name="Google Shape;217;g151823764e5_0_5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218" name="Google Shape;218;g151823764e5_0_5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219" name="Google Shape;219;g151823764e5_0_5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1" i="0" u="none" baseline="0">
                <a:solidFill>
                  <a:schemeClr val="lt1"/>
                </a:solidFill>
                <a:latin typeface="+mn-lt"/>
                <a:ea typeface="+mn-ea"/>
                <a:cs typeface="+mn-ea"/>
                <a:sym typeface="+mn-lt"/>
              </a:rPr>
              <a:t>条款描述</a:t>
            </a:r>
            <a:endParaRPr dirty="0">
              <a:latin typeface="+mn-lt"/>
              <a:ea typeface="+mn-ea"/>
              <a:cs typeface="+mn-ea"/>
              <a:sym typeface="+mn-lt"/>
            </a:endParaRPr>
          </a:p>
        </p:txBody>
      </p:sp>
      <p:sp>
        <p:nvSpPr>
          <p:cNvPr id="220" name="Google Shape;220;g151823764e5_0_57"/>
          <p:cNvSpPr/>
          <p:nvPr/>
        </p:nvSpPr>
        <p:spPr>
          <a:xfrm>
            <a:off x="1057854" y="2771006"/>
            <a:ext cx="6922200" cy="2372493"/>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zh-CN" sz="1200" b="1" i="0" u="none" baseline="0">
                <a:solidFill>
                  <a:srgbClr val="FF0000"/>
                </a:solidFill>
                <a:latin typeface="+mn-lt"/>
                <a:ea typeface="+mn-ea"/>
                <a:cs typeface="+mn-ea"/>
                <a:sym typeface="+mn-lt"/>
              </a:rPr>
              <a:t>总记录：</a:t>
            </a:r>
            <a:r>
              <a:rPr lang="zh-CN" sz="1200" b="0" i="0" u="none" baseline="0">
                <a:solidFill>
                  <a:srgbClr val="FF0000"/>
                </a:solidFill>
                <a:latin typeface="+mn-lt"/>
                <a:ea typeface="+mn-ea"/>
                <a:cs typeface="+mn-ea"/>
                <a:sym typeface="+mn-lt"/>
              </a:rPr>
              <a:t>一段时间内提交的反馈信息总量</a:t>
            </a:r>
            <a:endParaRPr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latin typeface="+mn-lt"/>
              <a:ea typeface="+mn-ea"/>
              <a:cs typeface="+mn-ea"/>
              <a:sym typeface="+mn-lt"/>
            </a:endParaRPr>
          </a:p>
          <a:p>
            <a:pPr marL="171450" marR="0" lvl="8" indent="-171450" algn="l" rtl="0">
              <a:lnSpc>
                <a:spcPct val="100000"/>
              </a:lnSpc>
              <a:spcBef>
                <a:spcPts val="320"/>
              </a:spcBef>
              <a:spcAft>
                <a:spcPts val="0"/>
              </a:spcAft>
              <a:buClr>
                <a:srgbClr val="000000"/>
              </a:buClr>
              <a:buSzPts val="1200"/>
              <a:buFont typeface="Arial"/>
              <a:buChar char="•"/>
            </a:pPr>
            <a:r>
              <a:rPr lang="zh-CN" sz="1200" b="1" i="0" u="none" strike="noStrike" cap="none" baseline="0">
                <a:solidFill>
                  <a:srgbClr val="FF0000"/>
                </a:solidFill>
                <a:latin typeface="+mn-lt"/>
                <a:ea typeface="+mn-ea"/>
                <a:cs typeface="+mn-ea"/>
                <a:sym typeface="+mn-lt"/>
              </a:rPr>
              <a:t>普通（标准）：</a:t>
            </a:r>
            <a:r>
              <a:rPr lang="zh-CN" sz="1200" b="0" i="0" u="none" strike="noStrike" cap="none" baseline="0">
                <a:solidFill>
                  <a:srgbClr val="FF0000"/>
                </a:solidFill>
                <a:latin typeface="+mn-lt"/>
                <a:ea typeface="+mn-ea"/>
                <a:cs typeface="+mn-ea"/>
                <a:sym typeface="+mn-lt"/>
              </a:rPr>
              <a:t>需要在</a:t>
            </a:r>
            <a:r>
              <a:rPr lang="zh-CN" sz="1200" b="1" i="0" u="none" strike="noStrike" cap="none" baseline="0">
                <a:solidFill>
                  <a:srgbClr val="FF0000"/>
                </a:solidFill>
                <a:latin typeface="+mn-lt"/>
                <a:ea typeface="+mn-ea"/>
                <a:cs typeface="+mn-ea"/>
                <a:sym typeface="+mn-lt"/>
              </a:rPr>
              <a:t>72小时内</a:t>
            </a:r>
            <a:r>
              <a:rPr lang="zh-CN" sz="1200" b="0" i="0" u="none" strike="noStrike" cap="none" baseline="0">
                <a:solidFill>
                  <a:srgbClr val="FF0000"/>
                </a:solidFill>
                <a:latin typeface="+mn-lt"/>
                <a:ea typeface="+mn-ea"/>
                <a:cs typeface="+mn-ea"/>
                <a:sym typeface="+mn-lt"/>
              </a:rPr>
              <a:t>回复低紧急反馈信息</a:t>
            </a:r>
            <a:endParaRPr b="1" dirty="0">
              <a:latin typeface="+mn-lt"/>
              <a:ea typeface="+mn-ea"/>
              <a:cs typeface="+mn-ea"/>
              <a:sym typeface="+mn-lt"/>
            </a:endParaRPr>
          </a:p>
          <a:p>
            <a:pPr marL="171450" marR="0" lvl="8" indent="-171450" algn="l" rtl="0">
              <a:lnSpc>
                <a:spcPct val="100000"/>
              </a:lnSpc>
              <a:spcBef>
                <a:spcPts val="320"/>
              </a:spcBef>
              <a:spcAft>
                <a:spcPts val="0"/>
              </a:spcAft>
              <a:buClr>
                <a:srgbClr val="000000"/>
              </a:buClr>
              <a:buSzPts val="1200"/>
              <a:buFont typeface="Arial"/>
              <a:buChar char="•"/>
            </a:pPr>
            <a:r>
              <a:rPr lang="zh-CN" sz="1200" b="1" i="0" u="none" strike="noStrike" cap="none" baseline="0">
                <a:solidFill>
                  <a:srgbClr val="FF0000"/>
                </a:solidFill>
                <a:latin typeface="+mn-lt"/>
                <a:ea typeface="+mn-ea"/>
                <a:cs typeface="+mn-ea"/>
                <a:sym typeface="+mn-lt"/>
              </a:rPr>
              <a:t>高（紧急）：</a:t>
            </a:r>
            <a:r>
              <a:rPr lang="zh-CN" sz="1200" b="0" i="0" u="none" strike="noStrike" cap="none" baseline="0">
                <a:solidFill>
                  <a:srgbClr val="FF0000"/>
                </a:solidFill>
                <a:latin typeface="+mn-lt"/>
                <a:ea typeface="+mn-ea"/>
                <a:cs typeface="+mn-ea"/>
                <a:sym typeface="+mn-lt"/>
              </a:rPr>
              <a:t>需要在</a:t>
            </a:r>
            <a:r>
              <a:rPr lang="zh-CN" sz="1200" b="1" i="0" u="none" strike="noStrike" cap="none" baseline="0">
                <a:solidFill>
                  <a:srgbClr val="FF0000"/>
                </a:solidFill>
                <a:latin typeface="+mn-lt"/>
                <a:ea typeface="+mn-ea"/>
                <a:cs typeface="+mn-ea"/>
                <a:sym typeface="+mn-lt"/>
              </a:rPr>
              <a:t>48小时内</a:t>
            </a:r>
            <a:r>
              <a:rPr lang="zh-CN" sz="1200" b="0" i="0" u="none" strike="noStrike" cap="none" baseline="0">
                <a:solidFill>
                  <a:srgbClr val="FF0000"/>
                </a:solidFill>
                <a:latin typeface="+mn-lt"/>
                <a:ea typeface="+mn-ea"/>
                <a:cs typeface="+mn-ea"/>
                <a:sym typeface="+mn-lt"/>
              </a:rPr>
              <a:t>回复高紧急反馈信息 </a:t>
            </a:r>
            <a:endParaRPr lang="zh-CN" dirty="0">
              <a:latin typeface="+mn-lt"/>
              <a:ea typeface="+mn-ea"/>
              <a:cs typeface="+mn-ea"/>
              <a:sym typeface="+mn-lt"/>
            </a:endParaRPr>
          </a:p>
          <a:p>
            <a:pPr marL="171450" marR="0" lvl="8" indent="-171450" algn="l" rtl="0">
              <a:lnSpc>
                <a:spcPct val="100000"/>
              </a:lnSpc>
              <a:spcBef>
                <a:spcPts val="320"/>
              </a:spcBef>
              <a:spcAft>
                <a:spcPts val="0"/>
              </a:spcAft>
              <a:buClr>
                <a:srgbClr val="000000"/>
              </a:buClr>
              <a:buSzPts val="1200"/>
              <a:buFont typeface="Arial"/>
              <a:buChar char="•"/>
            </a:pPr>
            <a:r>
              <a:rPr lang="zh-CN" sz="1200" b="0" i="0" u="none" baseline="0">
                <a:solidFill>
                  <a:srgbClr val="FF0000"/>
                </a:solidFill>
                <a:latin typeface="+mn-lt"/>
                <a:ea typeface="+mn-ea"/>
                <a:cs typeface="+mn-ea"/>
                <a:sym typeface="+mn-lt"/>
              </a:rPr>
              <a:t>高（关键）：非常紧急的反馈信息，需要在</a:t>
            </a:r>
            <a:r>
              <a:rPr lang="zh-CN" sz="1200" b="1" i="0" u="none" baseline="0">
                <a:solidFill>
                  <a:srgbClr val="FF0000"/>
                </a:solidFill>
                <a:latin typeface="+mn-lt"/>
                <a:ea typeface="+mn-ea"/>
                <a:cs typeface="+mn-ea"/>
                <a:sym typeface="+mn-lt"/>
              </a:rPr>
              <a:t>24小时内</a:t>
            </a:r>
            <a:r>
              <a:rPr lang="zh-CN" sz="1200" b="0" i="0" u="none" baseline="0">
                <a:solidFill>
                  <a:srgbClr val="FF0000"/>
                </a:solidFill>
                <a:latin typeface="+mn-lt"/>
                <a:ea typeface="+mn-ea"/>
                <a:cs typeface="+mn-ea"/>
                <a:sym typeface="+mn-lt"/>
              </a:rPr>
              <a:t>作出回应。</a:t>
            </a:r>
            <a:endParaRPr lang="zh-CN" b="1" dirty="0">
              <a:latin typeface="+mn-lt"/>
              <a:ea typeface="+mn-ea"/>
              <a:cs typeface="+mn-ea"/>
              <a:sym typeface="+mn-lt"/>
            </a:endParaRPr>
          </a:p>
          <a:p>
            <a:pPr marL="171450" marR="0" lvl="8" indent="-95250" algn="l" rtl="0">
              <a:lnSpc>
                <a:spcPct val="100000"/>
              </a:lnSpc>
              <a:spcBef>
                <a:spcPts val="320"/>
              </a:spcBef>
              <a:spcAft>
                <a:spcPts val="0"/>
              </a:spcAft>
              <a:buClr>
                <a:srgbClr val="000000"/>
              </a:buClr>
              <a:buSzPts val="1200"/>
              <a:buFont typeface="Arial"/>
              <a:buNone/>
            </a:pPr>
            <a:endParaRPr sz="1200" i="0" u="none" strike="noStrike" cap="none" dirty="0">
              <a:solidFill>
                <a:srgbClr val="FF0000"/>
              </a:solidFill>
              <a:latin typeface="+mn-lt"/>
              <a:ea typeface="+mn-ea"/>
              <a:cs typeface="+mn-ea"/>
              <a:sym typeface="+mn-lt"/>
            </a:endParaRPr>
          </a:p>
          <a:p>
            <a:pPr marL="171450" marR="0" lvl="0" indent="-171450" algn="l" rtl="0">
              <a:lnSpc>
                <a:spcPct val="100000"/>
              </a:lnSpc>
              <a:spcBef>
                <a:spcPts val="320"/>
              </a:spcBef>
              <a:spcAft>
                <a:spcPts val="0"/>
              </a:spcAft>
              <a:buClr>
                <a:srgbClr val="000000"/>
              </a:buClr>
              <a:buSzPts val="1200"/>
              <a:buFont typeface="Arial"/>
              <a:buChar char="•"/>
            </a:pPr>
            <a:r>
              <a:rPr lang="zh-CN" sz="1200" b="1" i="0" u="none" strike="noStrike" cap="none" baseline="0">
                <a:solidFill>
                  <a:srgbClr val="FF0000"/>
                </a:solidFill>
                <a:latin typeface="+mn-lt"/>
                <a:ea typeface="+mn-ea"/>
                <a:cs typeface="+mn-ea"/>
                <a:sym typeface="+mn-lt"/>
              </a:rPr>
              <a:t>及时回复：</a:t>
            </a:r>
            <a:r>
              <a:rPr lang="zh-CN" sz="1200" b="0" i="0" u="none" strike="noStrike" cap="none" baseline="0">
                <a:solidFill>
                  <a:srgbClr val="FF0000"/>
                </a:solidFill>
                <a:latin typeface="+mn-lt"/>
                <a:ea typeface="+mn-ea"/>
                <a:cs typeface="+mn-ea"/>
                <a:sym typeface="+mn-lt"/>
              </a:rPr>
              <a:t>工厂已在回复时限</a:t>
            </a:r>
            <a:r>
              <a:rPr lang="zh-CN" sz="1200" b="0" i="0" u="sng" strike="noStrike" cap="none" baseline="0">
                <a:solidFill>
                  <a:srgbClr val="FF0000"/>
                </a:solidFill>
                <a:latin typeface="+mn-lt"/>
                <a:ea typeface="+mn-ea"/>
                <a:cs typeface="+mn-ea"/>
                <a:sym typeface="+mn-lt"/>
              </a:rPr>
              <a:t>内</a:t>
            </a:r>
            <a:r>
              <a:rPr lang="zh-CN" sz="1200" b="0" i="0" u="none" strike="noStrike" cap="none" baseline="0">
                <a:solidFill>
                  <a:srgbClr val="FF0000"/>
                </a:solidFill>
                <a:latin typeface="+mn-lt"/>
                <a:ea typeface="+mn-ea"/>
                <a:cs typeface="+mn-ea"/>
                <a:sym typeface="+mn-lt"/>
              </a:rPr>
              <a:t>对反馈信息进行了回复 </a:t>
            </a:r>
            <a:endParaRPr dirty="0">
              <a:latin typeface="+mn-lt"/>
              <a:ea typeface="+mn-ea"/>
              <a:cs typeface="+mn-ea"/>
              <a:sym typeface="+mn-lt"/>
            </a:endParaRPr>
          </a:p>
          <a:p>
            <a:pPr marL="171450" marR="0" lvl="0" indent="-171450" algn="l" rtl="0">
              <a:lnSpc>
                <a:spcPct val="100000"/>
              </a:lnSpc>
              <a:spcBef>
                <a:spcPts val="320"/>
              </a:spcBef>
              <a:spcAft>
                <a:spcPts val="0"/>
              </a:spcAft>
              <a:buClr>
                <a:srgbClr val="000000"/>
              </a:buClr>
              <a:buSzPts val="1200"/>
              <a:buFont typeface="Arial"/>
              <a:buChar char="•"/>
            </a:pPr>
            <a:r>
              <a:rPr lang="zh-CN" sz="1200" b="1" i="0" u="none" strike="noStrike" cap="none" baseline="0">
                <a:solidFill>
                  <a:srgbClr val="FF0000"/>
                </a:solidFill>
                <a:latin typeface="+mn-lt"/>
                <a:ea typeface="+mn-ea"/>
                <a:cs typeface="+mn-ea"/>
                <a:sym typeface="+mn-lt"/>
              </a:rPr>
              <a:t>逾期未回复：</a:t>
            </a:r>
            <a:r>
              <a:rPr lang="zh-CN" sz="1200" b="0" i="0" u="none" strike="noStrike" cap="none" baseline="0">
                <a:solidFill>
                  <a:srgbClr val="FF0000"/>
                </a:solidFill>
                <a:latin typeface="+mn-lt"/>
                <a:ea typeface="+mn-ea"/>
                <a:cs typeface="+mn-ea"/>
                <a:sym typeface="+mn-lt"/>
              </a:rPr>
              <a:t>工厂已在回复时限之外对反馈信息进行了回复</a:t>
            </a:r>
            <a:endParaRPr dirty="0">
              <a:latin typeface="+mn-lt"/>
              <a:ea typeface="+mn-ea"/>
              <a:cs typeface="+mn-ea"/>
              <a:sym typeface="+mn-lt"/>
            </a:endParaRPr>
          </a:p>
          <a:p>
            <a:pPr marL="171450" marR="0" lvl="0" indent="-171450" algn="l" rtl="0">
              <a:lnSpc>
                <a:spcPct val="100000"/>
              </a:lnSpc>
              <a:spcBef>
                <a:spcPts val="320"/>
              </a:spcBef>
              <a:spcAft>
                <a:spcPts val="0"/>
              </a:spcAft>
              <a:buClr>
                <a:srgbClr val="000000"/>
              </a:buClr>
              <a:buSzPts val="1200"/>
              <a:buFont typeface="Arial"/>
              <a:buChar char="•"/>
            </a:pPr>
            <a:r>
              <a:rPr lang="zh-CN" sz="1200" b="1" i="0" u="none" strike="noStrike" cap="none" baseline="0">
                <a:solidFill>
                  <a:srgbClr val="FF0000"/>
                </a:solidFill>
                <a:latin typeface="+mn-lt"/>
                <a:ea typeface="+mn-ea"/>
                <a:cs typeface="+mn-ea"/>
                <a:sym typeface="+mn-lt"/>
              </a:rPr>
              <a:t>未回复：</a:t>
            </a:r>
            <a:r>
              <a:rPr lang="zh-CN" sz="1200" b="0" i="0" u="none" strike="noStrike" cap="none" baseline="0">
                <a:solidFill>
                  <a:srgbClr val="FF0000"/>
                </a:solidFill>
                <a:latin typeface="+mn-lt"/>
                <a:ea typeface="+mn-ea"/>
                <a:cs typeface="+mn-ea"/>
                <a:sym typeface="+mn-lt"/>
              </a:rPr>
              <a:t>工厂</a:t>
            </a:r>
            <a:r>
              <a:rPr lang="zh-CN" sz="1200" b="1" i="0" u="sng" strike="noStrike" cap="none" baseline="0">
                <a:solidFill>
                  <a:srgbClr val="FF0000"/>
                </a:solidFill>
                <a:latin typeface="+mn-lt"/>
                <a:ea typeface="+mn-ea"/>
                <a:cs typeface="+mn-ea"/>
                <a:sym typeface="+mn-lt"/>
              </a:rPr>
              <a:t>没有</a:t>
            </a:r>
            <a:r>
              <a:rPr lang="zh-CN" sz="1200" b="0" i="0" u="none" strike="noStrike" cap="none" baseline="0">
                <a:solidFill>
                  <a:srgbClr val="FF0000"/>
                </a:solidFill>
                <a:latin typeface="+mn-lt"/>
                <a:ea typeface="+mn-ea"/>
                <a:cs typeface="+mn-ea"/>
                <a:sym typeface="+mn-lt"/>
              </a:rPr>
              <a:t>回复反馈意见</a:t>
            </a:r>
            <a:endParaRPr dirty="0">
              <a:latin typeface="+mn-lt"/>
              <a:ea typeface="+mn-ea"/>
              <a:cs typeface="+mn-ea"/>
              <a:sym typeface="+mn-lt"/>
            </a:endParaRPr>
          </a:p>
        </p:txBody>
      </p:sp>
      <p:pic>
        <p:nvPicPr>
          <p:cNvPr id="222" name="Google Shape;222;g151823764e5_0_57"/>
          <p:cNvPicPr preferRelativeResize="0"/>
          <p:nvPr/>
        </p:nvPicPr>
        <p:blipFill rotWithShape="1">
          <a:blip r:embed="rId3">
            <a:alphaModFix/>
          </a:blip>
          <a:srcRect l="21399" t="28390" r="11252" b="21564"/>
          <a:stretch/>
        </p:blipFill>
        <p:spPr>
          <a:xfrm>
            <a:off x="1057853" y="370283"/>
            <a:ext cx="6922199" cy="2400723"/>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6"/>
          <p:cNvSpPr/>
          <p:nvPr/>
        </p:nvSpPr>
        <p:spPr>
          <a:xfrm rot="10800000" flipH="1">
            <a:off x="0" y="284247"/>
            <a:ext cx="6332413" cy="4859252"/>
          </a:xfrm>
          <a:custGeom>
            <a:avLst/>
            <a:gdLst/>
            <a:ahLst/>
            <a:cxnLst/>
            <a:rect l="l" t="t" r="r" b="b"/>
            <a:pathLst>
              <a:path w="2829" h="2320" extrusionOk="0">
                <a:moveTo>
                  <a:pt x="1718" y="0"/>
                </a:moveTo>
                <a:lnTo>
                  <a:pt x="2829" y="0"/>
                </a:lnTo>
                <a:lnTo>
                  <a:pt x="1111" y="2320"/>
                </a:lnTo>
                <a:lnTo>
                  <a:pt x="0" y="2320"/>
                </a:lnTo>
                <a:lnTo>
                  <a:pt x="1718" y="0"/>
                </a:lnTo>
                <a:close/>
              </a:path>
            </a:pathLst>
          </a:custGeom>
          <a:solidFill>
            <a:srgbClr val="35A8E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mn-lt"/>
              <a:ea typeface="+mn-ea"/>
              <a:cs typeface="+mn-ea"/>
              <a:sym typeface="+mn-lt"/>
            </a:endParaRPr>
          </a:p>
        </p:txBody>
      </p:sp>
      <p:sp>
        <p:nvSpPr>
          <p:cNvPr id="95" name="Google Shape;95;p26"/>
          <p:cNvSpPr/>
          <p:nvPr/>
        </p:nvSpPr>
        <p:spPr>
          <a:xfrm rot="10800000" flipH="1">
            <a:off x="4703123" y="2454989"/>
            <a:ext cx="4440878" cy="2688511"/>
          </a:xfrm>
          <a:custGeom>
            <a:avLst/>
            <a:gdLst/>
            <a:ahLst/>
            <a:cxnLst/>
            <a:rect l="l" t="t" r="r" b="b"/>
            <a:pathLst>
              <a:path w="1968" h="1186" extrusionOk="0">
                <a:moveTo>
                  <a:pt x="0" y="0"/>
                </a:moveTo>
                <a:lnTo>
                  <a:pt x="1110" y="0"/>
                </a:lnTo>
                <a:lnTo>
                  <a:pt x="1968" y="1186"/>
                </a:lnTo>
                <a:lnTo>
                  <a:pt x="857" y="1186"/>
                </a:lnTo>
                <a:lnTo>
                  <a:pt x="0" y="0"/>
                </a:lnTo>
                <a:close/>
              </a:path>
            </a:pathLst>
          </a:custGeom>
          <a:solidFill>
            <a:srgbClr val="4FC0EA"/>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mn-lt"/>
              <a:ea typeface="+mn-ea"/>
              <a:cs typeface="+mn-ea"/>
              <a:sym typeface="+mn-lt"/>
            </a:endParaRPr>
          </a:p>
        </p:txBody>
      </p:sp>
      <p:sp>
        <p:nvSpPr>
          <p:cNvPr id="96" name="Google Shape;96;p26"/>
          <p:cNvSpPr/>
          <p:nvPr/>
        </p:nvSpPr>
        <p:spPr>
          <a:xfrm>
            <a:off x="6332427" y="697100"/>
            <a:ext cx="2699400" cy="519333"/>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zh-CN" sz="1575" b="0" i="0" u="none" baseline="0">
                <a:solidFill>
                  <a:srgbClr val="FF0000"/>
                </a:solidFill>
                <a:latin typeface="+mn-lt"/>
                <a:ea typeface="+mn-ea"/>
                <a:cs typeface="+mn-ea"/>
                <a:sym typeface="+mn-lt"/>
              </a:rPr>
              <a:t>使用</a:t>
            </a:r>
            <a:r>
              <a:rPr lang="zh-CN" sz="1575" b="1" i="0" u="none" baseline="0">
                <a:solidFill>
                  <a:srgbClr val="FF0000"/>
                </a:solidFill>
                <a:latin typeface="+mn-lt"/>
                <a:ea typeface="+mn-ea"/>
                <a:cs typeface="+mn-ea"/>
                <a:sym typeface="+mn-lt"/>
              </a:rPr>
              <a:t>电脑/笔记本通过后台网站管理和回复反馈信息</a:t>
            </a:r>
            <a:endParaRPr sz="1575" b="1" i="0" u="none" strike="noStrike" cap="none" dirty="0">
              <a:solidFill>
                <a:srgbClr val="FF0000"/>
              </a:solidFill>
              <a:latin typeface="+mn-lt"/>
              <a:ea typeface="+mn-ea"/>
              <a:cs typeface="+mn-ea"/>
              <a:sym typeface="+mn-lt"/>
            </a:endParaRPr>
          </a:p>
        </p:txBody>
      </p:sp>
      <p:sp>
        <p:nvSpPr>
          <p:cNvPr id="97" name="Google Shape;97;p26"/>
          <p:cNvSpPr/>
          <p:nvPr/>
        </p:nvSpPr>
        <p:spPr>
          <a:xfrm>
            <a:off x="418873" y="5191032"/>
            <a:ext cx="689612" cy="19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675" b="1" i="0" u="none" strike="noStrike" cap="none" baseline="0">
                <a:solidFill>
                  <a:schemeClr val="lt1"/>
                </a:solidFill>
                <a:latin typeface="+mn-lt"/>
                <a:ea typeface="+mn-ea"/>
                <a:cs typeface="+mn-ea"/>
                <a:sym typeface="+mn-lt"/>
              </a:rPr>
              <a:t>微福利</a:t>
            </a:r>
            <a:endParaRPr>
              <a:latin typeface="+mn-lt"/>
              <a:ea typeface="+mn-ea"/>
              <a:cs typeface="+mn-ea"/>
              <a:sym typeface="+mn-lt"/>
            </a:endParaRPr>
          </a:p>
        </p:txBody>
      </p:sp>
      <p:sp>
        <p:nvSpPr>
          <p:cNvPr id="98" name="Google Shape;98;p26"/>
          <p:cNvSpPr/>
          <p:nvPr/>
        </p:nvSpPr>
        <p:spPr>
          <a:xfrm>
            <a:off x="1753403" y="650000"/>
            <a:ext cx="2112000" cy="761700"/>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zh-CN" sz="1575" b="0" i="0" u="none" strike="noStrike" cap="none" baseline="0">
                <a:solidFill>
                  <a:srgbClr val="FF0000"/>
                </a:solidFill>
                <a:latin typeface="+mn-lt"/>
                <a:ea typeface="+mn-ea"/>
                <a:cs typeface="+mn-ea"/>
                <a:sym typeface="+mn-lt"/>
              </a:rPr>
              <a:t>使用</a:t>
            </a:r>
            <a:r>
              <a:rPr lang="zh-CN" sz="1575" b="1" i="0" u="none" strike="noStrike" cap="none" baseline="0">
                <a:solidFill>
                  <a:srgbClr val="FF0000"/>
                </a:solidFill>
                <a:latin typeface="+mn-lt"/>
                <a:ea typeface="+mn-ea"/>
                <a:cs typeface="+mn-ea"/>
                <a:sym typeface="+mn-lt"/>
              </a:rPr>
              <a:t>智能手机</a:t>
            </a:r>
            <a:endParaRPr>
              <a:latin typeface="+mn-lt"/>
              <a:ea typeface="+mn-ea"/>
              <a:cs typeface="+mn-ea"/>
              <a:sym typeface="+mn-lt"/>
            </a:endParaRPr>
          </a:p>
          <a:p>
            <a:pPr marL="0" marR="0" lvl="0" indent="0" algn="ctr" rtl="0">
              <a:lnSpc>
                <a:spcPct val="100000"/>
              </a:lnSpc>
              <a:spcBef>
                <a:spcPts val="0"/>
              </a:spcBef>
              <a:spcAft>
                <a:spcPts val="0"/>
              </a:spcAft>
              <a:buNone/>
            </a:pPr>
            <a:r>
              <a:rPr lang="zh-CN" sz="1575" b="1" i="0" u="none" strike="noStrike" cap="none" baseline="0">
                <a:solidFill>
                  <a:srgbClr val="FF0000"/>
                </a:solidFill>
                <a:latin typeface="+mn-lt"/>
                <a:ea typeface="+mn-ea"/>
                <a:cs typeface="+mn-ea"/>
                <a:sym typeface="+mn-lt"/>
              </a:rPr>
              <a:t>扫描二维码码</a:t>
            </a:r>
            <a:endParaRPr>
              <a:latin typeface="+mn-lt"/>
              <a:ea typeface="+mn-ea"/>
              <a:cs typeface="+mn-ea"/>
              <a:sym typeface="+mn-lt"/>
            </a:endParaRPr>
          </a:p>
          <a:p>
            <a:pPr marL="0" marR="0" lvl="0" indent="0" algn="ctr" rtl="0">
              <a:lnSpc>
                <a:spcPct val="100000"/>
              </a:lnSpc>
              <a:spcBef>
                <a:spcPts val="0"/>
              </a:spcBef>
              <a:spcAft>
                <a:spcPts val="0"/>
              </a:spcAft>
              <a:buNone/>
            </a:pPr>
            <a:r>
              <a:rPr lang="zh-CN" sz="1575" b="1" i="0" u="none" strike="noStrike" cap="none" baseline="0">
                <a:solidFill>
                  <a:srgbClr val="FF0000"/>
                </a:solidFill>
                <a:latin typeface="+mn-lt"/>
                <a:ea typeface="+mn-ea"/>
                <a:cs typeface="+mn-ea"/>
                <a:sym typeface="+mn-lt"/>
              </a:rPr>
              <a:t>和提交反馈意见</a:t>
            </a:r>
            <a:endParaRPr sz="1575" b="1" i="0" u="none" strike="noStrike" cap="none">
              <a:solidFill>
                <a:srgbClr val="FF0000"/>
              </a:solidFill>
              <a:latin typeface="+mn-lt"/>
              <a:ea typeface="+mn-ea"/>
              <a:cs typeface="+mn-ea"/>
              <a:sym typeface="+mn-lt"/>
            </a:endParaRPr>
          </a:p>
        </p:txBody>
      </p:sp>
      <p:sp>
        <p:nvSpPr>
          <p:cNvPr id="99" name="Google Shape;99;p26"/>
          <p:cNvSpPr/>
          <p:nvPr/>
        </p:nvSpPr>
        <p:spPr>
          <a:xfrm flipH="1">
            <a:off x="586905" y="1329392"/>
            <a:ext cx="586800" cy="151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mn-lt"/>
              <a:ea typeface="+mn-ea"/>
              <a:cs typeface="+mn-ea"/>
              <a:sym typeface="+mn-lt"/>
            </a:endParaRPr>
          </a:p>
        </p:txBody>
      </p:sp>
      <p:sp>
        <p:nvSpPr>
          <p:cNvPr id="100" name="Google Shape;100;p26"/>
          <p:cNvSpPr txBox="1"/>
          <p:nvPr/>
        </p:nvSpPr>
        <p:spPr>
          <a:xfrm>
            <a:off x="220548" y="814925"/>
            <a:ext cx="12381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zh-CN" sz="1575" b="1" i="0" u="none" strike="noStrike" cap="none" baseline="0">
                <a:solidFill>
                  <a:srgbClr val="FFFF00"/>
                </a:solidFill>
                <a:latin typeface="+mn-lt"/>
                <a:ea typeface="+mn-ea"/>
                <a:cs typeface="+mn-ea"/>
                <a:sym typeface="+mn-lt"/>
              </a:rPr>
              <a:t>员工</a:t>
            </a:r>
            <a:endParaRPr sz="1575" b="1" i="0" u="none" strike="noStrike" cap="none">
              <a:solidFill>
                <a:srgbClr val="FFFF00"/>
              </a:solidFill>
              <a:latin typeface="+mn-lt"/>
              <a:ea typeface="+mn-ea"/>
              <a:cs typeface="+mn-ea"/>
              <a:sym typeface="+mn-lt"/>
            </a:endParaRPr>
          </a:p>
        </p:txBody>
      </p:sp>
      <p:sp>
        <p:nvSpPr>
          <p:cNvPr id="101" name="Google Shape;101;p26"/>
          <p:cNvSpPr/>
          <p:nvPr/>
        </p:nvSpPr>
        <p:spPr>
          <a:xfrm rot="5400000" flipH="1">
            <a:off x="1277862" y="889509"/>
            <a:ext cx="656400" cy="154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mn-lt"/>
              <a:ea typeface="+mn-ea"/>
              <a:cs typeface="+mn-ea"/>
              <a:sym typeface="+mn-lt"/>
            </a:endParaRPr>
          </a:p>
        </p:txBody>
      </p:sp>
      <p:sp>
        <p:nvSpPr>
          <p:cNvPr id="102" name="Google Shape;102;p26"/>
          <p:cNvSpPr txBox="1"/>
          <p:nvPr/>
        </p:nvSpPr>
        <p:spPr>
          <a:xfrm>
            <a:off x="4462474" y="944700"/>
            <a:ext cx="16167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zh-CN" sz="1575" b="1" i="0" u="none" strike="noStrike" cap="none" baseline="0">
                <a:solidFill>
                  <a:srgbClr val="FFFF00"/>
                </a:solidFill>
                <a:latin typeface="+mn-lt"/>
                <a:ea typeface="+mn-ea"/>
                <a:cs typeface="+mn-ea"/>
                <a:sym typeface="+mn-lt"/>
              </a:rPr>
              <a:t>工厂管理</a:t>
            </a:r>
            <a:endParaRPr sz="1575" b="1" i="0" u="none" strike="noStrike" cap="none">
              <a:solidFill>
                <a:srgbClr val="FFFF00"/>
              </a:solidFill>
              <a:latin typeface="+mn-lt"/>
              <a:ea typeface="+mn-ea"/>
              <a:cs typeface="+mn-ea"/>
              <a:sym typeface="+mn-lt"/>
            </a:endParaRPr>
          </a:p>
        </p:txBody>
      </p:sp>
      <p:pic>
        <p:nvPicPr>
          <p:cNvPr id="103" name="Google Shape;103;p26"/>
          <p:cNvPicPr preferRelativeResize="0"/>
          <p:nvPr/>
        </p:nvPicPr>
        <p:blipFill rotWithShape="1">
          <a:blip r:embed="rId3">
            <a:alphaModFix/>
          </a:blip>
          <a:srcRect t="3184"/>
          <a:stretch/>
        </p:blipFill>
        <p:spPr>
          <a:xfrm>
            <a:off x="720605" y="1718443"/>
            <a:ext cx="1556206" cy="2962030"/>
          </a:xfrm>
          <a:prstGeom prst="rect">
            <a:avLst/>
          </a:prstGeom>
          <a:noFill/>
          <a:ln>
            <a:noFill/>
          </a:ln>
        </p:spPr>
      </p:pic>
      <p:sp>
        <p:nvSpPr>
          <p:cNvPr id="104" name="Google Shape;104;p26"/>
          <p:cNvSpPr/>
          <p:nvPr/>
        </p:nvSpPr>
        <p:spPr>
          <a:xfrm flipH="1">
            <a:off x="4918669" y="1419627"/>
            <a:ext cx="704400" cy="1584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mn-lt"/>
              <a:ea typeface="+mn-ea"/>
              <a:cs typeface="+mn-ea"/>
              <a:sym typeface="+mn-lt"/>
            </a:endParaRPr>
          </a:p>
        </p:txBody>
      </p:sp>
      <p:sp>
        <p:nvSpPr>
          <p:cNvPr id="105" name="Google Shape;105;p26"/>
          <p:cNvSpPr/>
          <p:nvPr/>
        </p:nvSpPr>
        <p:spPr>
          <a:xfrm rot="5400000" flipH="1">
            <a:off x="5942121" y="1038197"/>
            <a:ext cx="583805" cy="149546"/>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mn-lt"/>
              <a:ea typeface="+mn-ea"/>
              <a:cs typeface="+mn-ea"/>
              <a:sym typeface="+mn-lt"/>
            </a:endParaRPr>
          </a:p>
        </p:txBody>
      </p:sp>
      <p:grpSp>
        <p:nvGrpSpPr>
          <p:cNvPr id="106" name="Google Shape;106;p26"/>
          <p:cNvGrpSpPr/>
          <p:nvPr/>
        </p:nvGrpSpPr>
        <p:grpSpPr>
          <a:xfrm>
            <a:off x="3545407" y="1473267"/>
            <a:ext cx="5927287" cy="4334420"/>
            <a:chOff x="2751837" y="1361341"/>
            <a:chExt cx="5437878" cy="4132348"/>
          </a:xfrm>
        </p:grpSpPr>
        <p:pic>
          <p:nvPicPr>
            <p:cNvPr id="107" name="Google Shape;107;p26" descr="C:\Users\Winnie Wei\Desktop\CPU.png"/>
            <p:cNvPicPr preferRelativeResize="0"/>
            <p:nvPr/>
          </p:nvPicPr>
          <p:blipFill rotWithShape="1">
            <a:blip r:embed="rId4">
              <a:alphaModFix/>
            </a:blip>
            <a:srcRect/>
            <a:stretch/>
          </p:blipFill>
          <p:spPr>
            <a:xfrm>
              <a:off x="2751837" y="1361341"/>
              <a:ext cx="5437878" cy="4132348"/>
            </a:xfrm>
            <a:prstGeom prst="rect">
              <a:avLst/>
            </a:prstGeom>
            <a:noFill/>
            <a:ln>
              <a:noFill/>
            </a:ln>
          </p:spPr>
        </p:pic>
        <p:pic>
          <p:nvPicPr>
            <p:cNvPr id="108" name="Google Shape;108;p26" descr="Graphical user interface, website&#10;&#10;Description automatically generated"/>
            <p:cNvPicPr preferRelativeResize="0"/>
            <p:nvPr/>
          </p:nvPicPr>
          <p:blipFill rotWithShape="1">
            <a:blip r:embed="rId5">
              <a:alphaModFix/>
            </a:blip>
            <a:srcRect/>
            <a:stretch/>
          </p:blipFill>
          <p:spPr>
            <a:xfrm>
              <a:off x="3508870" y="1640715"/>
              <a:ext cx="4097082" cy="2213249"/>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grpSp>
      <p:grpSp>
        <p:nvGrpSpPr>
          <p:cNvPr id="109" name="Google Shape;109;p26"/>
          <p:cNvGrpSpPr/>
          <p:nvPr/>
        </p:nvGrpSpPr>
        <p:grpSpPr>
          <a:xfrm>
            <a:off x="586912" y="1480252"/>
            <a:ext cx="1820361" cy="3866422"/>
            <a:chOff x="586912" y="1480252"/>
            <a:chExt cx="1820361" cy="3866422"/>
          </a:xfrm>
        </p:grpSpPr>
        <p:pic>
          <p:nvPicPr>
            <p:cNvPr id="110" name="Google Shape;110;p26" descr="E:\学习地图越南语版CIQ启动海报\掌知识启动材料模版\5. 项目启动模版\越南语海报模板\手机素材\手机2\p图无版权\海报展架手机APP展示.png"/>
            <p:cNvPicPr preferRelativeResize="0"/>
            <p:nvPr/>
          </p:nvPicPr>
          <p:blipFill rotWithShape="1">
            <a:blip r:embed="rId6">
              <a:alphaModFix/>
            </a:blip>
            <a:srcRect b="-1306"/>
            <a:stretch/>
          </p:blipFill>
          <p:spPr>
            <a:xfrm>
              <a:off x="586912" y="1480252"/>
              <a:ext cx="1820361" cy="3866422"/>
            </a:xfrm>
            <a:prstGeom prst="rect">
              <a:avLst/>
            </a:prstGeom>
            <a:noFill/>
            <a:ln>
              <a:noFill/>
            </a:ln>
          </p:spPr>
        </p:pic>
        <p:pic>
          <p:nvPicPr>
            <p:cNvPr id="111" name="Google Shape;111;p26"/>
            <p:cNvPicPr preferRelativeResize="0"/>
            <p:nvPr/>
          </p:nvPicPr>
          <p:blipFill rotWithShape="1">
            <a:blip r:embed="rId7">
              <a:alphaModFix/>
            </a:blip>
            <a:srcRect t="3467" b="5985"/>
            <a:stretch/>
          </p:blipFill>
          <p:spPr>
            <a:xfrm>
              <a:off x="719525" y="1731592"/>
              <a:ext cx="1559092" cy="2948881"/>
            </a:xfrm>
            <a:prstGeom prst="rect">
              <a:avLst/>
            </a:prstGeom>
            <a:noFill/>
            <a:ln>
              <a:noFill/>
            </a:ln>
            <a:effectLst>
              <a:outerShdw blurRad="292100" dist="139700" dir="2700000" algn="tl" rotWithShape="0">
                <a:srgbClr val="333333">
                  <a:alpha val="64705"/>
                </a:srgbClr>
              </a:outerShdw>
            </a:effectLst>
          </p:spPr>
        </p:pic>
      </p:grpSp>
      <p:sp>
        <p:nvSpPr>
          <p:cNvPr id="112" name="Google Shape;112;p26"/>
          <p:cNvSpPr/>
          <p:nvPr/>
        </p:nvSpPr>
        <p:spPr>
          <a:xfrm>
            <a:off x="0" y="0"/>
            <a:ext cx="9144000" cy="68262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113" name="Google Shape;113;p26"/>
          <p:cNvPicPr preferRelativeResize="0"/>
          <p:nvPr/>
        </p:nvPicPr>
        <p:blipFill rotWithShape="1">
          <a:blip r:embed="rId8">
            <a:alphaModFix/>
          </a:blip>
          <a:srcRect/>
          <a:stretch/>
        </p:blipFill>
        <p:spPr>
          <a:xfrm>
            <a:off x="288804" y="86712"/>
            <a:ext cx="596215" cy="483296"/>
          </a:xfrm>
          <a:prstGeom prst="rect">
            <a:avLst/>
          </a:prstGeom>
          <a:noFill/>
          <a:ln>
            <a:noFill/>
          </a:ln>
        </p:spPr>
      </p:pic>
      <p:sp>
        <p:nvSpPr>
          <p:cNvPr id="114" name="Google Shape;114;p26"/>
          <p:cNvSpPr txBox="1"/>
          <p:nvPr/>
        </p:nvSpPr>
        <p:spPr>
          <a:xfrm>
            <a:off x="950423" y="-101466"/>
            <a:ext cx="7505400" cy="857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3"/>
              </a:buClr>
              <a:buSzPts val="3600"/>
              <a:buFont typeface="Helvetica Neue"/>
              <a:buNone/>
            </a:pPr>
            <a:r>
              <a:rPr lang="zh-CN" sz="3600" b="1" i="0" u="none" strike="noStrike" cap="none" baseline="0">
                <a:solidFill>
                  <a:schemeClr val="lt1"/>
                </a:solidFill>
                <a:latin typeface="+mn-lt"/>
                <a:ea typeface="+mn-ea"/>
                <a:cs typeface="+mn-ea"/>
                <a:sym typeface="+mn-lt"/>
              </a:rPr>
              <a:t>RBA反馈工具</a:t>
            </a:r>
            <a:endParaRPr sz="1400" b="1" i="0" u="none" strike="noStrike" cap="none">
              <a:solidFill>
                <a:srgbClr val="000000"/>
              </a:solidFill>
              <a:latin typeface="+mn-lt"/>
              <a:ea typeface="+mn-ea"/>
              <a:cs typeface="+mn-ea"/>
              <a:sym typeface="+mn-lt"/>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4574e6bfac_0_14"/>
          <p:cNvSpPr txBox="1">
            <a:spLocks noGrp="1"/>
          </p:cNvSpPr>
          <p:nvPr>
            <p:ph type="body" idx="1"/>
          </p:nvPr>
        </p:nvSpPr>
        <p:spPr>
          <a:xfrm>
            <a:off x="0" y="924000"/>
            <a:ext cx="6931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r>
              <a:rPr lang="zh-CN" sz="1600" b="1" i="0" u="none" baseline="0">
                <a:latin typeface="+mn-lt"/>
                <a:ea typeface="+mn-ea"/>
                <a:cs typeface="+mn-ea"/>
                <a:sym typeface="+mn-lt"/>
              </a:rPr>
              <a:t>第1步</a:t>
            </a:r>
            <a:r>
              <a:rPr lang="zh-CN" sz="1600" b="0" i="0" u="none" baseline="0">
                <a:latin typeface="+mn-lt"/>
                <a:ea typeface="+mn-ea"/>
                <a:cs typeface="+mn-ea"/>
                <a:sym typeface="+mn-lt"/>
              </a:rPr>
              <a:t>访问</a:t>
            </a:r>
            <a:r>
              <a:rPr lang="zh-CN" sz="1600" b="1" i="0" u="none" baseline="0">
                <a:latin typeface="+mn-lt"/>
                <a:ea typeface="+mn-ea"/>
                <a:cs typeface="+mn-ea"/>
                <a:sym typeface="+mn-lt"/>
              </a:rPr>
              <a:t>反馈后台</a:t>
            </a:r>
            <a:r>
              <a:rPr lang="zh-CN" sz="1600" b="0" i="0" u="none" baseline="0">
                <a:latin typeface="+mn-lt"/>
                <a:ea typeface="+mn-ea"/>
                <a:cs typeface="+mn-ea"/>
                <a:sym typeface="+mn-lt"/>
              </a:rPr>
              <a:t>并使用</a:t>
            </a:r>
            <a:r>
              <a:rPr lang="zh-CN" sz="1600" b="1" i="0" u="none" baseline="0">
                <a:latin typeface="+mn-lt"/>
                <a:ea typeface="+mn-ea"/>
                <a:cs typeface="+mn-ea"/>
                <a:sym typeface="+mn-lt"/>
              </a:rPr>
              <a:t>账号</a:t>
            </a:r>
            <a:r>
              <a:rPr lang="zh-CN" sz="1600" b="0" i="0" u="none" baseline="0">
                <a:latin typeface="+mn-lt"/>
                <a:ea typeface="+mn-ea"/>
                <a:cs typeface="+mn-ea"/>
                <a:sym typeface="+mn-lt"/>
              </a:rPr>
              <a:t>登录</a:t>
            </a:r>
            <a:endParaRPr sz="1600" b="1"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20" name="Google Shape;120;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后台登录</a:t>
            </a:r>
            <a:endParaRPr>
              <a:latin typeface="+mn-lt"/>
              <a:ea typeface="+mn-ea"/>
              <a:cs typeface="+mn-ea"/>
              <a:sym typeface="+mn-lt"/>
            </a:endParaRPr>
          </a:p>
        </p:txBody>
      </p:sp>
      <p:sp>
        <p:nvSpPr>
          <p:cNvPr id="121" name="Google Shape;121;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3</a:t>
            </a:fld>
            <a:endParaRPr>
              <a:latin typeface="+mn-lt"/>
              <a:ea typeface="+mn-ea"/>
              <a:cs typeface="+mn-ea"/>
              <a:sym typeface="+mn-lt"/>
            </a:endParaRPr>
          </a:p>
        </p:txBody>
      </p:sp>
      <p:sp>
        <p:nvSpPr>
          <p:cNvPr id="122" name="Google Shape;122;g14574e6bfac_0_14"/>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pic>
        <p:nvPicPr>
          <p:cNvPr id="123" name="Google Shape;123;g14574e6bfac_0_14" descr="Graphical user interface, website&#10;&#10;Description automatically generated"/>
          <p:cNvPicPr preferRelativeResize="0">
            <a:picLocks noGrp="1"/>
          </p:cNvPicPr>
          <p:nvPr>
            <p:ph type="body" idx="1"/>
          </p:nvPr>
        </p:nvPicPr>
        <p:blipFill rotWithShape="1">
          <a:blip r:embed="rId3">
            <a:alphaModFix/>
          </a:blip>
          <a:srcRect/>
          <a:stretch/>
        </p:blipFill>
        <p:spPr>
          <a:xfrm>
            <a:off x="103725" y="1622575"/>
            <a:ext cx="6931200" cy="33621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24" name="Google Shape;124;g14574e6bfac_0_14"/>
          <p:cNvSpPr/>
          <p:nvPr/>
        </p:nvSpPr>
        <p:spPr>
          <a:xfrm>
            <a:off x="5032200" y="2920762"/>
            <a:ext cx="1938900"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125" name="Google Shape;125;g14574e6bfac_0_14" descr="Graphical user interface, text, application&#10;&#10;Description automatically generated"/>
          <p:cNvPicPr preferRelativeResize="0"/>
          <p:nvPr/>
        </p:nvPicPr>
        <p:blipFill rotWithShape="1">
          <a:blip r:embed="rId4">
            <a:alphaModFix/>
          </a:blip>
          <a:srcRect b="21887"/>
          <a:stretch/>
        </p:blipFill>
        <p:spPr>
          <a:xfrm>
            <a:off x="7092500" y="1173625"/>
            <a:ext cx="2000400" cy="3929100"/>
          </a:xfrm>
          <a:prstGeom prst="rect">
            <a:avLst/>
          </a:prstGeom>
          <a:noFill/>
          <a:ln>
            <a:noFill/>
          </a:ln>
          <a:effectLst>
            <a:outerShdw blurRad="57150" dist="19050" dir="5400000" algn="bl" rotWithShape="0">
              <a:srgbClr val="000000">
                <a:alpha val="49803"/>
              </a:srgbClr>
            </a:outerShdw>
          </a:effectLst>
        </p:spPr>
      </p:pic>
      <p:sp>
        <p:nvSpPr>
          <p:cNvPr id="126" name="Google Shape;126;g14574e6bfac_0_14"/>
          <p:cNvSpPr/>
          <p:nvPr/>
        </p:nvSpPr>
        <p:spPr>
          <a:xfrm>
            <a:off x="7282500" y="4386320"/>
            <a:ext cx="1632900" cy="664200"/>
          </a:xfrm>
          <a:prstGeom prst="roundRect">
            <a:avLst>
              <a:gd name="adj" fmla="val 0"/>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27" name="Google Shape;127;g14574e6bfac_0_14"/>
          <p:cNvSpPr/>
          <p:nvPr/>
        </p:nvSpPr>
        <p:spPr>
          <a:xfrm>
            <a:off x="7145652" y="3751342"/>
            <a:ext cx="1839100" cy="622800"/>
          </a:xfrm>
          <a:prstGeom prst="downArrowCallout">
            <a:avLst>
              <a:gd name="adj1" fmla="val 15391"/>
              <a:gd name="adj2" fmla="val 16484"/>
              <a:gd name="adj3" fmla="val 25000"/>
              <a:gd name="adj4" fmla="val 64977"/>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Aft>
                <a:spcPts val="0"/>
              </a:spcAft>
              <a:buClr>
                <a:srgbClr val="000000"/>
              </a:buClr>
              <a:buSzPts val="1200"/>
              <a:buFont typeface="Arial"/>
              <a:buNone/>
            </a:pPr>
            <a:r>
              <a:rPr lang="zh-CN" sz="1050" b="1" i="0" u="none" strike="noStrike" cap="none" baseline="0" dirty="0">
                <a:solidFill>
                  <a:srgbClr val="FF0000"/>
                </a:solidFill>
                <a:latin typeface="+mn-lt"/>
                <a:ea typeface="+mn-ea"/>
                <a:cs typeface="+mn-ea"/>
                <a:sym typeface="+mn-lt"/>
              </a:rPr>
              <a:t>   登录账号</a:t>
            </a:r>
          </a:p>
          <a:p>
            <a:pPr marL="0" marR="0" lvl="0" indent="0" algn="ctr" rtl="0">
              <a:lnSpc>
                <a:spcPct val="100000"/>
              </a:lnSpc>
              <a:spcAft>
                <a:spcPts val="0"/>
              </a:spcAft>
              <a:buClr>
                <a:srgbClr val="000000"/>
              </a:buClr>
              <a:buSzPts val="1200"/>
              <a:buFont typeface="Arial"/>
              <a:buNone/>
            </a:pPr>
            <a:r>
              <a:rPr lang="zh-CN" sz="1050" b="1" i="0" u="none" baseline="0" dirty="0">
                <a:solidFill>
                  <a:srgbClr val="FF0000"/>
                </a:solidFill>
                <a:latin typeface="+mn-lt"/>
                <a:ea typeface="+mn-ea"/>
                <a:cs typeface="+mn-ea"/>
                <a:sym typeface="+mn-lt"/>
              </a:rPr>
              <a:t>将通过电子邮件发送给您</a:t>
            </a:r>
            <a:endParaRPr sz="1100" i="0" u="none" strike="noStrike" cap="none" dirty="0">
              <a:solidFill>
                <a:srgbClr val="FF0000"/>
              </a:solidFill>
              <a:latin typeface="+mn-lt"/>
              <a:ea typeface="+mn-ea"/>
              <a:cs typeface="+mn-ea"/>
              <a:sym typeface="+mn-lt"/>
            </a:endParaRPr>
          </a:p>
        </p:txBody>
      </p:sp>
      <p:pic>
        <p:nvPicPr>
          <p:cNvPr id="128" name="Google Shape;128;g14574e6bfac_0_14"/>
          <p:cNvPicPr preferRelativeResize="0"/>
          <p:nvPr/>
        </p:nvPicPr>
        <p:blipFill rotWithShape="1">
          <a:blip r:embed="rId5">
            <a:alphaModFix/>
          </a:blip>
          <a:srcRect/>
          <a:stretch/>
        </p:blipFill>
        <p:spPr>
          <a:xfrm>
            <a:off x="7209477" y="3828856"/>
            <a:ext cx="204099" cy="204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4574e6bfac_1_20"/>
          <p:cNvPicPr preferRelativeResize="0"/>
          <p:nvPr/>
        </p:nvPicPr>
        <p:blipFill rotWithShape="1">
          <a:blip r:embed="rId3">
            <a:alphaModFix/>
          </a:blip>
          <a:srcRect t="9373" b="17392"/>
          <a:stretch/>
        </p:blipFill>
        <p:spPr>
          <a:xfrm>
            <a:off x="400074" y="1675292"/>
            <a:ext cx="6524001" cy="2985926"/>
          </a:xfrm>
          <a:prstGeom prst="rect">
            <a:avLst/>
          </a:prstGeom>
          <a:noFill/>
          <a:ln>
            <a:noFill/>
          </a:ln>
        </p:spPr>
      </p:pic>
      <p:sp>
        <p:nvSpPr>
          <p:cNvPr id="134" name="Google Shape;134;g14574e6bfac_1_20"/>
          <p:cNvSpPr txBox="1">
            <a:spLocks noGrp="1"/>
          </p:cNvSpPr>
          <p:nvPr>
            <p:ph type="body" idx="1"/>
          </p:nvPr>
        </p:nvSpPr>
        <p:spPr>
          <a:xfrm>
            <a:off x="0" y="878500"/>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r>
              <a:rPr lang="zh-CN" sz="1600" b="1" i="0" u="none" baseline="0">
                <a:latin typeface="+mn-lt"/>
                <a:ea typeface="+mn-ea"/>
                <a:cs typeface="+mn-ea"/>
                <a:sym typeface="+mn-lt"/>
              </a:rPr>
              <a:t>第2步</a:t>
            </a:r>
            <a:r>
              <a:rPr lang="zh-CN" sz="1600" b="0" i="0" u="none" baseline="0">
                <a:latin typeface="+mn-lt"/>
                <a:ea typeface="+mn-ea"/>
                <a:cs typeface="+mn-ea"/>
                <a:sym typeface="+mn-lt"/>
              </a:rPr>
              <a:t>在</a:t>
            </a:r>
            <a:r>
              <a:rPr lang="zh-CN" sz="1600" b="1" i="0" u="none" baseline="0">
                <a:latin typeface="+mn-lt"/>
                <a:ea typeface="+mn-ea"/>
                <a:cs typeface="+mn-ea"/>
                <a:sym typeface="+mn-lt"/>
              </a:rPr>
              <a:t>【反馈工具】</a:t>
            </a:r>
            <a:r>
              <a:rPr lang="zh-CN" sz="1600" b="0" i="0" u="none" baseline="0">
                <a:latin typeface="+mn-lt"/>
                <a:ea typeface="+mn-ea"/>
                <a:cs typeface="+mn-ea"/>
                <a:sym typeface="+mn-lt"/>
              </a:rPr>
              <a:t>部分&gt;点击</a:t>
            </a:r>
            <a:r>
              <a:rPr lang="zh-CN" sz="1600" b="1" i="0" u="none" baseline="0">
                <a:latin typeface="+mn-lt"/>
                <a:ea typeface="+mn-ea"/>
                <a:cs typeface="+mn-ea"/>
                <a:sym typeface="+mn-lt"/>
              </a:rPr>
              <a:t>【开始】</a:t>
            </a:r>
            <a:r>
              <a:rPr lang="zh-CN" sz="1600" b="0" i="0" u="none" baseline="0">
                <a:latin typeface="+mn-lt"/>
                <a:ea typeface="+mn-ea"/>
                <a:cs typeface="+mn-ea"/>
                <a:sym typeface="+mn-lt"/>
              </a:rPr>
              <a:t>。</a:t>
            </a:r>
            <a:endParaRPr sz="1600" b="1"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35" name="Google Shape;135;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后台登录</a:t>
            </a:r>
            <a:endParaRPr>
              <a:latin typeface="+mn-lt"/>
              <a:ea typeface="+mn-ea"/>
              <a:cs typeface="+mn-ea"/>
              <a:sym typeface="+mn-lt"/>
            </a:endParaRPr>
          </a:p>
        </p:txBody>
      </p:sp>
      <p:sp>
        <p:nvSpPr>
          <p:cNvPr id="136" name="Google Shape;136;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4</a:t>
            </a:fld>
            <a:endParaRPr>
              <a:latin typeface="+mn-lt"/>
              <a:ea typeface="+mn-ea"/>
              <a:cs typeface="+mn-ea"/>
              <a:sym typeface="+mn-lt"/>
            </a:endParaRPr>
          </a:p>
        </p:txBody>
      </p:sp>
      <p:sp>
        <p:nvSpPr>
          <p:cNvPr id="137" name="Google Shape;137;g14574e6bfac_1_20"/>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mn-lt"/>
              <a:ea typeface="+mn-ea"/>
              <a:cs typeface="+mn-ea"/>
              <a:sym typeface="+mn-lt"/>
            </a:endParaRPr>
          </a:p>
        </p:txBody>
      </p:sp>
      <p:sp>
        <p:nvSpPr>
          <p:cNvPr id="138" name="Google Shape;138;g14574e6bfac_1_20"/>
          <p:cNvSpPr/>
          <p:nvPr/>
        </p:nvSpPr>
        <p:spPr>
          <a:xfrm>
            <a:off x="3020224" y="3859890"/>
            <a:ext cx="1283700" cy="56956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00"/>
              </a:solidFill>
              <a:latin typeface="+mn-lt"/>
              <a:ea typeface="+mn-ea"/>
              <a:cs typeface="+mn-ea"/>
              <a:sym typeface="+mn-lt"/>
            </a:endParaRPr>
          </a:p>
        </p:txBody>
      </p:sp>
      <p:sp>
        <p:nvSpPr>
          <p:cNvPr id="139" name="Google Shape;139;g14574e6bfac_1_20"/>
          <p:cNvSpPr/>
          <p:nvPr/>
        </p:nvSpPr>
        <p:spPr>
          <a:xfrm>
            <a:off x="6033600" y="1566895"/>
            <a:ext cx="5196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40" name="Google Shape;140;g14574e6bfac_1_20"/>
          <p:cNvSpPr/>
          <p:nvPr/>
        </p:nvSpPr>
        <p:spPr>
          <a:xfrm>
            <a:off x="6876887" y="1340854"/>
            <a:ext cx="1926900" cy="8574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zh-CN" sz="1200" b="1" i="0" u="none" strike="noStrike" cap="none" baseline="0">
                <a:solidFill>
                  <a:srgbClr val="FF0000"/>
                </a:solidFill>
                <a:latin typeface="+mn-lt"/>
                <a:ea typeface="+mn-ea"/>
                <a:cs typeface="+mn-ea"/>
                <a:sym typeface="+mn-lt"/>
              </a:rPr>
              <a:t>如果您希望以不同的语言查看后台，请点击这里</a:t>
            </a:r>
            <a:endParaRPr sz="1200" b="1" i="0" u="none" strike="noStrike" cap="none" dirty="0">
              <a:solidFill>
                <a:srgbClr val="FF0000"/>
              </a:solidFill>
              <a:latin typeface="+mn-lt"/>
              <a:ea typeface="+mn-ea"/>
              <a:cs typeface="+mn-ea"/>
              <a:sym typeface="+mn-lt"/>
            </a:endParaRPr>
          </a:p>
        </p:txBody>
      </p:sp>
      <p:sp>
        <p:nvSpPr>
          <p:cNvPr id="141" name="Google Shape;141;g14574e6bfac_1_20"/>
          <p:cNvSpPr/>
          <p:nvPr/>
        </p:nvSpPr>
        <p:spPr>
          <a:xfrm>
            <a:off x="6621587" y="1580156"/>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pic>
        <p:nvPicPr>
          <p:cNvPr id="142" name="Google Shape;142;g14574e6bfac_1_20"/>
          <p:cNvPicPr preferRelativeResize="0"/>
          <p:nvPr/>
        </p:nvPicPr>
        <p:blipFill rotWithShape="1">
          <a:blip r:embed="rId4">
            <a:alphaModFix/>
          </a:blip>
          <a:srcRect/>
          <a:stretch/>
        </p:blipFill>
        <p:spPr>
          <a:xfrm>
            <a:off x="7210886" y="2771304"/>
            <a:ext cx="1312515" cy="1722159"/>
          </a:xfrm>
          <a:prstGeom prst="rect">
            <a:avLst/>
          </a:prstGeom>
          <a:noFill/>
          <a:ln>
            <a:noFill/>
          </a:ln>
          <a:effectLst>
            <a:outerShdw blurRad="57150" dist="19050" dir="5400000" algn="bl" rotWithShape="0">
              <a:srgbClr val="000000">
                <a:alpha val="49803"/>
              </a:srgbClr>
            </a:outerShdw>
          </a:effectLst>
        </p:spPr>
      </p:pic>
      <p:sp>
        <p:nvSpPr>
          <p:cNvPr id="143" name="Google Shape;143;g14574e6bfac_1_20"/>
          <p:cNvSpPr/>
          <p:nvPr/>
        </p:nvSpPr>
        <p:spPr>
          <a:xfrm>
            <a:off x="7207573" y="2423991"/>
            <a:ext cx="1319141" cy="347313"/>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r>
              <a:rPr lang="zh-CN" sz="900" b="1" i="0" u="none" strike="noStrike" cap="none" baseline="0">
                <a:solidFill>
                  <a:srgbClr val="FF0000"/>
                </a:solidFill>
                <a:latin typeface="+mn-lt"/>
                <a:ea typeface="+mn-ea"/>
                <a:cs typeface="+mn-ea"/>
                <a:sym typeface="+mn-lt"/>
              </a:rPr>
              <a:t>可用语言</a:t>
            </a:r>
            <a:endParaRPr sz="900" b="1" i="0" u="none" strike="noStrike" cap="none" dirty="0">
              <a:solidFill>
                <a:srgbClr val="FF0000"/>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4574e6bfac_0_70"/>
          <p:cNvSpPr txBox="1">
            <a:spLocks noGrp="1"/>
          </p:cNvSpPr>
          <p:nvPr>
            <p:ph type="body" idx="1"/>
          </p:nvPr>
        </p:nvSpPr>
        <p:spPr>
          <a:xfrm>
            <a:off x="0" y="1043919"/>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r>
              <a:rPr lang="zh-CN" sz="1600" b="0" i="0" u="none" baseline="0">
                <a:latin typeface="+mn-lt"/>
                <a:ea typeface="+mn-ea"/>
                <a:cs typeface="+mn-ea"/>
                <a:sym typeface="+mn-lt"/>
              </a:rPr>
              <a:t>接下来，在这个页面上，您会发现工人提交的所有反馈信息列表。</a:t>
            </a:r>
            <a:endParaRPr sz="1600" dirty="0">
              <a:latin typeface="+mn-lt"/>
              <a:ea typeface="+mn-ea"/>
              <a:cs typeface="+mn-ea"/>
              <a:sym typeface="+mn-lt"/>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mn-lt"/>
              <a:ea typeface="+mn-ea"/>
              <a:cs typeface="+mn-ea"/>
              <a:sym typeface="+mn-lt"/>
            </a:endParaRPr>
          </a:p>
        </p:txBody>
      </p:sp>
      <p:sp>
        <p:nvSpPr>
          <p:cNvPr id="149" name="Google Shape;149;g14574e6bfac_0_7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反馈管理</a:t>
            </a:r>
            <a:endParaRPr>
              <a:latin typeface="+mn-lt"/>
              <a:ea typeface="+mn-ea"/>
              <a:cs typeface="+mn-ea"/>
              <a:sym typeface="+mn-lt"/>
            </a:endParaRPr>
          </a:p>
        </p:txBody>
      </p:sp>
      <p:sp>
        <p:nvSpPr>
          <p:cNvPr id="150" name="Google Shape;150;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5</a:t>
            </a:fld>
            <a:endParaRPr>
              <a:latin typeface="+mn-lt"/>
              <a:ea typeface="+mn-ea"/>
              <a:cs typeface="+mn-ea"/>
              <a:sym typeface="+mn-lt"/>
            </a:endParaRPr>
          </a:p>
        </p:txBody>
      </p:sp>
      <p:sp>
        <p:nvSpPr>
          <p:cNvPr id="151" name="Google Shape;151;g14574e6bfac_0_70"/>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mn-lt"/>
              <a:ea typeface="+mn-ea"/>
              <a:cs typeface="+mn-ea"/>
              <a:sym typeface="+mn-lt"/>
            </a:endParaRPr>
          </a:p>
        </p:txBody>
      </p:sp>
      <p:pic>
        <p:nvPicPr>
          <p:cNvPr id="152" name="Google Shape;152;g14574e6bfac_0_70"/>
          <p:cNvPicPr preferRelativeResize="0"/>
          <p:nvPr/>
        </p:nvPicPr>
        <p:blipFill rotWithShape="1">
          <a:blip r:embed="rId3">
            <a:alphaModFix/>
          </a:blip>
          <a:srcRect/>
          <a:stretch/>
        </p:blipFill>
        <p:spPr>
          <a:xfrm>
            <a:off x="0" y="1798650"/>
            <a:ext cx="9144000" cy="2901988"/>
          </a:xfrm>
          <a:prstGeom prst="rect">
            <a:avLst/>
          </a:prstGeom>
          <a:noFill/>
          <a:ln>
            <a:noFill/>
          </a:ln>
          <a:effectLst>
            <a:outerShdw blurRad="292100" dist="139700" dir="2700000" algn="tl" rotWithShape="0">
              <a:srgbClr val="333333">
                <a:alpha val="64705"/>
              </a:srgbClr>
            </a:outerShdw>
          </a:effectLst>
        </p:spPr>
      </p:pic>
      <p:sp>
        <p:nvSpPr>
          <p:cNvPr id="153" name="Google Shape;153;g14574e6bfac_0_70"/>
          <p:cNvSpPr/>
          <p:nvPr/>
        </p:nvSpPr>
        <p:spPr>
          <a:xfrm>
            <a:off x="0" y="2259975"/>
            <a:ext cx="1321594" cy="37661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54" name="Google Shape;154;g14574e6bfac_0_70"/>
          <p:cNvSpPr/>
          <p:nvPr/>
        </p:nvSpPr>
        <p:spPr>
          <a:xfrm>
            <a:off x="1486100" y="2739238"/>
            <a:ext cx="7553700" cy="19614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a:latin typeface="+mn-lt"/>
                <a:ea typeface="+mn-ea"/>
                <a:cs typeface="+mn-ea"/>
                <a:sym typeface="+mn-lt"/>
              </a:rPr>
              <a:t>6</a:t>
            </a:fld>
            <a:endParaRPr>
              <a:latin typeface="+mn-lt"/>
              <a:ea typeface="+mn-ea"/>
              <a:cs typeface="+mn-ea"/>
              <a:sym typeface="+mn-lt"/>
            </a:endParaRPr>
          </a:p>
        </p:txBody>
      </p:sp>
      <p:sp>
        <p:nvSpPr>
          <p:cNvPr id="160" name="Google Shape;160;p15"/>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升级</a:t>
            </a:r>
            <a:endParaRPr>
              <a:latin typeface="+mn-lt"/>
              <a:ea typeface="+mn-ea"/>
              <a:cs typeface="+mn-ea"/>
              <a:sym typeface="+mn-lt"/>
            </a:endParaRPr>
          </a:p>
        </p:txBody>
      </p:sp>
      <p:pic>
        <p:nvPicPr>
          <p:cNvPr id="161" name="Google Shape;161;p15"/>
          <p:cNvPicPr preferRelativeResize="0"/>
          <p:nvPr/>
        </p:nvPicPr>
        <p:blipFill rotWithShape="1">
          <a:blip r:embed="rId3">
            <a:alphaModFix/>
          </a:blip>
          <a:srcRect/>
          <a:stretch/>
        </p:blipFill>
        <p:spPr>
          <a:xfrm>
            <a:off x="4597" y="1872364"/>
            <a:ext cx="9144000" cy="2244168"/>
          </a:xfrm>
          <a:prstGeom prst="rect">
            <a:avLst/>
          </a:prstGeom>
          <a:noFill/>
          <a:ln>
            <a:noFill/>
          </a:ln>
          <a:effectLst>
            <a:outerShdw blurRad="292100" dist="139700" dir="2700000" algn="tl" rotWithShape="0">
              <a:srgbClr val="333333">
                <a:alpha val="64705"/>
              </a:srgbClr>
            </a:outerShdw>
          </a:effectLst>
        </p:spPr>
      </p:pic>
      <p:sp>
        <p:nvSpPr>
          <p:cNvPr id="162" name="Google Shape;162;p15"/>
          <p:cNvSpPr/>
          <p:nvPr/>
        </p:nvSpPr>
        <p:spPr>
          <a:xfrm>
            <a:off x="4591050" y="1560928"/>
            <a:ext cx="4561053" cy="724472"/>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zh-CN" b="1" i="0" u="none" strike="noStrike" cap="none" baseline="0">
                <a:solidFill>
                  <a:srgbClr val="FF0000"/>
                </a:solidFill>
                <a:latin typeface="+mn-lt"/>
                <a:ea typeface="+mn-ea"/>
                <a:cs typeface="+mn-ea"/>
                <a:sym typeface="+mn-lt"/>
              </a:rPr>
              <a:t>   "升级 "功能是什么？</a:t>
            </a:r>
            <a:endParaRPr dirty="0">
              <a:latin typeface="+mn-lt"/>
              <a:ea typeface="+mn-ea"/>
              <a:cs typeface="+mn-ea"/>
              <a:sym typeface="+mn-lt"/>
            </a:endParaRPr>
          </a:p>
          <a:p>
            <a:pPr marL="0" marR="0" lvl="0" indent="0" algn="l" rtl="0">
              <a:lnSpc>
                <a:spcPct val="100000"/>
              </a:lnSpc>
              <a:spcBef>
                <a:spcPts val="320"/>
              </a:spcBef>
              <a:spcAft>
                <a:spcPts val="0"/>
              </a:spcAft>
              <a:buClr>
                <a:srgbClr val="000000"/>
              </a:buClr>
              <a:buSzPts val="1200"/>
              <a:buFont typeface="Arial"/>
              <a:buNone/>
            </a:pPr>
            <a:r>
              <a:rPr lang="zh-CN" b="1" i="0" u="none" strike="noStrike" cap="none" baseline="0">
                <a:solidFill>
                  <a:srgbClr val="FF0000"/>
                </a:solidFill>
                <a:latin typeface="+mn-lt"/>
                <a:ea typeface="+mn-ea"/>
                <a:cs typeface="+mn-ea"/>
                <a:sym typeface="+mn-lt"/>
              </a:rPr>
              <a:t>  谁可以查看和回复升级后的反馈？ </a:t>
            </a:r>
            <a:endParaRPr dirty="0">
              <a:latin typeface="+mn-lt"/>
              <a:ea typeface="+mn-ea"/>
              <a:cs typeface="+mn-ea"/>
              <a:sym typeface="+mn-lt"/>
            </a:endParaRPr>
          </a:p>
        </p:txBody>
      </p:sp>
      <p:sp>
        <p:nvSpPr>
          <p:cNvPr id="164" name="Google Shape;164;p15"/>
          <p:cNvSpPr/>
          <p:nvPr/>
        </p:nvSpPr>
        <p:spPr>
          <a:xfrm>
            <a:off x="80797" y="2380796"/>
            <a:ext cx="1165712" cy="26715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1823764e5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zh-CN" sz="3600" b="1" i="0" u="none" baseline="0">
                <a:solidFill>
                  <a:schemeClr val="lt1"/>
                </a:solidFill>
                <a:latin typeface="+mn-lt"/>
                <a:ea typeface="+mn-ea"/>
                <a:cs typeface="+mn-ea"/>
                <a:sym typeface="+mn-lt"/>
              </a:rPr>
              <a:t>报告</a:t>
            </a:r>
            <a:endParaRPr>
              <a:latin typeface="+mn-lt"/>
              <a:ea typeface="+mn-ea"/>
              <a:cs typeface="+mn-ea"/>
              <a:sym typeface="+mn-lt"/>
            </a:endParaRPr>
          </a:p>
        </p:txBody>
      </p:sp>
      <p:sp>
        <p:nvSpPr>
          <p:cNvPr id="170" name="Google Shape;170;g151823764e5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a:latin typeface="+mn-lt"/>
                <a:ea typeface="+mn-ea"/>
                <a:cs typeface="+mn-ea"/>
                <a:sym typeface="+mn-lt"/>
              </a:rPr>
              <a:t>7</a:t>
            </a:fld>
            <a:endParaRPr>
              <a:latin typeface="+mn-lt"/>
              <a:ea typeface="+mn-ea"/>
              <a:cs typeface="+mn-ea"/>
              <a:sym typeface="+mn-lt"/>
            </a:endParaRPr>
          </a:p>
        </p:txBody>
      </p:sp>
      <p:sp>
        <p:nvSpPr>
          <p:cNvPr id="171" name="Google Shape;171;g151823764e5_0_0"/>
          <p:cNvSpPr txBox="1"/>
          <p:nvPr/>
        </p:nvSpPr>
        <p:spPr>
          <a:xfrm>
            <a:off x="4398500" y="1173625"/>
            <a:ext cx="1510500" cy="37699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mn-lt"/>
              <a:ea typeface="+mn-ea"/>
              <a:cs typeface="+mn-ea"/>
              <a:sym typeface="+mn-lt"/>
            </a:endParaRPr>
          </a:p>
        </p:txBody>
      </p:sp>
      <p:sp>
        <p:nvSpPr>
          <p:cNvPr id="172" name="Google Shape;172;g151823764e5_0_0"/>
          <p:cNvSpPr txBox="1"/>
          <p:nvPr/>
        </p:nvSpPr>
        <p:spPr>
          <a:xfrm>
            <a:off x="4033" y="1148537"/>
            <a:ext cx="9140100" cy="4154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zh-CN" b="0" i="0" u="none" baseline="0">
                <a:latin typeface="+mn-lt"/>
                <a:ea typeface="+mn-ea"/>
                <a:cs typeface="+mn-ea"/>
                <a:sym typeface="+mn-lt"/>
              </a:rPr>
              <a:t>工厂将反馈工具部署给员工后，系统会立即计算出提交的反馈信息数量，并为工厂生成一份</a:t>
            </a:r>
            <a:r>
              <a:rPr lang="zh-CN" b="1" i="0" u="none" baseline="0">
                <a:latin typeface="+mn-lt"/>
                <a:ea typeface="+mn-ea"/>
                <a:cs typeface="+mn-ea"/>
                <a:sym typeface="+mn-lt"/>
              </a:rPr>
              <a:t>分析报告</a:t>
            </a:r>
            <a:r>
              <a:rPr lang="zh-CN" b="0" i="0" u="none" baseline="0">
                <a:latin typeface="+mn-lt"/>
                <a:ea typeface="+mn-ea"/>
                <a:cs typeface="+mn-ea"/>
                <a:sym typeface="+mn-lt"/>
              </a:rPr>
              <a:t>。</a:t>
            </a:r>
            <a:endParaRPr sz="1500" dirty="0">
              <a:latin typeface="+mn-lt"/>
              <a:ea typeface="+mn-ea"/>
              <a:cs typeface="+mn-ea"/>
              <a:sym typeface="+mn-lt"/>
            </a:endParaRPr>
          </a:p>
        </p:txBody>
      </p:sp>
      <p:grpSp>
        <p:nvGrpSpPr>
          <p:cNvPr id="173" name="Google Shape;173;g151823764e5_0_0"/>
          <p:cNvGrpSpPr/>
          <p:nvPr/>
        </p:nvGrpSpPr>
        <p:grpSpPr>
          <a:xfrm>
            <a:off x="4420" y="4244960"/>
            <a:ext cx="9139580" cy="794700"/>
            <a:chOff x="2232" y="187245"/>
            <a:chExt cx="9139580" cy="794700"/>
          </a:xfrm>
        </p:grpSpPr>
        <p:sp>
          <p:nvSpPr>
            <p:cNvPr id="174" name="Google Shape;174;g151823764e5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175" name="Google Shape;175;g151823764e5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工厂</a:t>
              </a:r>
              <a:r>
                <a:rPr lang="zh-CN" sz="1200" b="0" i="0" u="none" strike="noStrike" cap="none" baseline="0">
                  <a:solidFill>
                    <a:schemeClr val="dk1"/>
                  </a:solidFill>
                  <a:latin typeface="+mn-lt"/>
                  <a:ea typeface="+mn-ea"/>
                  <a:cs typeface="+mn-ea"/>
                  <a:sym typeface="+mn-lt"/>
                </a:rPr>
                <a:t>将工具部署给</a:t>
              </a:r>
              <a:r>
                <a:rPr lang="zh-CN" sz="1200" b="1" i="0" u="none" strike="noStrike" cap="none" baseline="0">
                  <a:solidFill>
                    <a:schemeClr val="dk1"/>
                  </a:solidFill>
                  <a:latin typeface="+mn-lt"/>
                  <a:ea typeface="+mn-ea"/>
                  <a:cs typeface="+mn-ea"/>
                  <a:sym typeface="+mn-lt"/>
                </a:rPr>
                <a:t>员工</a:t>
              </a:r>
              <a:endParaRPr sz="1200" b="1" i="0" u="none" strike="noStrike" cap="none" dirty="0">
                <a:solidFill>
                  <a:schemeClr val="dk1"/>
                </a:solidFill>
                <a:latin typeface="+mn-lt"/>
                <a:ea typeface="+mn-ea"/>
                <a:cs typeface="+mn-ea"/>
                <a:sym typeface="+mn-lt"/>
              </a:endParaRPr>
            </a:p>
          </p:txBody>
        </p:sp>
        <p:sp>
          <p:nvSpPr>
            <p:cNvPr id="176" name="Google Shape;176;g151823764e5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177" name="Google Shape;177;g151823764e5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员工</a:t>
              </a:r>
              <a:r>
                <a:rPr lang="zh-CN" sz="1200" b="0" i="0" u="none" strike="noStrike" cap="none" baseline="0">
                  <a:solidFill>
                    <a:schemeClr val="dk1"/>
                  </a:solidFill>
                  <a:latin typeface="+mn-lt"/>
                  <a:ea typeface="+mn-ea"/>
                  <a:cs typeface="+mn-ea"/>
                  <a:sym typeface="+mn-lt"/>
                </a:rPr>
                <a:t>提交</a:t>
              </a:r>
              <a:r>
                <a:rPr lang="zh-CN" sz="1200" b="1" i="0" u="none" strike="noStrike" cap="none" baseline="0">
                  <a:solidFill>
                    <a:schemeClr val="dk1"/>
                  </a:solidFill>
                  <a:latin typeface="+mn-lt"/>
                  <a:ea typeface="+mn-ea"/>
                  <a:cs typeface="+mn-ea"/>
                  <a:sym typeface="+mn-lt"/>
                </a:rPr>
                <a:t>反馈</a:t>
              </a:r>
              <a:r>
                <a:rPr lang="zh-CN" sz="1200" b="0" i="0" u="none" strike="noStrike" cap="none" baseline="0">
                  <a:solidFill>
                    <a:schemeClr val="dk1"/>
                  </a:solidFill>
                  <a:latin typeface="+mn-lt"/>
                  <a:ea typeface="+mn-ea"/>
                  <a:cs typeface="+mn-ea"/>
                  <a:sym typeface="+mn-lt"/>
                </a:rPr>
                <a:t>信息</a:t>
              </a:r>
              <a:endParaRPr sz="1200" b="1" i="0" u="none" strike="noStrike" cap="none" dirty="0">
                <a:solidFill>
                  <a:schemeClr val="dk1"/>
                </a:solidFill>
                <a:latin typeface="+mn-lt"/>
                <a:ea typeface="+mn-ea"/>
                <a:cs typeface="+mn-ea"/>
                <a:sym typeface="+mn-lt"/>
              </a:endParaRPr>
            </a:p>
          </p:txBody>
        </p:sp>
        <p:sp>
          <p:nvSpPr>
            <p:cNvPr id="178" name="Google Shape;178;g151823764e5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179" name="Google Shape;179;g151823764e5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工厂</a:t>
              </a:r>
              <a:r>
                <a:rPr lang="zh-CN" sz="1200" b="0" i="0" u="none" strike="noStrike" cap="none" baseline="0">
                  <a:solidFill>
                    <a:schemeClr val="dk1"/>
                  </a:solidFill>
                  <a:latin typeface="+mn-lt"/>
                  <a:ea typeface="+mn-ea"/>
                  <a:cs typeface="+mn-ea"/>
                  <a:sym typeface="+mn-lt"/>
                </a:rPr>
                <a:t>对</a:t>
              </a:r>
              <a:r>
                <a:rPr lang="zh-CN" sz="1200" b="1" i="0" u="none" strike="noStrike" cap="none" baseline="0">
                  <a:solidFill>
                    <a:schemeClr val="dk1"/>
                  </a:solidFill>
                  <a:latin typeface="+mn-lt"/>
                  <a:ea typeface="+mn-ea"/>
                  <a:cs typeface="+mn-ea"/>
                  <a:sym typeface="+mn-lt"/>
                </a:rPr>
                <a:t>反馈信息</a:t>
              </a:r>
              <a:r>
                <a:rPr lang="zh-CN" sz="1200" b="0" i="0" u="none" strike="noStrike" cap="none" baseline="0">
                  <a:solidFill>
                    <a:schemeClr val="dk1"/>
                  </a:solidFill>
                  <a:latin typeface="+mn-lt"/>
                  <a:ea typeface="+mn-ea"/>
                  <a:cs typeface="+mn-ea"/>
                  <a:sym typeface="+mn-lt"/>
                </a:rPr>
                <a:t>作出回应</a:t>
              </a:r>
              <a:endParaRPr sz="1200" b="1" i="0" u="none" strike="noStrike" cap="none" dirty="0">
                <a:solidFill>
                  <a:schemeClr val="dk1"/>
                </a:solidFill>
                <a:latin typeface="+mn-lt"/>
                <a:ea typeface="+mn-ea"/>
                <a:cs typeface="+mn-ea"/>
                <a:sym typeface="+mn-lt"/>
              </a:endParaRPr>
            </a:p>
          </p:txBody>
        </p:sp>
        <p:sp>
          <p:nvSpPr>
            <p:cNvPr id="180" name="Google Shape;180;g151823764e5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181" name="Google Shape;181;g151823764e5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0" i="0" u="none" strike="noStrike" cap="none" baseline="0">
                  <a:solidFill>
                    <a:schemeClr val="dk1"/>
                  </a:solidFill>
                  <a:latin typeface="+mn-lt"/>
                  <a:ea typeface="+mn-ea"/>
                  <a:cs typeface="+mn-ea"/>
                  <a:sym typeface="+mn-lt"/>
                </a:rPr>
                <a:t>系统记录所有的</a:t>
              </a:r>
              <a:r>
                <a:rPr lang="zh-CN" sz="1200" b="1" i="0" u="none" strike="noStrike" cap="none" baseline="0">
                  <a:solidFill>
                    <a:schemeClr val="dk1"/>
                  </a:solidFill>
                  <a:latin typeface="+mn-lt"/>
                  <a:ea typeface="+mn-ea"/>
                  <a:cs typeface="+mn-ea"/>
                  <a:sym typeface="+mn-lt"/>
                </a:rPr>
                <a:t>反馈对话</a:t>
              </a:r>
              <a:endParaRPr sz="1200" b="1" i="0" u="none" strike="noStrike" cap="none" dirty="0">
                <a:solidFill>
                  <a:schemeClr val="dk1"/>
                </a:solidFill>
                <a:latin typeface="+mn-lt"/>
                <a:ea typeface="+mn-ea"/>
                <a:cs typeface="+mn-ea"/>
                <a:sym typeface="+mn-lt"/>
              </a:endParaRPr>
            </a:p>
          </p:txBody>
        </p:sp>
        <p:sp>
          <p:nvSpPr>
            <p:cNvPr id="182" name="Google Shape;182;g151823764e5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a typeface="+mn-ea"/>
                <a:cs typeface="+mn-ea"/>
                <a:sym typeface="+mn-lt"/>
              </a:endParaRPr>
            </a:p>
          </p:txBody>
        </p:sp>
        <p:sp>
          <p:nvSpPr>
            <p:cNvPr id="183" name="Google Shape;183;g151823764e5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zh-CN" sz="1200" b="1" i="0" u="none" strike="noStrike" cap="none" baseline="0">
                  <a:solidFill>
                    <a:schemeClr val="dk1"/>
                  </a:solidFill>
                  <a:latin typeface="+mn-lt"/>
                  <a:ea typeface="+mn-ea"/>
                  <a:cs typeface="+mn-ea"/>
                  <a:sym typeface="+mn-lt"/>
                </a:rPr>
                <a:t>工厂</a:t>
              </a:r>
              <a:r>
                <a:rPr lang="zh-CN" sz="1200" b="0" i="0" u="none" strike="noStrike" cap="none" baseline="0">
                  <a:solidFill>
                    <a:schemeClr val="dk1"/>
                  </a:solidFill>
                  <a:latin typeface="+mn-lt"/>
                  <a:ea typeface="+mn-ea"/>
                  <a:cs typeface="+mn-ea"/>
                  <a:sym typeface="+mn-lt"/>
                </a:rPr>
                <a:t>查看</a:t>
              </a:r>
              <a:r>
                <a:rPr lang="zh-CN" sz="1200" b="1" i="0" u="none" strike="noStrike" cap="none" baseline="0">
                  <a:solidFill>
                    <a:schemeClr val="dk1"/>
                  </a:solidFill>
                  <a:latin typeface="+mn-lt"/>
                  <a:ea typeface="+mn-ea"/>
                  <a:cs typeface="+mn-ea"/>
                  <a:sym typeface="+mn-lt"/>
                </a:rPr>
                <a:t>分析记录</a:t>
              </a:r>
              <a:endParaRPr sz="1200" b="1" i="0" u="none" strike="noStrike" cap="none" dirty="0">
                <a:solidFill>
                  <a:schemeClr val="dk1"/>
                </a:solidFill>
                <a:latin typeface="+mn-lt"/>
                <a:ea typeface="+mn-ea"/>
                <a:cs typeface="+mn-ea"/>
                <a:sym typeface="+mn-lt"/>
              </a:endParaRPr>
            </a:p>
          </p:txBody>
        </p:sp>
      </p:grpSp>
      <p:pic>
        <p:nvPicPr>
          <p:cNvPr id="184" name="Google Shape;184;g151823764e5_0_0" descr="747 Helpline Illustrations - Free in SVG, PNG, EPS - IconScout"/>
          <p:cNvPicPr preferRelativeResize="0"/>
          <p:nvPr/>
        </p:nvPicPr>
        <p:blipFill rotWithShape="1">
          <a:blip r:embed="rId3">
            <a:alphaModFix/>
          </a:blip>
          <a:srcRect/>
          <a:stretch/>
        </p:blipFill>
        <p:spPr>
          <a:xfrm flipH="1">
            <a:off x="2940674" y="1635275"/>
            <a:ext cx="3134906" cy="2741530"/>
          </a:xfrm>
          <a:prstGeom prst="rect">
            <a:avLst/>
          </a:prstGeom>
          <a:noFill/>
          <a:ln>
            <a:noFill/>
          </a:ln>
        </p:spPr>
      </p:pic>
      <p:sp>
        <p:nvSpPr>
          <p:cNvPr id="185" name="Google Shape;185;g151823764e5_0_0"/>
          <p:cNvSpPr/>
          <p:nvPr/>
        </p:nvSpPr>
        <p:spPr>
          <a:xfrm>
            <a:off x="1930947" y="2061708"/>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186" name="Google Shape;186;g151823764e5_0_0" descr="QR code - Wikipedia"/>
          <p:cNvPicPr preferRelativeResize="0"/>
          <p:nvPr/>
        </p:nvPicPr>
        <p:blipFill rotWithShape="1">
          <a:blip r:embed="rId4">
            <a:alphaModFix/>
          </a:blip>
          <a:srcRect/>
          <a:stretch/>
        </p:blipFill>
        <p:spPr>
          <a:xfrm>
            <a:off x="2118978" y="2150475"/>
            <a:ext cx="694038" cy="694038"/>
          </a:xfrm>
          <a:prstGeom prst="rect">
            <a:avLst/>
          </a:prstGeom>
          <a:noFill/>
          <a:ln>
            <a:noFill/>
          </a:ln>
        </p:spPr>
      </p:pic>
      <p:sp>
        <p:nvSpPr>
          <p:cNvPr id="187" name="Google Shape;187;g151823764e5_0_0"/>
          <p:cNvSpPr/>
          <p:nvPr/>
        </p:nvSpPr>
        <p:spPr>
          <a:xfrm>
            <a:off x="5766301" y="1972559"/>
            <a:ext cx="2614713" cy="1405010"/>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188" name="Google Shape;188;g151823764e5_0_0"/>
          <p:cNvSpPr/>
          <p:nvPr/>
        </p:nvSpPr>
        <p:spPr>
          <a:xfrm>
            <a:off x="2419129" y="2417358"/>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pic>
        <p:nvPicPr>
          <p:cNvPr id="189" name="Google Shape;189;g151823764e5_0_0"/>
          <p:cNvPicPr preferRelativeResize="0"/>
          <p:nvPr/>
        </p:nvPicPr>
        <p:blipFill rotWithShape="1">
          <a:blip r:embed="rId5">
            <a:alphaModFix/>
          </a:blip>
          <a:srcRect l="19928" t="9363" r="9530" b="7476"/>
          <a:stretch/>
        </p:blipFill>
        <p:spPr>
          <a:xfrm>
            <a:off x="6073212" y="2175875"/>
            <a:ext cx="1984850" cy="998378"/>
          </a:xfrm>
          <a:prstGeom prst="roundRect">
            <a:avLst>
              <a:gd name="adj" fmla="val 16061"/>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151823764e5_0_33"/>
          <p:cNvPicPr preferRelativeResize="0"/>
          <p:nvPr/>
        </p:nvPicPr>
        <p:blipFill>
          <a:blip r:embed="rId3">
            <a:alphaModFix/>
          </a:blip>
          <a:stretch>
            <a:fillRect/>
          </a:stretch>
        </p:blipFill>
        <p:spPr>
          <a:xfrm>
            <a:off x="7" y="931526"/>
            <a:ext cx="9180841" cy="4211974"/>
          </a:xfrm>
          <a:prstGeom prst="rect">
            <a:avLst/>
          </a:prstGeom>
          <a:noFill/>
          <a:ln>
            <a:noFill/>
          </a:ln>
        </p:spPr>
      </p:pic>
      <p:sp>
        <p:nvSpPr>
          <p:cNvPr id="195" name="Google Shape;195;g151823764e5_0_33"/>
          <p:cNvSpPr/>
          <p:nvPr/>
        </p:nvSpPr>
        <p:spPr>
          <a:xfrm>
            <a:off x="0" y="0"/>
            <a:ext cx="9144000" cy="358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196" name="Google Shape;196;g151823764e5_0_33"/>
          <p:cNvSpPr txBox="1"/>
          <p:nvPr/>
        </p:nvSpPr>
        <p:spPr>
          <a:xfrm>
            <a:off x="0" y="19126"/>
            <a:ext cx="9144000" cy="3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0" i="0" u="none" strike="noStrike" cap="none" baseline="0">
                <a:solidFill>
                  <a:schemeClr val="lt1"/>
                </a:solidFill>
                <a:latin typeface="+mn-lt"/>
                <a:ea typeface="+mn-ea"/>
                <a:cs typeface="+mn-ea"/>
                <a:sym typeface="+mn-lt"/>
              </a:rPr>
              <a:t>点击左边面板上的【</a:t>
            </a:r>
            <a:r>
              <a:rPr lang="zh-CN" sz="1600" b="1" i="0" u="none" strike="noStrike" cap="none" baseline="0">
                <a:solidFill>
                  <a:schemeClr val="lt1"/>
                </a:solidFill>
                <a:latin typeface="+mn-lt"/>
                <a:ea typeface="+mn-ea"/>
                <a:cs typeface="+mn-ea"/>
                <a:sym typeface="+mn-lt"/>
              </a:rPr>
              <a:t>概览</a:t>
            </a:r>
            <a:r>
              <a:rPr lang="zh-CN" sz="1600" b="0" i="0" u="none" strike="noStrike" cap="none" baseline="0">
                <a:solidFill>
                  <a:schemeClr val="lt1"/>
                </a:solidFill>
                <a:latin typeface="+mn-lt"/>
                <a:ea typeface="+mn-ea"/>
                <a:cs typeface="+mn-ea"/>
                <a:sym typeface="+mn-lt"/>
              </a:rPr>
              <a:t>】。</a:t>
            </a:r>
            <a:endParaRPr>
              <a:latin typeface="+mn-lt"/>
              <a:ea typeface="+mn-ea"/>
              <a:cs typeface="+mn-ea"/>
              <a:sym typeface="+mn-lt"/>
            </a:endParaRPr>
          </a:p>
        </p:txBody>
      </p:sp>
      <p:sp>
        <p:nvSpPr>
          <p:cNvPr id="197" name="Google Shape;197;g151823764e5_0_33"/>
          <p:cNvSpPr/>
          <p:nvPr/>
        </p:nvSpPr>
        <p:spPr>
          <a:xfrm>
            <a:off x="0" y="2207200"/>
            <a:ext cx="1347900" cy="3582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198" name="Google Shape;198;g151823764e5_0_33"/>
          <p:cNvSpPr txBox="1">
            <a:spLocks noGrp="1"/>
          </p:cNvSpPr>
          <p:nvPr>
            <p:ph type="body" idx="4294967295"/>
          </p:nvPr>
        </p:nvSpPr>
        <p:spPr>
          <a:xfrm>
            <a:off x="0" y="453707"/>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None/>
            </a:pPr>
            <a:r>
              <a:rPr lang="zh-CN" sz="1600" b="0" i="0" u="none" baseline="0">
                <a:latin typeface="+mn-lt"/>
                <a:ea typeface="+mn-ea"/>
                <a:cs typeface="+mn-ea"/>
                <a:sym typeface="+mn-lt"/>
              </a:rPr>
              <a:t>工厂可以在这里查看员工提交的反馈信息</a:t>
            </a:r>
            <a:r>
              <a:rPr lang="zh-CN" sz="1600" b="1" i="0" u="none" baseline="0">
                <a:latin typeface="+mn-lt"/>
                <a:ea typeface="+mn-ea"/>
                <a:cs typeface="+mn-ea"/>
                <a:sym typeface="+mn-lt"/>
              </a:rPr>
              <a:t>分析报告</a:t>
            </a:r>
            <a:r>
              <a:rPr lang="zh-CN" sz="1600" b="0" i="0" u="none" baseline="0">
                <a:latin typeface="+mn-lt"/>
                <a:ea typeface="+mn-ea"/>
                <a:cs typeface="+mn-ea"/>
                <a:sym typeface="+mn-lt"/>
              </a:rPr>
              <a:t>。</a:t>
            </a:r>
            <a:endParaRPr sz="1600" b="1" dirty="0">
              <a:solidFill>
                <a:schemeClr val="dk1"/>
              </a:solidFill>
              <a:latin typeface="+mn-lt"/>
              <a:ea typeface="+mn-ea"/>
              <a:cs typeface="+mn-ea"/>
              <a:sym typeface="+mn-lt"/>
            </a:endParaRPr>
          </a:p>
        </p:txBody>
      </p:sp>
      <p:pic>
        <p:nvPicPr>
          <p:cNvPr id="199" name="Google Shape;199;g151823764e5_0_33"/>
          <p:cNvPicPr preferRelativeResize="0"/>
          <p:nvPr/>
        </p:nvPicPr>
        <p:blipFill rotWithShape="1">
          <a:blip r:embed="rId4">
            <a:alphaModFix/>
          </a:blip>
          <a:srcRect l="21238" t="17366" r="10863" b="21072"/>
          <a:stretch/>
        </p:blipFill>
        <p:spPr>
          <a:xfrm>
            <a:off x="1418525" y="1067875"/>
            <a:ext cx="7762323" cy="3359373"/>
          </a:xfrm>
          <a:prstGeom prst="rect">
            <a:avLst/>
          </a:prstGeom>
          <a:noFill/>
          <a:ln>
            <a:noFill/>
          </a:ln>
          <a:effectLst>
            <a:outerShdw blurRad="292100" dist="139700" dir="2700000" algn="tl" rotWithShape="0">
              <a:srgbClr val="333333">
                <a:alpha val="64709"/>
              </a:srgbClr>
            </a:outerShdw>
          </a:effectLst>
        </p:spPr>
      </p:pic>
      <p:sp>
        <p:nvSpPr>
          <p:cNvPr id="200" name="Google Shape;200;g151823764e5_0_33"/>
          <p:cNvSpPr/>
          <p:nvPr/>
        </p:nvSpPr>
        <p:spPr>
          <a:xfrm>
            <a:off x="7915800" y="1285875"/>
            <a:ext cx="585300" cy="1326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51823764e5_0_4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mn-lt"/>
              <a:ea typeface="+mn-ea"/>
              <a:cs typeface="+mn-ea"/>
              <a:sym typeface="+mn-lt"/>
            </a:endParaRPr>
          </a:p>
        </p:txBody>
      </p:sp>
      <p:sp>
        <p:nvSpPr>
          <p:cNvPr id="206" name="Google Shape;206;g151823764e5_0_4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mn-lt"/>
              <a:ea typeface="+mn-ea"/>
              <a:cs typeface="+mn-ea"/>
              <a:sym typeface="+mn-lt"/>
            </a:endParaRPr>
          </a:p>
        </p:txBody>
      </p:sp>
      <p:sp>
        <p:nvSpPr>
          <p:cNvPr id="207" name="Google Shape;207;g151823764e5_0_4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
        <p:nvSpPr>
          <p:cNvPr id="208" name="Google Shape;208;g151823764e5_0_4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zh-CN" sz="1600" b="0" i="0" u="none" baseline="0">
                <a:solidFill>
                  <a:schemeClr val="lt1"/>
                </a:solidFill>
                <a:latin typeface="+mn-lt"/>
                <a:ea typeface="+mn-ea"/>
                <a:cs typeface="+mn-ea"/>
                <a:sym typeface="+mn-lt"/>
              </a:rPr>
              <a:t>您可以选择【</a:t>
            </a:r>
            <a:r>
              <a:rPr lang="zh-CN" sz="1600" b="1" i="0" u="none" baseline="0">
                <a:solidFill>
                  <a:schemeClr val="lt1"/>
                </a:solidFill>
                <a:latin typeface="+mn-lt"/>
                <a:ea typeface="+mn-ea"/>
                <a:cs typeface="+mn-ea"/>
                <a:sym typeface="+mn-lt"/>
              </a:rPr>
              <a:t>时段</a:t>
            </a:r>
            <a:r>
              <a:rPr lang="zh-CN" sz="1600" b="0" i="0" u="none" baseline="0">
                <a:solidFill>
                  <a:schemeClr val="lt1"/>
                </a:solidFill>
                <a:latin typeface="+mn-lt"/>
                <a:ea typeface="+mn-ea"/>
                <a:cs typeface="+mn-ea"/>
                <a:sym typeface="+mn-lt"/>
              </a:rPr>
              <a:t>】来查看具体报告</a:t>
            </a:r>
            <a:endParaRPr b="1" dirty="0">
              <a:latin typeface="+mn-lt"/>
              <a:ea typeface="+mn-ea"/>
              <a:cs typeface="+mn-ea"/>
              <a:sym typeface="+mn-lt"/>
            </a:endParaRPr>
          </a:p>
        </p:txBody>
      </p:sp>
      <p:pic>
        <p:nvPicPr>
          <p:cNvPr id="209" name="Google Shape;209;g151823764e5_0_47"/>
          <p:cNvPicPr preferRelativeResize="0"/>
          <p:nvPr/>
        </p:nvPicPr>
        <p:blipFill rotWithShape="1">
          <a:blip r:embed="rId3">
            <a:alphaModFix/>
          </a:blip>
          <a:srcRect l="19235" t="15364" r="9177" b="6443"/>
          <a:stretch/>
        </p:blipFill>
        <p:spPr>
          <a:xfrm>
            <a:off x="122476" y="439575"/>
            <a:ext cx="8681152" cy="4526126"/>
          </a:xfrm>
          <a:prstGeom prst="rect">
            <a:avLst/>
          </a:prstGeom>
          <a:noFill/>
          <a:ln>
            <a:noFill/>
          </a:ln>
          <a:effectLst>
            <a:outerShdw blurRad="292100" dist="139700" dir="2700000" algn="tl" rotWithShape="0">
              <a:srgbClr val="333333">
                <a:alpha val="64709"/>
              </a:srgbClr>
            </a:outerShdw>
          </a:effectLst>
        </p:spPr>
      </p:pic>
      <p:sp>
        <p:nvSpPr>
          <p:cNvPr id="210" name="Google Shape;210;g151823764e5_0_47"/>
          <p:cNvSpPr/>
          <p:nvPr/>
        </p:nvSpPr>
        <p:spPr>
          <a:xfrm>
            <a:off x="7198735" y="548695"/>
            <a:ext cx="1361400" cy="4320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mn-ea"/>
              <a:cs typeface="+mn-ea"/>
              <a:sym typeface="+mn-lt"/>
            </a:endParaRPr>
          </a:p>
        </p:txBody>
      </p:sp>
      <p:sp>
        <p:nvSpPr>
          <p:cNvPr id="211" name="Google Shape;211;g151823764e5_0_47"/>
          <p:cNvSpPr/>
          <p:nvPr/>
        </p:nvSpPr>
        <p:spPr>
          <a:xfrm>
            <a:off x="7234425" y="794025"/>
            <a:ext cx="687900" cy="1167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n-lt"/>
              <a:ea typeface="+mn-ea"/>
              <a:cs typeface="+mn-ea"/>
              <a:sym typeface="+mn-l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ybivqoh">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704</Words>
  <Application>Microsoft Office PowerPoint</Application>
  <PresentationFormat>全屏显示(16:9)</PresentationFormat>
  <Paragraphs>71</Paragraphs>
  <Slides>10</Slides>
  <Notes>10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Arial</vt:lpstr>
      <vt:lpstr>微软雅黑</vt:lpstr>
      <vt:lpstr>Helvetica Neue</vt:lpstr>
      <vt:lpstr>Calibri</vt:lpstr>
      <vt:lpstr>Office Theme</vt:lpstr>
      <vt:lpstr>工厂快速指南： 后台登录 和主要功能介绍</vt:lpstr>
      <vt:lpstr>PowerPoint 演示文稿</vt:lpstr>
      <vt:lpstr>后台登录</vt:lpstr>
      <vt:lpstr>后台登录</vt:lpstr>
      <vt:lpstr>反馈管理</vt:lpstr>
      <vt:lpstr>升级</vt:lpstr>
      <vt:lpstr>报告</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Factory Quick Guide:   Backend Login &amp; Key Features Introduction</dc:title>
  <dc:creator>Deborah Albers</dc:creator>
  <cp:lastModifiedBy>Windows 用户</cp:lastModifiedBy>
  <cp:revision>14</cp:revision>
  <dcterms:created xsi:type="dcterms:W3CDTF">2020-10-19T19:35:05Z</dcterms:created>
  <dcterms:modified xsi:type="dcterms:W3CDTF">2022-10-08T09:27:08Z</dcterms:modified>
</cp:coreProperties>
</file>