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pos="429">
          <p15:clr>
            <a:srgbClr val="A4A3A4"/>
          </p15:clr>
        </p15:guide>
        <p15:guide id="3" pos="5326">
          <p15:clr>
            <a:srgbClr val="A4A3A4"/>
          </p15:clr>
        </p15:guide>
        <p15:guide id="4" pos="2811">
          <p15:clr>
            <a:srgbClr val="A4A3A4"/>
          </p15:clr>
        </p15:guide>
        <p15:guide id="5" pos="2952">
          <p15:clr>
            <a:srgbClr val="A4A3A4"/>
          </p15:clr>
        </p15:guide>
        <p15:guide id="6" pos="2734">
          <p15:clr>
            <a:srgbClr val="A4A3A4"/>
          </p15:clr>
        </p15:guide>
        <p15:guide id="7" pos="3023">
          <p15:clr>
            <a:srgbClr val="A4A3A4"/>
          </p15:clr>
        </p15:guide>
        <p15:guide id="8" pos="56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QDQkIA9mujO+6v4RR9l8PRIiI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466" y="86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Feedback Tool Quick Guide video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3)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view the details of the Feedback content, Admin can click on [Action]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Select [Details]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Here you can find: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-Feedback category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-The feedback content that was sent by the employee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-Whether this employee has sent the feedback anonymously or not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-Whether this employee requested the factory to call back his/her mobile number for a quick response or not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-Click here to view the EmployeeID or Mobile Number of employee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-This is where factory admin can type in the response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-and insert image if needed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According to the project guideline, this is the recommended time limit for admin to give response to this feedback.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the factory responds to the feedback within this time period, the feedback will be classified as In-time response in the report.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not, it will be classified as Overdue response in the report.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0d7d2343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50d7d23431_1_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the factory did NOT RESPOND to the feedback on time, the system will send a notification email to factory Point of Contact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on the Title in the email and you’ll be redirected to view the feedback.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4)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Type the response to worker &amp; click [Submit] to send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5)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Follow up by viewing Dialogue Record &amp; submit further response if needed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on [Quick Reply] to generate a new default response or to apply the default response to this feedback. This will help admin to respond quicker to similar type of feedbacks.</a:t>
            </a:r>
            <a:endParaRPr/>
          </a:p>
        </p:txBody>
      </p:sp>
      <p:sp>
        <p:nvSpPr>
          <p:cNvPr id="268" name="Google Shape;2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875f18d58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Furthermore, Factory admin can also click on [Note] to insert additional comments for internal reference.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note can only be viewed by the factory admin. Employee cannot view this note.</a:t>
            </a:r>
            <a:endParaRPr/>
          </a:p>
        </p:txBody>
      </p:sp>
      <p:sp>
        <p:nvSpPr>
          <p:cNvPr id="283" name="Google Shape;283;g14875f18d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875f18d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4875f18d58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5)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on [Close Inquiry] to mark the feedback as “Completed”.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step is very important. Because it indicate that the factory has solved this inquiry for the worker.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0d7d234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150d7d23431_1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the employee submits a new feedback, the system will send a notification email to factory Point of Contact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that, the Factory Point of Contact, also known as the Factory Admin will have the responsibility to Login Backend to view the feedback &amp; respond to the feedback within certain time limit.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this video, we will teach you How to Response to Workers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0d7d23431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150d7d23431_1_4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the factory did NOT CLOSE the feedback on time, the system will send a notification email to factory Point of Contact.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And that is all for this video. Thank you for watching.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your Login Credentials to log-in the Backend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At [Feedback] Tool &gt; Click [Get Started]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 the Feedback Management page, you can view the list of all feedback submitted by your workers.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(If employees have NOT submitted any feedback, this page will be empty)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According to the Worker Feedback Project Guideline, there are 3 Priority Levels of feedback category.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Depending on the category of feedback submitted by the workers, the feedback will have different recommended timeframe for factory admin to response.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8fb5ecd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48fb5ecd71_0_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Ordinary (Standard): Low urgency feedback category that require a 72 hrs response, mark in red color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High (Urgent): High urgency feedback category that require a 48 hrs response, mark in orange color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Top (Critical): Very high urgency  feedback category that require a 24 hrs response, mark in yellow color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Next, let’s look at the 5 type of feedback status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Pending: Factory has not responded to this feedback yet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Processing: Factory has not closed this feedback yet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Completed: Factory has closed this feedback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Revoked: Employee submitted this feedback but changed his mind &amp; recalled the feedback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Response rated: Factory has closed this feedback &amp; employee have given satisfaction rating score for the feedback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Next, on this page, you can also view the employeeID or the Mobile Number of the employee who submitted the feedback &amp; the time they submitted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‘Anonymous’ means that this employee chose the anonymous setting when submitting the feedback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factory admin can also search for a specific feedback by [Category],[Status],[Priority Level] or by [Keywords]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764A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B5C1"/>
              </a:buClr>
              <a:buSzPts val="2400"/>
              <a:buFont typeface="Helvetica Neue"/>
              <a:buNone/>
              <a:defRPr sz="2400">
                <a:solidFill>
                  <a:srgbClr val="B8B5C1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7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19"/>
          <p:cNvCxnSpPr/>
          <p:nvPr/>
        </p:nvCxnSpPr>
        <p:spPr>
          <a:xfrm>
            <a:off x="681038" y="1141235"/>
            <a:ext cx="7773986" cy="1191"/>
          </a:xfrm>
          <a:prstGeom prst="straightConnector1">
            <a:avLst/>
          </a:prstGeom>
          <a:noFill/>
          <a:ln w="19050" cap="flat" cmpd="sng">
            <a:solidFill>
              <a:srgbClr val="B8B5C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9" descr="EICC_Logo_CMYK_FullColorRev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1" y="343083"/>
            <a:ext cx="3149052" cy="68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0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1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340600" y="3472476"/>
            <a:ext cx="18923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22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941" y="1329631"/>
            <a:ext cx="7650559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2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23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24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518400" y="3548676"/>
            <a:ext cx="18161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5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685" y="1329630"/>
            <a:ext cx="8022630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5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0" y="2354317"/>
            <a:ext cx="9049871" cy="117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How to Respond to Workers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059" y="279075"/>
            <a:ext cx="3560627" cy="79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3. 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feedback details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6989"/>
            <a:ext cx="7212038" cy="25105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646045" y="861097"/>
            <a:ext cx="785191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the details of the Feedback content, Admin can click on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[Action]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 [Details]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6347792" y="2458227"/>
            <a:ext cx="626610" cy="47984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6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316" b="19586"/>
          <a:stretch/>
        </p:blipFill>
        <p:spPr>
          <a:xfrm>
            <a:off x="5115339" y="3167270"/>
            <a:ext cx="4023944" cy="19762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80" name="Google Shape;180;p16"/>
          <p:cNvSpPr/>
          <p:nvPr/>
        </p:nvSpPr>
        <p:spPr>
          <a:xfrm rot="-5400000">
            <a:off x="6441456" y="2989942"/>
            <a:ext cx="439283" cy="519936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5"/>
          <a:stretch/>
        </p:blipFill>
        <p:spPr>
          <a:xfrm>
            <a:off x="-6626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/>
          <p:nvPr/>
        </p:nvSpPr>
        <p:spPr>
          <a:xfrm>
            <a:off x="2519680" y="1945024"/>
            <a:ext cx="1537546" cy="62672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/>
          <p:nvPr/>
        </p:nvSpPr>
        <p:spPr>
          <a:xfrm rot="10800000">
            <a:off x="4110234" y="2165610"/>
            <a:ext cx="2601992" cy="127598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6712226" y="1840396"/>
            <a:ext cx="2133600" cy="75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content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 by the employee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/>
          <p:cNvSpPr/>
          <p:nvPr/>
        </p:nvSpPr>
        <p:spPr>
          <a:xfrm>
            <a:off x="154579" y="1517374"/>
            <a:ext cx="1578186" cy="29110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154579" y="2980499"/>
            <a:ext cx="2026434" cy="46035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/>
          <p:nvPr/>
        </p:nvSpPr>
        <p:spPr>
          <a:xfrm rot="10800000">
            <a:off x="1801206" y="1595888"/>
            <a:ext cx="4911020" cy="127597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6712226" y="2458850"/>
            <a:ext cx="2533637" cy="227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Anonymous (YES / NO):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employee sent the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anonymously or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 a call back (YES / NO):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employee requested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factory to call their mobile number for a quick response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6712226" y="1549504"/>
            <a:ext cx="2133600" cy="28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category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8253" y="2980499"/>
            <a:ext cx="3928040" cy="81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/>
          <p:nvPr/>
        </p:nvSpPr>
        <p:spPr>
          <a:xfrm rot="10800000">
            <a:off x="2236540" y="3090003"/>
            <a:ext cx="4475686" cy="127598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689" y="4707809"/>
            <a:ext cx="4103455" cy="3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Detail 1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Detail 2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05" name="Google Shape;205;p34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5"/>
          <a:stretch/>
        </p:blipFill>
        <p:spPr>
          <a:xfrm>
            <a:off x="0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/>
          <p:nvPr/>
        </p:nvSpPr>
        <p:spPr>
          <a:xfrm>
            <a:off x="2239617" y="2659697"/>
            <a:ext cx="4368617" cy="121464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/>
        </p:nvSpPr>
        <p:spPr>
          <a:xfrm rot="10800000">
            <a:off x="6674493" y="3174867"/>
            <a:ext cx="510540" cy="123746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7170998" y="3078128"/>
            <a:ext cx="1973002" cy="45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Factory can type the response here</a:t>
            </a: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6922346" y="2868037"/>
            <a:ext cx="2073843" cy="174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689" y="4707809"/>
            <a:ext cx="4103455" cy="3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/>
          <p:nvPr/>
        </p:nvSpPr>
        <p:spPr>
          <a:xfrm>
            <a:off x="2261405" y="3874346"/>
            <a:ext cx="565658" cy="52834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 rot="10800000">
            <a:off x="2911467" y="4219194"/>
            <a:ext cx="4010878" cy="123745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6896637" y="4145996"/>
            <a:ext cx="1973002" cy="45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Factory can insert images here (optional)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2239617" y="1945024"/>
            <a:ext cx="320728" cy="35010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 rot="10800000">
            <a:off x="2620075" y="1974166"/>
            <a:ext cx="2865000" cy="1275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5477092" y="1837930"/>
            <a:ext cx="342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Factory can click here to view Employee ID or  Mobile Number of the employee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3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5"/>
          <a:stretch/>
        </p:blipFill>
        <p:spPr>
          <a:xfrm>
            <a:off x="1272209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395" y="3816759"/>
            <a:ext cx="6759242" cy="12944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Detail 3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25" name="Google Shape;225;p33"/>
          <p:cNvSpPr/>
          <p:nvPr/>
        </p:nvSpPr>
        <p:spPr>
          <a:xfrm>
            <a:off x="6922346" y="2868037"/>
            <a:ext cx="2073843" cy="174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4809" y="2940780"/>
            <a:ext cx="3928040" cy="815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/>
          <p:nvPr/>
        </p:nvSpPr>
        <p:spPr>
          <a:xfrm>
            <a:off x="1587501" y="3971276"/>
            <a:ext cx="6109335" cy="985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factory responds to the feedback within this time period, the feedback will be classified as </a:t>
            </a:r>
            <a:r>
              <a:rPr lang="en-US" sz="12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In-time response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 the report.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not, it will be classified as </a:t>
            </a:r>
            <a:r>
              <a:rPr lang="en-US" sz="12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Overdue response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the report.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1452023" y="3466822"/>
            <a:ext cx="1942591" cy="39626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33"/>
          <p:cNvCxnSpPr/>
          <p:nvPr/>
        </p:nvCxnSpPr>
        <p:spPr>
          <a:xfrm>
            <a:off x="569843" y="3571461"/>
            <a:ext cx="84750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30" name="Google Shape;230;p33"/>
          <p:cNvCxnSpPr/>
          <p:nvPr/>
        </p:nvCxnSpPr>
        <p:spPr>
          <a:xfrm rot="10800000">
            <a:off x="576469" y="3549360"/>
            <a:ext cx="0" cy="10434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31" name="Google Shape;231;p33"/>
          <p:cNvCxnSpPr/>
          <p:nvPr/>
        </p:nvCxnSpPr>
        <p:spPr>
          <a:xfrm>
            <a:off x="569843" y="4592762"/>
            <a:ext cx="96740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0d7d23431_1_23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Overdue Response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150d7d23431_1_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8" name="Google Shape;238;g150d7d23431_1_23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50d7d23431_1_23"/>
          <p:cNvSpPr txBox="1">
            <a:spLocks noGrp="1"/>
          </p:cNvSpPr>
          <p:nvPr>
            <p:ph type="body" idx="1"/>
          </p:nvPr>
        </p:nvSpPr>
        <p:spPr>
          <a:xfrm>
            <a:off x="51100" y="91825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If the factory did </a:t>
            </a:r>
            <a:r>
              <a:rPr lang="en-US" sz="1600" u="sng">
                <a:latin typeface="Arial"/>
                <a:ea typeface="Arial"/>
                <a:cs typeface="Arial"/>
                <a:sym typeface="Arial"/>
              </a:rPr>
              <a:t>NOT RESPOND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to the feedback on time, the system will send a notification email to factory POC → Click on the </a:t>
            </a:r>
            <a:r>
              <a:rPr lang="en-US" sz="16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in the email and you will be redirected to view the feedback.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50d7d23431_1_23"/>
          <p:cNvSpPr/>
          <p:nvPr/>
        </p:nvSpPr>
        <p:spPr>
          <a:xfrm>
            <a:off x="1246700" y="2456075"/>
            <a:ext cx="26550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150d7d23431_1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686" y="1846150"/>
            <a:ext cx="4833171" cy="3195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42" name="Google Shape;242;g150d7d23431_1_23"/>
          <p:cNvPicPr preferRelativeResize="0"/>
          <p:nvPr/>
        </p:nvPicPr>
        <p:blipFill rotWithShape="1">
          <a:blip r:embed="rId4">
            <a:alphaModFix/>
          </a:blip>
          <a:srcRect r="5374" b="6111"/>
          <a:stretch/>
        </p:blipFill>
        <p:spPr>
          <a:xfrm rot="10800000">
            <a:off x="1990450" y="2131375"/>
            <a:ext cx="1840750" cy="1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50d7d23431_1_23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43336" t="16576"/>
          <a:stretch/>
        </p:blipFill>
        <p:spPr>
          <a:xfrm>
            <a:off x="5628150" y="2206238"/>
            <a:ext cx="3178200" cy="2390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44" name="Google Shape;244;g150d7d23431_1_23"/>
          <p:cNvSpPr/>
          <p:nvPr/>
        </p:nvSpPr>
        <p:spPr>
          <a:xfrm>
            <a:off x="944303" y="2392250"/>
            <a:ext cx="41763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50d7d23431_1_23"/>
          <p:cNvSpPr/>
          <p:nvPr/>
        </p:nvSpPr>
        <p:spPr>
          <a:xfrm>
            <a:off x="944303" y="3447825"/>
            <a:ext cx="1046146" cy="20977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150d7d23431_1_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4668" y="3032812"/>
            <a:ext cx="2851225" cy="5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50d7d23431_1_23"/>
          <p:cNvSpPr/>
          <p:nvPr/>
        </p:nvSpPr>
        <p:spPr>
          <a:xfrm rot="10800000">
            <a:off x="2174709" y="3292762"/>
            <a:ext cx="3405883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1442028" y="195588"/>
            <a:ext cx="770197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4.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the response to worker &amp; 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click [Submit] to send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4751492" y="4404981"/>
            <a:ext cx="2449625" cy="30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54" name="Google Shape;254;p35" descr="Graphical user interface, application, Team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512" t="9693" b="4996"/>
          <a:stretch/>
        </p:blipFill>
        <p:spPr>
          <a:xfrm>
            <a:off x="1030865" y="1212575"/>
            <a:ext cx="7082270" cy="368233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/>
          <p:nvPr/>
        </p:nvSpPr>
        <p:spPr>
          <a:xfrm>
            <a:off x="3449310" y="2842444"/>
            <a:ext cx="4614638" cy="134396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7485852" y="4268196"/>
            <a:ext cx="627283" cy="24416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 descr="Graphical user interface, text, application, emai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370" b="1507"/>
          <a:stretch/>
        </p:blipFill>
        <p:spPr>
          <a:xfrm>
            <a:off x="1298643" y="1245704"/>
            <a:ext cx="6546713" cy="366879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3461024" y="3514149"/>
            <a:ext cx="4384332" cy="147529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1442025" y="229001"/>
            <a:ext cx="7701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5.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Follow up by view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 Dialogue Record &amp;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submit further response 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8475" y="3053786"/>
            <a:ext cx="2884075" cy="156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71" name="Google Shape;271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1294675" y="195600"/>
            <a:ext cx="784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Quick Reply </a:t>
            </a:r>
            <a:r>
              <a:rPr lang="en-US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7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5282" b="18599"/>
          <a:stretch/>
        </p:blipFill>
        <p:spPr>
          <a:xfrm>
            <a:off x="253202" y="1809179"/>
            <a:ext cx="5498325" cy="274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/>
          <p:nvPr/>
        </p:nvSpPr>
        <p:spPr>
          <a:xfrm>
            <a:off x="3160643" y="4130691"/>
            <a:ext cx="477079" cy="35517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7"/>
          <p:cNvSpPr txBox="1">
            <a:spLocks noGrp="1"/>
          </p:cNvSpPr>
          <p:nvPr>
            <p:ph type="body" idx="1"/>
          </p:nvPr>
        </p:nvSpPr>
        <p:spPr>
          <a:xfrm>
            <a:off x="132520" y="1158582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[Quick Reply]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to generate a new default response or to apply a default response to a feedback. This will help admin respond quicker to similar feedbacks.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6897" y="2105794"/>
            <a:ext cx="2445952" cy="68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/>
          <p:nvPr/>
        </p:nvSpPr>
        <p:spPr>
          <a:xfrm>
            <a:off x="4986897" y="2276676"/>
            <a:ext cx="3975653" cy="548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6752" y="2414490"/>
            <a:ext cx="291548" cy="26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/>
          <p:nvPr/>
        </p:nvSpPr>
        <p:spPr>
          <a:xfrm rot="10800000">
            <a:off x="3770129" y="3772775"/>
            <a:ext cx="2248931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5259032" y="2300649"/>
            <a:ext cx="38241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 the Factory Admin can view this note, employees CANNOT see the note.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14875f18d58_0_12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282" b="18599"/>
          <a:stretch/>
        </p:blipFill>
        <p:spPr>
          <a:xfrm>
            <a:off x="212119" y="1763701"/>
            <a:ext cx="5498325" cy="274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4875f18d58_0_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7" name="Google Shape;287;g14875f18d58_0_12"/>
          <p:cNvSpPr/>
          <p:nvPr/>
        </p:nvSpPr>
        <p:spPr>
          <a:xfrm>
            <a:off x="3232221" y="4092843"/>
            <a:ext cx="458509" cy="28037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4875f18d58_0_12"/>
          <p:cNvSpPr txBox="1">
            <a:spLocks noGrp="1"/>
          </p:cNvSpPr>
          <p:nvPr>
            <p:ph type="title"/>
          </p:nvPr>
        </p:nvSpPr>
        <p:spPr>
          <a:xfrm>
            <a:off x="1294675" y="195600"/>
            <a:ext cx="784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Note </a:t>
            </a:r>
            <a:r>
              <a:rPr lang="en-US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4875f18d58_0_12"/>
          <p:cNvSpPr txBox="1">
            <a:spLocks noGrp="1"/>
          </p:cNvSpPr>
          <p:nvPr>
            <p:ph type="body" idx="1"/>
          </p:nvPr>
        </p:nvSpPr>
        <p:spPr>
          <a:xfrm>
            <a:off x="132523" y="103156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Factory admin can also click on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[Note]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to insert additional comments for internal reference.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14875f18d58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9616" y="3094383"/>
            <a:ext cx="2968403" cy="1416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91" name="Google Shape;291;g14875f18d58_0_12"/>
          <p:cNvSpPr/>
          <p:nvPr/>
        </p:nvSpPr>
        <p:spPr>
          <a:xfrm rot="10800000">
            <a:off x="3796058" y="3713130"/>
            <a:ext cx="2207176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14875f18d58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2366" y="2050335"/>
            <a:ext cx="2445952" cy="68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14875f18d58_0_12"/>
          <p:cNvSpPr/>
          <p:nvPr/>
        </p:nvSpPr>
        <p:spPr>
          <a:xfrm>
            <a:off x="5042366" y="2292398"/>
            <a:ext cx="3975653" cy="548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4875f18d58_0_12"/>
          <p:cNvSpPr txBox="1"/>
          <p:nvPr/>
        </p:nvSpPr>
        <p:spPr>
          <a:xfrm>
            <a:off x="5318665" y="2307349"/>
            <a:ext cx="38241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 the Factory Admin can view this note, employees CANNOT see the note.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14875f18d58_0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6387" y="2434980"/>
            <a:ext cx="291548" cy="26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14875f18d58_0_0" descr="Graphical user interface, application, Team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511" t="9740" b="2409"/>
          <a:stretch/>
        </p:blipFill>
        <p:spPr>
          <a:xfrm>
            <a:off x="1030800" y="1232452"/>
            <a:ext cx="7082400" cy="37917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14875f18d58_0_0"/>
          <p:cNvSpPr txBox="1">
            <a:spLocks noGrp="1"/>
          </p:cNvSpPr>
          <p:nvPr>
            <p:ph type="title"/>
          </p:nvPr>
        </p:nvSpPr>
        <p:spPr>
          <a:xfrm>
            <a:off x="1442028" y="195588"/>
            <a:ext cx="7701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6.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[Close Inquiry]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mark the feedback as “Completed”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4875f18d58_0_0"/>
          <p:cNvSpPr txBox="1">
            <a:spLocks noGrp="1"/>
          </p:cNvSpPr>
          <p:nvPr>
            <p:ph type="sldNum" idx="12"/>
          </p:nvPr>
        </p:nvSpPr>
        <p:spPr>
          <a:xfrm>
            <a:off x="4751492" y="4404981"/>
            <a:ext cx="24495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03" name="Google Shape;303;g14875f18d58_0_0"/>
          <p:cNvSpPr/>
          <p:nvPr/>
        </p:nvSpPr>
        <p:spPr>
          <a:xfrm>
            <a:off x="5971696" y="4186281"/>
            <a:ext cx="796800" cy="4374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4875f18d58_0_0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0d7d23431_1_0"/>
          <p:cNvSpPr txBox="1">
            <a:spLocks noGrp="1"/>
          </p:cNvSpPr>
          <p:nvPr>
            <p:ph type="title"/>
          </p:nvPr>
        </p:nvSpPr>
        <p:spPr>
          <a:xfrm>
            <a:off x="148811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Email Notification for the Factory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50d7d23431_1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7" name="Google Shape;87;g150d7d23431_1_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g150d7d23431_1_0"/>
          <p:cNvSpPr txBox="1">
            <a:spLocks noGrp="1"/>
          </p:cNvSpPr>
          <p:nvPr>
            <p:ph type="body" idx="1"/>
          </p:nvPr>
        </p:nvSpPr>
        <p:spPr>
          <a:xfrm>
            <a:off x="0" y="951386"/>
            <a:ext cx="949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When an employee submits feedback, the system will send an email notification to the factory POC.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150d7d23431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550" y="1642453"/>
            <a:ext cx="7093850" cy="330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90" name="Google Shape;90;g150d7d23431_1_0"/>
          <p:cNvSpPr/>
          <p:nvPr/>
        </p:nvSpPr>
        <p:spPr>
          <a:xfrm>
            <a:off x="1246700" y="2342750"/>
            <a:ext cx="26550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150d7d23431_1_0"/>
          <p:cNvPicPr preferRelativeResize="0"/>
          <p:nvPr/>
        </p:nvPicPr>
        <p:blipFill rotWithShape="1">
          <a:blip r:embed="rId4">
            <a:alphaModFix/>
          </a:blip>
          <a:srcRect r="5374" b="6111"/>
          <a:stretch/>
        </p:blipFill>
        <p:spPr>
          <a:xfrm rot="10800000">
            <a:off x="2016850" y="2005437"/>
            <a:ext cx="1840750" cy="1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150d7d23431_1_45"/>
          <p:cNvPicPr preferRelativeResize="0"/>
          <p:nvPr/>
        </p:nvPicPr>
        <p:blipFill rotWithShape="1">
          <a:blip r:embed="rId3">
            <a:alphaModFix/>
          </a:blip>
          <a:srcRect b="2323"/>
          <a:stretch/>
        </p:blipFill>
        <p:spPr>
          <a:xfrm>
            <a:off x="367373" y="1817518"/>
            <a:ext cx="4692175" cy="3174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10" name="Google Shape;310;g150d7d23431_1_45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Overdue Closing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150d7d23431_1_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12" name="Google Shape;312;g150d7d23431_1_45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g150d7d23431_1_45"/>
          <p:cNvSpPr txBox="1">
            <a:spLocks noGrp="1"/>
          </p:cNvSpPr>
          <p:nvPr>
            <p:ph type="body" idx="1"/>
          </p:nvPr>
        </p:nvSpPr>
        <p:spPr>
          <a:xfrm>
            <a:off x="233628" y="893009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If the factory did </a:t>
            </a:r>
            <a:r>
              <a:rPr lang="en-US" sz="1600" u="sng">
                <a:latin typeface="Arial"/>
                <a:ea typeface="Arial"/>
                <a:cs typeface="Arial"/>
                <a:sym typeface="Arial"/>
              </a:rPr>
              <a:t>NOT CLOSE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the feedback on time, the system will send a notification email to factory POC → Click on the </a:t>
            </a:r>
            <a:r>
              <a:rPr lang="en-US" sz="16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in the email and you’ll be redirected to view the feedback detail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150d7d23431_1_45"/>
          <p:cNvSpPr/>
          <p:nvPr/>
        </p:nvSpPr>
        <p:spPr>
          <a:xfrm>
            <a:off x="590674" y="2531010"/>
            <a:ext cx="40641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150d7d23431_1_45"/>
          <p:cNvPicPr preferRelativeResize="0"/>
          <p:nvPr/>
        </p:nvPicPr>
        <p:blipFill rotWithShape="1">
          <a:blip r:embed="rId4">
            <a:alphaModFix/>
          </a:blip>
          <a:srcRect r="5374" b="6111"/>
          <a:stretch/>
        </p:blipFill>
        <p:spPr>
          <a:xfrm rot="10800000">
            <a:off x="1036250" y="2364700"/>
            <a:ext cx="1840750" cy="1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150d7d23431_1_45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43336" t="16576"/>
          <a:stretch/>
        </p:blipFill>
        <p:spPr>
          <a:xfrm>
            <a:off x="5643727" y="2119971"/>
            <a:ext cx="3132900" cy="235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17" name="Google Shape;317;g150d7d23431_1_45"/>
          <p:cNvSpPr/>
          <p:nvPr/>
        </p:nvSpPr>
        <p:spPr>
          <a:xfrm>
            <a:off x="610849" y="3525302"/>
            <a:ext cx="850800" cy="19855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50d7d23431_1_45"/>
          <p:cNvSpPr/>
          <p:nvPr/>
        </p:nvSpPr>
        <p:spPr>
          <a:xfrm rot="10800000">
            <a:off x="1630091" y="3371636"/>
            <a:ext cx="3915943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150d7d23431_1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4564" y="2947717"/>
            <a:ext cx="2851225" cy="5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9382"/>
              <a:buFont typeface="Helvetica Neue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1. 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Log-in to Feedback Backend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8" name="Google Shape;98;p26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26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072"/>
          <a:stretch/>
        </p:blipFill>
        <p:spPr>
          <a:xfrm>
            <a:off x="92148" y="1225826"/>
            <a:ext cx="5460513" cy="29124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00" name="Google Shape;100;p26" descr="A group of people in a roo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0217" t="39632" r="19113" b="3004"/>
          <a:stretch/>
        </p:blipFill>
        <p:spPr>
          <a:xfrm>
            <a:off x="5204935" y="3271755"/>
            <a:ext cx="3846917" cy="17848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01" name="Google Shape;101;p26"/>
          <p:cNvSpPr/>
          <p:nvPr/>
        </p:nvSpPr>
        <p:spPr>
          <a:xfrm>
            <a:off x="4587402" y="3285007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/>
          <p:nvPr/>
        </p:nvSpPr>
        <p:spPr>
          <a:xfrm>
            <a:off x="3703983" y="1978719"/>
            <a:ext cx="1795670" cy="119710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6"/>
          <p:cNvSpPr txBox="1"/>
          <p:nvPr/>
        </p:nvSpPr>
        <p:spPr>
          <a:xfrm>
            <a:off x="5653840" y="1858493"/>
            <a:ext cx="3457648" cy="103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Login Credentials to log-in the Backend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[Feedback]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Tool &gt; Click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[Get Started]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6"/>
          <p:cNvSpPr/>
          <p:nvPr/>
        </p:nvSpPr>
        <p:spPr>
          <a:xfrm>
            <a:off x="5204934" y="3285007"/>
            <a:ext cx="3846917" cy="175615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2. 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list of feedback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1" name="Google Shape;111;p27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13" name="Google Shape;113;p27"/>
          <p:cNvSpPr/>
          <p:nvPr/>
        </p:nvSpPr>
        <p:spPr>
          <a:xfrm>
            <a:off x="2058310" y="4274724"/>
            <a:ext cx="4700300" cy="550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262" y="4374039"/>
            <a:ext cx="361286" cy="36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/>
          <p:nvPr/>
        </p:nvSpPr>
        <p:spPr>
          <a:xfrm>
            <a:off x="54187" y="1563318"/>
            <a:ext cx="1232746" cy="36708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/>
          <p:nvPr/>
        </p:nvSpPr>
        <p:spPr>
          <a:xfrm>
            <a:off x="1341119" y="1205501"/>
            <a:ext cx="7748693" cy="281724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537792" y="4274724"/>
            <a:ext cx="4134951" cy="74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employees have NOT submitted any feedback,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page will be empty.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40"/>
              <a:buFont typeface="Helvetica Neue"/>
              <a:buNone/>
            </a:pPr>
            <a:r>
              <a:rPr lang="en-US" sz="30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Priority Levels of Feedback Category</a:t>
            </a:r>
            <a:endParaRPr sz="223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4" name="Google Shape;124;p28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26" name="Google Shape;126;p28"/>
          <p:cNvSpPr/>
          <p:nvPr/>
        </p:nvSpPr>
        <p:spPr>
          <a:xfrm>
            <a:off x="1530626" y="2060713"/>
            <a:ext cx="1146313" cy="196203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8fb5ecd71_0_1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Priority Levels of Feedback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48fb5ecd71_0_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3" name="Google Shape;133;g148fb5ecd71_0_1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g148fb5ecd71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112" y="1815138"/>
            <a:ext cx="5015682" cy="2952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35" name="Google Shape;135;g148fb5ecd71_0_10"/>
          <p:cNvPicPr preferRelativeResize="0"/>
          <p:nvPr/>
        </p:nvPicPr>
        <p:blipFill rotWithShape="1">
          <a:blip r:embed="rId4">
            <a:alphaModFix/>
          </a:blip>
          <a:srcRect b="47492"/>
          <a:stretch/>
        </p:blipFill>
        <p:spPr>
          <a:xfrm>
            <a:off x="255119" y="1382933"/>
            <a:ext cx="5015675" cy="2797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36" name="Google Shape;136;g148fb5ecd71_0_10"/>
          <p:cNvSpPr/>
          <p:nvPr/>
        </p:nvSpPr>
        <p:spPr>
          <a:xfrm>
            <a:off x="5387009" y="2193480"/>
            <a:ext cx="3614522" cy="17830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8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Ordinary (Standard):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 urgency feedback category that requires response within </a:t>
            </a:r>
            <a:r>
              <a:rPr lang="en-US" sz="1200" b="1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72</a:t>
            </a:r>
            <a:r>
              <a:rPr lang="en-US" sz="1200" b="0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hours</a:t>
            </a:r>
            <a:endParaRPr/>
          </a:p>
          <a:p>
            <a:pPr marL="171450" marR="0" lvl="8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(Urgent):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urgency feedback category that requires response within </a:t>
            </a:r>
            <a:r>
              <a:rPr lang="en-US" sz="1200" b="1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48</a:t>
            </a:r>
            <a:r>
              <a:rPr lang="en-US" sz="1200" b="0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hours</a:t>
            </a:r>
            <a:r>
              <a:rPr lang="en-US" sz="1200" b="0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71450" marR="0" lvl="8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 (Critical):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Very high urgency feedback category that requires response within </a:t>
            </a:r>
            <a:r>
              <a:rPr lang="en-US" sz="1200" b="1" i="0" u="none" strike="noStrike" cap="none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24 hours </a:t>
            </a:r>
            <a:endParaRPr sz="1200" b="1" i="0" u="none" strike="noStrike" cap="none">
              <a:solidFill>
                <a:srgbClr val="FFFF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48fb5ecd71_0_10"/>
          <p:cNvSpPr txBox="1"/>
          <p:nvPr/>
        </p:nvSpPr>
        <p:spPr>
          <a:xfrm>
            <a:off x="6137411" y="2318470"/>
            <a:ext cx="21932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Feedback Priority Level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 Types of Feedback Status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4" name="Google Shape;144;p29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5"/>
            <a:ext cx="9144000" cy="2755505"/>
          </a:xfrm>
          <a:prstGeom prst="rect">
            <a:avLst/>
          </a:prstGeom>
          <a:noFill/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146" name="Google Shape;146;p29"/>
          <p:cNvSpPr/>
          <p:nvPr/>
        </p:nvSpPr>
        <p:spPr>
          <a:xfrm>
            <a:off x="5135216" y="1928191"/>
            <a:ext cx="715619" cy="188843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9"/>
          <p:cNvSpPr/>
          <p:nvPr/>
        </p:nvSpPr>
        <p:spPr>
          <a:xfrm>
            <a:off x="1" y="3873358"/>
            <a:ext cx="9149280" cy="12701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457200" y="3929130"/>
            <a:ext cx="80772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Pending: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Factory has </a:t>
            </a:r>
            <a:r>
              <a:rPr lang="en-US" sz="12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responded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the feedback yet</a:t>
            </a:r>
            <a:endParaRPr/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Processing: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Factory has </a:t>
            </a:r>
            <a:r>
              <a:rPr lang="en-US" sz="12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closed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the feedback yet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Completed: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Factory has </a:t>
            </a:r>
            <a:r>
              <a:rPr lang="en-US" sz="12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closed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the feedback</a:t>
            </a:r>
            <a:endParaRPr/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Revoked: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Employee has submitted the feedback but changed his mind &amp; recalled the feedback</a:t>
            </a:r>
            <a:endParaRPr/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Response rated: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Factory has closed the feedback &amp; employee has given satisfaction rating score for the feedback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submitted the feedback?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5" name="Google Shape;155;p3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57" name="Google Shape;157;p30"/>
          <p:cNvSpPr/>
          <p:nvPr/>
        </p:nvSpPr>
        <p:spPr>
          <a:xfrm>
            <a:off x="5909000" y="2069475"/>
            <a:ext cx="2183700" cy="1561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/>
          <p:nvPr/>
        </p:nvSpPr>
        <p:spPr>
          <a:xfrm>
            <a:off x="1310122" y="4012303"/>
            <a:ext cx="7833877" cy="58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Submitted by: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Employee ID or Mobile Number of the employee who submitted the 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Anonymous: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Employee chose the anonymous setting when submitting the feedback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100" y="4154261"/>
            <a:ext cx="306838" cy="30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Management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6" name="Google Shape;166;p31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2575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68" name="Google Shape;168;p31"/>
          <p:cNvSpPr/>
          <p:nvPr/>
        </p:nvSpPr>
        <p:spPr>
          <a:xfrm>
            <a:off x="3500438" y="1995089"/>
            <a:ext cx="5643562" cy="44983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46382" y="905004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Admin can search for a specific feedback by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[Category]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[Status]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[Priority Level]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[Keywords]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1398</Words>
  <Application>Microsoft Office PowerPoint</Application>
  <PresentationFormat>On-screen Show (16:9)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Helvetica Neue</vt:lpstr>
      <vt:lpstr>Calibri</vt:lpstr>
      <vt:lpstr>Office Theme</vt:lpstr>
      <vt:lpstr>How to Respond to Workers</vt:lpstr>
      <vt:lpstr>Email Notification for the Factory</vt:lpstr>
      <vt:lpstr>Step 1. Log-in to Feedback Backend</vt:lpstr>
      <vt:lpstr>Step 2. View list of feedback</vt:lpstr>
      <vt:lpstr>3 Priority Levels of Feedback Category</vt:lpstr>
      <vt:lpstr>3 Priority Levels of Feedback</vt:lpstr>
      <vt:lpstr>5 Types of Feedback Status</vt:lpstr>
      <vt:lpstr>Who submitted the feedback?</vt:lpstr>
      <vt:lpstr>Feedback Management</vt:lpstr>
      <vt:lpstr>Step 3. View feedback details</vt:lpstr>
      <vt:lpstr>Feedback Detail 1</vt:lpstr>
      <vt:lpstr>Feedback Detail 2</vt:lpstr>
      <vt:lpstr>Feedback Detail 3</vt:lpstr>
      <vt:lpstr>Overdue Response</vt:lpstr>
      <vt:lpstr>Step 4. Type the response to worker &amp;               click [Submit] to send</vt:lpstr>
      <vt:lpstr>Step 5. Follow up by viewing Dialogue Record &amp;   submit further response (Optional)</vt:lpstr>
      <vt:lpstr>Quick Reply (Optional)</vt:lpstr>
      <vt:lpstr>Note (Optional)</vt:lpstr>
      <vt:lpstr>Step 6. Click on [Close Inquiry]  to mark the feedback as “Completed”</vt:lpstr>
      <vt:lpstr>Overdue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Respond to Workers</dc:title>
  <dc:creator>Deborah Albers</dc:creator>
  <cp:lastModifiedBy>Ngoc Le</cp:lastModifiedBy>
  <cp:revision>1</cp:revision>
  <dcterms:created xsi:type="dcterms:W3CDTF">2020-10-19T19:35:05Z</dcterms:created>
  <dcterms:modified xsi:type="dcterms:W3CDTF">2023-03-22T04:29:32Z</dcterms:modified>
</cp:coreProperties>
</file>