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7010400" cy="9296400"/>
  <p:embeddedFontLs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r:id="rId18" roundtripDataSignature="AMtx7misxt3bfmfDVcq75UmosAMT6WNP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8" orient="horz"/>
        <p:guide pos="429"/>
        <p:guide pos="5326"/>
        <p:guide pos="2811"/>
        <p:guide pos="2952"/>
        <p:guide pos="2734"/>
        <p:guide pos="3023"/>
        <p:guide pos="561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rPr lang="en-US"/>
              <a:t>Welcome to Factory Quick Guide Video</a:t>
            </a:r>
            <a:endParaRPr/>
          </a:p>
          <a:p>
            <a:pPr indent="0" lvl="0" marL="0" rtl="0" algn="l">
              <a:lnSpc>
                <a:spcPct val="100000"/>
              </a:lnSpc>
              <a:spcBef>
                <a:spcPts val="0"/>
              </a:spcBef>
              <a:spcAft>
                <a:spcPts val="0"/>
              </a:spcAft>
              <a:buClr>
                <a:schemeClr val="dk1"/>
              </a:buClr>
              <a:buSzPts val="1400"/>
              <a:buFont typeface="Arial"/>
              <a:buNone/>
            </a:pPr>
            <a:r>
              <a:rPr lang="en-US"/>
              <a:t>In this video, we will teach you How To Deploy the Feedback Tool To Your Workers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a5e3457dd_0_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14a5e3457dd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First, let’s take a look at the overall Tool Deployment Process</a:t>
            </a:r>
            <a:endParaRPr/>
          </a:p>
          <a:p>
            <a:pPr indent="0" lvl="0" marL="0" rtl="0" algn="l">
              <a:lnSpc>
                <a:spcPct val="100000"/>
              </a:lnSpc>
              <a:spcBef>
                <a:spcPts val="0"/>
              </a:spcBef>
              <a:spcAft>
                <a:spcPts val="0"/>
              </a:spcAft>
              <a:buSzPts val="1400"/>
              <a:buNone/>
            </a:pPr>
            <a:r>
              <a:rPr lang="en-US"/>
              <a:t>By now you have already received the Onboarding Email</a:t>
            </a:r>
            <a:endParaRPr/>
          </a:p>
          <a:p>
            <a:pPr indent="0" lvl="0" marL="0" rtl="0" algn="l">
              <a:lnSpc>
                <a:spcPct val="100000"/>
              </a:lnSpc>
              <a:spcBef>
                <a:spcPts val="0"/>
              </a:spcBef>
              <a:spcAft>
                <a:spcPts val="0"/>
              </a:spcAft>
              <a:buSzPts val="1400"/>
              <a:buNone/>
            </a:pPr>
            <a:r>
              <a:rPr lang="en-US"/>
              <a:t>In this video, we will guide you through the key contents which are included in that email</a:t>
            </a:r>
            <a:endParaRPr/>
          </a:p>
          <a:p>
            <a:pPr indent="0" lvl="0" marL="0" rtl="0" algn="l">
              <a:lnSpc>
                <a:spcPct val="100000"/>
              </a:lnSpc>
              <a:spcBef>
                <a:spcPts val="0"/>
              </a:spcBef>
              <a:spcAft>
                <a:spcPts val="0"/>
              </a:spcAft>
              <a:buSzPts val="1400"/>
              <a:buNone/>
            </a:pPr>
            <a:r>
              <a:rPr lang="en-US"/>
              <a:t>Next, We will also teach you how to print out the Feedback Tool Promotion Poster, where to position it within your factory</a:t>
            </a:r>
            <a:endParaRPr/>
          </a:p>
          <a:p>
            <a:pPr indent="0" lvl="0" marL="0" rtl="0" algn="l">
              <a:lnSpc>
                <a:spcPct val="100000"/>
              </a:lnSpc>
              <a:spcBef>
                <a:spcPts val="0"/>
              </a:spcBef>
              <a:spcAft>
                <a:spcPts val="0"/>
              </a:spcAft>
              <a:buSzPts val="1400"/>
              <a:buNone/>
            </a:pPr>
            <a:r>
              <a:rPr lang="en-US"/>
              <a:t>And what are the most efficient  practices to promote the tools to your worker</a:t>
            </a:r>
            <a:endParaRPr/>
          </a:p>
          <a:p>
            <a:pPr indent="0" lvl="0" marL="0" rtl="0" algn="l">
              <a:lnSpc>
                <a:spcPct val="100000"/>
              </a:lnSpc>
              <a:spcBef>
                <a:spcPts val="0"/>
              </a:spcBef>
              <a:spcAft>
                <a:spcPts val="0"/>
              </a:spcAft>
              <a:buSzPts val="1400"/>
              <a:buNone/>
            </a:pPr>
            <a:r>
              <a:rPr lang="en-US"/>
              <a:t>Lastly, the final goal in this process is successfully invite workers to scan the QR Code on the Poster, access the Tool and Submit feedback whenever they have any inquiries.</a:t>
            </a:r>
            <a:endParaRPr/>
          </a:p>
          <a:p>
            <a:pPr indent="0" lvl="0" marL="0" rtl="0" algn="l">
              <a:lnSpc>
                <a:spcPct val="100000"/>
              </a:lnSpc>
              <a:spcBef>
                <a:spcPts val="0"/>
              </a:spcBef>
              <a:spcAft>
                <a:spcPts val="0"/>
              </a:spcAft>
              <a:buSzPts val="1400"/>
              <a:buNone/>
            </a:pPr>
            <a:r>
              <a:rPr lang="en-US"/>
              <a:t>It’s a simple process, but it will require the initiative of factory management in order to invite &amp; win the trust of workers, get them to be willing to communicate with the factory. By the end of this deployment process, we hope that your workers will feel encouraged to raise questions, voice up grievance, give innovated suggestions or comments through the Feedback Tool to contribute for the constant improvement of your company.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Let’s start with step 1. Receive Onboarding Email.</a:t>
            </a:r>
            <a:endParaRPr/>
          </a:p>
          <a:p>
            <a:pPr indent="0" lvl="0" marL="0" rtl="0" algn="l">
              <a:lnSpc>
                <a:spcPct val="100000"/>
              </a:lnSpc>
              <a:spcBef>
                <a:spcPts val="0"/>
              </a:spcBef>
              <a:spcAft>
                <a:spcPts val="0"/>
              </a:spcAft>
              <a:buSzPts val="1400"/>
              <a:buNone/>
            </a:pPr>
            <a:r>
              <a:rPr lang="en-US"/>
              <a:t>The Onboarding Email that has been sent to your Factory POC will include: </a:t>
            </a:r>
            <a:endParaRPr/>
          </a:p>
          <a:p>
            <a:pPr indent="-317500" lvl="0" marL="457200" rtl="0" algn="l">
              <a:lnSpc>
                <a:spcPct val="100000"/>
              </a:lnSpc>
              <a:spcBef>
                <a:spcPts val="0"/>
              </a:spcBef>
              <a:spcAft>
                <a:spcPts val="0"/>
              </a:spcAft>
              <a:buSzPts val="1400"/>
              <a:buChar char="❏"/>
            </a:pPr>
            <a:r>
              <a:rPr lang="en-US"/>
              <a:t>Factory’s Backend Login Credentials</a:t>
            </a:r>
            <a:endParaRPr/>
          </a:p>
          <a:p>
            <a:pPr indent="-317500" lvl="0" marL="457200" rtl="0" algn="l">
              <a:lnSpc>
                <a:spcPct val="100000"/>
              </a:lnSpc>
              <a:spcBef>
                <a:spcPts val="0"/>
              </a:spcBef>
              <a:spcAft>
                <a:spcPts val="0"/>
              </a:spcAft>
              <a:buSzPts val="1400"/>
              <a:buChar char="❏"/>
            </a:pPr>
            <a:r>
              <a:rPr lang="en-US"/>
              <a:t>QR Code for workers to scan &amp; access the tool</a:t>
            </a:r>
            <a:endParaRPr/>
          </a:p>
          <a:p>
            <a:pPr indent="-317500" lvl="0" marL="457200" rtl="0" algn="l">
              <a:lnSpc>
                <a:spcPct val="100000"/>
              </a:lnSpc>
              <a:spcBef>
                <a:spcPts val="0"/>
              </a:spcBef>
              <a:spcAft>
                <a:spcPts val="0"/>
              </a:spcAft>
              <a:buSzPts val="1400"/>
              <a:buChar char="❏"/>
            </a:pPr>
            <a:r>
              <a:rPr lang="en-US"/>
              <a:t>Pre-made Poster for Factory to print out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Step 2. Click on the [Download Poster] button in the Onboarding Email &amp; download the Poster design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Step 3. Please print out multiple copies of the Feedback Tool Promotion Poster. </a:t>
            </a:r>
            <a:endParaRPr/>
          </a:p>
          <a:p>
            <a:pPr indent="0" lvl="0" marL="0" rtl="0" algn="l">
              <a:lnSpc>
                <a:spcPct val="100000"/>
              </a:lnSpc>
              <a:spcBef>
                <a:spcPts val="0"/>
              </a:spcBef>
              <a:spcAft>
                <a:spcPts val="0"/>
              </a:spcAft>
              <a:buSzPts val="1400"/>
              <a:buNone/>
            </a:pPr>
            <a:r>
              <a:rPr lang="en-US"/>
              <a:t>In that poster, there should be: (1) a QR Code which provides a unique access for your factory, (2) an invitation for workers to use this Tool if they want to raise their voices; and (3) </a:t>
            </a:r>
            <a:endParaRPr/>
          </a:p>
          <a:p>
            <a:pPr indent="0" lvl="0" marL="0" rtl="0" algn="l">
              <a:lnSpc>
                <a:spcPct val="100000"/>
              </a:lnSpc>
              <a:spcBef>
                <a:spcPts val="0"/>
              </a:spcBef>
              <a:spcAft>
                <a:spcPts val="0"/>
              </a:spcAft>
              <a:buSzPts val="1400"/>
              <a:buNone/>
            </a:pPr>
            <a:r>
              <a:rPr lang="en-US"/>
              <a:t>Instructions on how to submit feedback after scanning the QR Code</a:t>
            </a:r>
            <a:endParaRPr/>
          </a:p>
          <a:p>
            <a:pPr indent="0" lvl="0" marL="0" rtl="0" algn="l">
              <a:lnSpc>
                <a:spcPct val="100000"/>
              </a:lnSpc>
              <a:spcBef>
                <a:spcPts val="0"/>
              </a:spcBef>
              <a:spcAft>
                <a:spcPts val="0"/>
              </a:spcAft>
              <a:buSzPts val="1400"/>
              <a:buNone/>
            </a:pPr>
            <a:r>
              <a:rPr lang="en-US"/>
              <a:t>This poster will help the workers to easily understand how to use this tool &amp; feel more confident in submitting feedback by themselves without asking for assistance from someone, especially if they wish to remain anonymous.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Next, for step 4. Please position these promotion posters in common or high-traffic areas within your factory.</a:t>
            </a:r>
            <a:endParaRPr/>
          </a:p>
          <a:p>
            <a:pPr indent="0" lvl="0" marL="0" rtl="0" algn="l">
              <a:lnSpc>
                <a:spcPct val="100000"/>
              </a:lnSpc>
              <a:spcBef>
                <a:spcPts val="0"/>
              </a:spcBef>
              <a:spcAft>
                <a:spcPts val="0"/>
              </a:spcAft>
              <a:buSzPts val="1400"/>
              <a:buNone/>
            </a:pPr>
            <a:r>
              <a:rPr lang="en-US"/>
              <a:t>Such as Dormitory, Canteen, Parking Lot, Lounge Room, Rest Room, Clock-In Area, Production Floor, and Printing Area </a:t>
            </a:r>
            <a:endParaRPr/>
          </a:p>
          <a:p>
            <a:pPr indent="0" lvl="0" marL="0" rtl="0" algn="l">
              <a:lnSpc>
                <a:spcPct val="100000"/>
              </a:lnSpc>
              <a:spcBef>
                <a:spcPts val="0"/>
              </a:spcBef>
              <a:spcAft>
                <a:spcPts val="0"/>
              </a:spcAft>
              <a:buSzPts val="1400"/>
              <a:buNone/>
            </a:pPr>
            <a:r>
              <a:rPr lang="en-US"/>
              <a:t>Having posters around these strategic  areas where workers congregate will help the tool to be more accessible for workers to quickly submit feedback in case of need. It will also allow the factory to connect in a timely way with workers for insights &amp; risk-identifications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Next, step 5. Please create a marketing plan to promote the tool to your workers.</a:t>
            </a:r>
            <a:endParaRPr/>
          </a:p>
          <a:p>
            <a:pPr indent="0" lvl="0" marL="0" rtl="0" algn="l">
              <a:lnSpc>
                <a:spcPct val="100000"/>
              </a:lnSpc>
              <a:spcBef>
                <a:spcPts val="0"/>
              </a:spcBef>
              <a:spcAft>
                <a:spcPts val="0"/>
              </a:spcAft>
              <a:buSzPts val="1400"/>
              <a:buNone/>
            </a:pPr>
            <a:r>
              <a:rPr lang="en-US"/>
              <a:t>We highly suggest for a factory to create a 2-week top-down, high coverage promotion plan, to help workers develop the habit of using the Feedback Tool, which in turn will help the factory achieve greater value from the Tool</a:t>
            </a:r>
            <a:endParaRPr/>
          </a:p>
          <a:p>
            <a:pPr indent="0" lvl="0" marL="0" rtl="0" algn="l">
              <a:lnSpc>
                <a:spcPct val="100000"/>
              </a:lnSpc>
              <a:spcBef>
                <a:spcPts val="0"/>
              </a:spcBef>
              <a:spcAft>
                <a:spcPts val="0"/>
              </a:spcAft>
              <a:buSzPts val="1400"/>
              <a:buNone/>
            </a:pPr>
            <a:r>
              <a:rPr lang="en-US"/>
              <a:t>You can incorporate these strategies into your promotion plan:</a:t>
            </a:r>
            <a:endParaRPr/>
          </a:p>
          <a:p>
            <a:pPr indent="-317500" lvl="0" marL="457200" rtl="0" algn="l">
              <a:lnSpc>
                <a:spcPct val="100000"/>
              </a:lnSpc>
              <a:spcBef>
                <a:spcPts val="0"/>
              </a:spcBef>
              <a:spcAft>
                <a:spcPts val="0"/>
              </a:spcAft>
              <a:buSzPts val="1400"/>
              <a:buChar char="-"/>
            </a:pPr>
            <a:r>
              <a:rPr lang="en-US"/>
              <a:t>Top Down Support: This will require you to communicate with your senior management to get more support from other departments or senior management can send emails to the whole factory announcing the new available communication feedback tool at the factory. This will make sure the news about Tool Launching will be spread to all factory units</a:t>
            </a:r>
            <a:endParaRPr/>
          </a:p>
          <a:p>
            <a:pPr indent="-317500" lvl="0" marL="457200" rtl="0" algn="l">
              <a:lnSpc>
                <a:spcPct val="100000"/>
              </a:lnSpc>
              <a:spcBef>
                <a:spcPts val="0"/>
              </a:spcBef>
              <a:spcAft>
                <a:spcPts val="0"/>
              </a:spcAft>
              <a:buSzPts val="1400"/>
              <a:buChar char="-"/>
            </a:pPr>
            <a:r>
              <a:rPr lang="en-US"/>
              <a:t>During the promotion period, Supervisor or Team Leader could also help by communicating with their team members: This can be done by each team leader during the usual morning meetings by dedicating 5-minutes each time to guide the worker on how to use the Tool.</a:t>
            </a:r>
            <a:endParaRPr/>
          </a:p>
          <a:p>
            <a:pPr indent="-317500" lvl="0" marL="457200" rtl="0" algn="l">
              <a:lnSpc>
                <a:spcPct val="100000"/>
              </a:lnSpc>
              <a:spcBef>
                <a:spcPts val="0"/>
              </a:spcBef>
              <a:spcAft>
                <a:spcPts val="0"/>
              </a:spcAft>
              <a:buSzPts val="1400"/>
              <a:buChar char="-"/>
            </a:pPr>
            <a:r>
              <a:rPr lang="en-US"/>
              <a:t>Besides having posters as promotion material, the factory can also give short public announcement every day during the promotion period to raise worker’s awareness &amp; curiosity about the Tool. The factory make a record of this announcement and we suggest that after the promotion week,  play repeatedly this audio message at least once a week.</a:t>
            </a:r>
            <a:endParaRPr/>
          </a:p>
          <a:p>
            <a:pPr indent="-317500" lvl="0" marL="457200" rtl="0" algn="l">
              <a:lnSpc>
                <a:spcPct val="100000"/>
              </a:lnSpc>
              <a:spcBef>
                <a:spcPts val="0"/>
              </a:spcBef>
              <a:spcAft>
                <a:spcPts val="0"/>
              </a:spcAft>
              <a:buSzPts val="1400"/>
              <a:buChar char="-"/>
            </a:pPr>
            <a:r>
              <a:rPr lang="en-US"/>
              <a:t>Last but not least, factory can also give out incentives as an encouragement to workers who have installed the RBA Voices App. This is optional, depending on the resources of the factory. From our experience, workers will likely adapt &amp; use the new tool quicker if they already have it pre-installed on their mobile phone.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As you communicate with the workers about the tool, here’re 4 key points that you should include:</a:t>
            </a:r>
            <a:endParaRPr/>
          </a:p>
          <a:p>
            <a:pPr indent="0" lvl="0" marL="0" rtl="0" algn="l">
              <a:lnSpc>
                <a:spcPct val="100000"/>
              </a:lnSpc>
              <a:spcBef>
                <a:spcPts val="0"/>
              </a:spcBef>
              <a:spcAft>
                <a:spcPts val="0"/>
              </a:spcAft>
              <a:buSzPts val="1400"/>
              <a:buNone/>
            </a:pPr>
            <a:r>
              <a:rPr lang="en-US"/>
              <a:t>Point No 1: Tool Introduction</a:t>
            </a:r>
            <a:endParaRPr/>
          </a:p>
          <a:p>
            <a:pPr indent="0" lvl="0" marL="0" rtl="0" algn="l">
              <a:lnSpc>
                <a:spcPct val="100000"/>
              </a:lnSpc>
              <a:spcBef>
                <a:spcPts val="0"/>
              </a:spcBef>
              <a:spcAft>
                <a:spcPts val="0"/>
              </a:spcAft>
              <a:buSzPts val="1400"/>
              <a:buNone/>
            </a:pPr>
            <a:r>
              <a:rPr lang="en-US"/>
              <a:t>-Feedback Tool: A </a:t>
            </a:r>
            <a:r>
              <a:rPr lang="en-US">
                <a:solidFill>
                  <a:srgbClr val="FF0000"/>
                </a:solidFill>
              </a:rPr>
              <a:t>mobile platform communication channel</a:t>
            </a:r>
            <a:r>
              <a:rPr lang="en-US"/>
              <a:t> which allows worker to have </a:t>
            </a:r>
            <a:r>
              <a:rPr lang="en-US">
                <a:solidFill>
                  <a:srgbClr val="FF0000"/>
                </a:solidFill>
              </a:rPr>
              <a:t>1-on-1 private dialogue </a:t>
            </a:r>
            <a:r>
              <a:rPr lang="en-US"/>
              <a:t>with the manager</a:t>
            </a:r>
            <a:endParaRPr/>
          </a:p>
          <a:p>
            <a:pPr indent="0" lvl="0" marL="0" rtl="0" algn="l">
              <a:lnSpc>
                <a:spcPct val="100000"/>
              </a:lnSpc>
              <a:spcBef>
                <a:spcPts val="0"/>
              </a:spcBef>
              <a:spcAft>
                <a:spcPts val="0"/>
              </a:spcAft>
              <a:buSzPts val="1400"/>
              <a:buNone/>
            </a:pPr>
            <a:r>
              <a:rPr lang="en-US"/>
              <a:t>-Workers can help factory to </a:t>
            </a:r>
            <a:r>
              <a:rPr lang="en-US">
                <a:solidFill>
                  <a:srgbClr val="FF0000"/>
                </a:solidFill>
              </a:rPr>
              <a:t>identify risk</a:t>
            </a:r>
            <a:r>
              <a:rPr lang="en-US"/>
              <a:t> at production floor &amp; </a:t>
            </a:r>
            <a:r>
              <a:rPr lang="en-US">
                <a:solidFill>
                  <a:srgbClr val="FF0000"/>
                </a:solidFill>
              </a:rPr>
              <a:t>improve working experience by submitting feedback</a:t>
            </a:r>
            <a:endParaRPr>
              <a:solidFill>
                <a:srgbClr val="FF0000"/>
              </a:solidFill>
            </a:endParaRPr>
          </a:p>
          <a:p>
            <a:pPr indent="0" lvl="0" marL="0" rtl="0" algn="l">
              <a:lnSpc>
                <a:spcPct val="100000"/>
              </a:lnSpc>
              <a:spcBef>
                <a:spcPts val="0"/>
              </a:spcBef>
              <a:spcAft>
                <a:spcPts val="0"/>
              </a:spcAft>
              <a:buSzPts val="1400"/>
              <a:buNone/>
            </a:pPr>
            <a:r>
              <a:rPr lang="en-US"/>
              <a:t>-Workers can conveniently submit inquiries from</a:t>
            </a:r>
            <a:r>
              <a:rPr lang="en-US">
                <a:solidFill>
                  <a:srgbClr val="FF0000"/>
                </a:solidFill>
              </a:rPr>
              <a:t> anywhere, anytime</a:t>
            </a:r>
            <a:endParaRPr>
              <a:solidFill>
                <a:srgbClr val="FF0000"/>
              </a:solidFill>
            </a:endParaRPr>
          </a:p>
          <a:p>
            <a:pPr indent="0" lvl="0" marL="0" rtl="0" algn="l">
              <a:lnSpc>
                <a:spcPct val="100000"/>
              </a:lnSpc>
              <a:spcBef>
                <a:spcPts val="0"/>
              </a:spcBef>
              <a:spcAft>
                <a:spcPts val="0"/>
              </a:spcAft>
              <a:buSzPts val="1400"/>
              <a:buNone/>
            </a:pPr>
            <a:r>
              <a:rPr lang="en-US"/>
              <a:t>-Workers can submit inquiries </a:t>
            </a:r>
            <a:r>
              <a:rPr lang="en-US">
                <a:solidFill>
                  <a:srgbClr val="FF0000"/>
                </a:solidFill>
              </a:rPr>
              <a:t>anonymously </a:t>
            </a:r>
            <a:r>
              <a:rPr lang="en-US"/>
              <a:t>for </a:t>
            </a:r>
            <a:r>
              <a:rPr lang="en-US">
                <a:solidFill>
                  <a:srgbClr val="FF0000"/>
                </a:solidFill>
              </a:rPr>
              <a:t>sensitive information</a:t>
            </a:r>
            <a:endParaRPr>
              <a:solidFill>
                <a:srgbClr val="FF0000"/>
              </a:solidFill>
            </a:endParaRPr>
          </a:p>
          <a:p>
            <a:pPr indent="0" lvl="0" marL="0" rtl="0" algn="l">
              <a:lnSpc>
                <a:spcPct val="100000"/>
              </a:lnSpc>
              <a:spcBef>
                <a:spcPts val="0"/>
              </a:spcBef>
              <a:spcAft>
                <a:spcPts val="0"/>
              </a:spcAft>
              <a:buSzPts val="1400"/>
              <a:buNone/>
            </a:pPr>
            <a:r>
              <a:rPr lang="en-US"/>
              <a:t>-Workers can </a:t>
            </a:r>
            <a:r>
              <a:rPr lang="en-US">
                <a:solidFill>
                  <a:srgbClr val="FF0000"/>
                </a:solidFill>
              </a:rPr>
              <a:t>escalate grievances </a:t>
            </a:r>
            <a:r>
              <a:rPr lang="en-US"/>
              <a:t>to 3rd party organizations for further oversight.</a:t>
            </a:r>
            <a:endParaRPr/>
          </a:p>
          <a:p>
            <a:pPr indent="0" lvl="0" marL="0" rtl="0" algn="l">
              <a:lnSpc>
                <a:spcPct val="100000"/>
              </a:lnSpc>
              <a:spcBef>
                <a:spcPts val="0"/>
              </a:spcBef>
              <a:spcAft>
                <a:spcPts val="0"/>
              </a:spcAft>
              <a:buSzPts val="1400"/>
              <a:buNone/>
            </a:pPr>
            <a:r>
              <a:rPr lang="en-US"/>
              <a:t>Point No 2: How to Access the Tool. This instruction can be found directly on the poster.</a:t>
            </a:r>
            <a:endParaRPr/>
          </a:p>
          <a:p>
            <a:pPr indent="0" lvl="0" marL="0" rtl="0" algn="l">
              <a:lnSpc>
                <a:spcPct val="100000"/>
              </a:lnSpc>
              <a:spcBef>
                <a:spcPts val="0"/>
              </a:spcBef>
              <a:spcAft>
                <a:spcPts val="0"/>
              </a:spcAft>
              <a:buSzPts val="1400"/>
              <a:buNone/>
            </a:pPr>
            <a:r>
              <a:rPr lang="en-US"/>
              <a:t>Point No. 3: How to Sign up/ Log in. It would be best if group &amp; team leader can provide hands-on assistance to the worker on how to type in EmployeeID or Mobile Number &amp; Password</a:t>
            </a:r>
            <a:endParaRPr/>
          </a:p>
          <a:p>
            <a:pPr indent="0" lvl="0" marL="0" rtl="0" algn="l">
              <a:lnSpc>
                <a:spcPct val="100000"/>
              </a:lnSpc>
              <a:spcBef>
                <a:spcPts val="0"/>
              </a:spcBef>
              <a:spcAft>
                <a:spcPts val="0"/>
              </a:spcAft>
              <a:buSzPts val="1400"/>
              <a:buNone/>
            </a:pPr>
            <a:r>
              <a:rPr lang="en-US"/>
              <a:t>Point No. 4: How to submit Feedback &amp; receive response. Also, Please don’t forget to tell workers about the anonymous feature &amp; escalation feature of the Tool.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It’s very important that during the promotion period, all workers should be aware of these 4 key points.</a:t>
            </a:r>
            <a:endParaRPr/>
          </a:p>
          <a:p>
            <a:pPr indent="0" lvl="0" marL="0" rtl="0" algn="l">
              <a:lnSpc>
                <a:spcPct val="100000"/>
              </a:lnSpc>
              <a:spcBef>
                <a:spcPts val="0"/>
              </a:spcBef>
              <a:spcAft>
                <a:spcPts val="0"/>
              </a:spcAft>
              <a:buSzPts val="1400"/>
              <a:buNone/>
            </a:pPr>
            <a:r>
              <a:rPr lang="en-US"/>
              <a:t>And that is all for this video. We wish you a very successful deployment.</a:t>
            </a:r>
            <a:endParaRPr/>
          </a:p>
          <a:p>
            <a:pPr indent="0" lvl="0" marL="0" rtl="0" algn="l">
              <a:lnSpc>
                <a:spcPct val="100000"/>
              </a:lnSpc>
              <a:spcBef>
                <a:spcPts val="0"/>
              </a:spcBef>
              <a:spcAft>
                <a:spcPts val="0"/>
              </a:spcAft>
              <a:buClr>
                <a:schemeClr val="dk1"/>
              </a:buClr>
              <a:buSzPts val="1400"/>
              <a:buFont typeface="Arial"/>
              <a:buNone/>
            </a:pPr>
            <a:r>
              <a:rPr lang="en-US"/>
              <a:t>Thank you for watching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764AE"/>
        </a:solidFill>
      </p:bgPr>
    </p:bg>
    <p:spTree>
      <p:nvGrpSpPr>
        <p:cNvPr id="15" name="Shape 15"/>
        <p:cNvGrpSpPr/>
        <p:nvPr/>
      </p:nvGrpSpPr>
      <p:grpSpPr>
        <a:xfrm>
          <a:off x="0" y="0"/>
          <a:ext cx="0" cy="0"/>
          <a:chOff x="0" y="0"/>
          <a:chExt cx="0" cy="0"/>
        </a:xfrm>
      </p:grpSpPr>
      <p:sp>
        <p:nvSpPr>
          <p:cNvPr id="16" name="Google Shape;16;p19"/>
          <p:cNvSpPr txBox="1"/>
          <p:nvPr>
            <p:ph type="ctrTitle"/>
          </p:nvPr>
        </p:nvSpPr>
        <p:spPr>
          <a:xfrm>
            <a:off x="692151" y="2338223"/>
            <a:ext cx="7762875" cy="685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600"/>
              <a:buFont typeface="Helvetica Neue"/>
              <a:buNone/>
              <a:defRPr b="1" sz="3600"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692151" y="3024023"/>
            <a:ext cx="7762875"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p:txBody>
      </p:sp>
      <p:cxnSp>
        <p:nvCxnSpPr>
          <p:cNvPr id="18" name="Google Shape;18;p19"/>
          <p:cNvCxnSpPr/>
          <p:nvPr/>
        </p:nvCxnSpPr>
        <p:spPr>
          <a:xfrm>
            <a:off x="681038" y="1141235"/>
            <a:ext cx="7773986" cy="1191"/>
          </a:xfrm>
          <a:prstGeom prst="straightConnector1">
            <a:avLst/>
          </a:prstGeom>
          <a:noFill/>
          <a:ln cap="flat" cmpd="sng" w="19050">
            <a:solidFill>
              <a:srgbClr val="B8B5C1"/>
            </a:solidFill>
            <a:prstDash val="solid"/>
            <a:round/>
            <a:headEnd len="sm" w="sm" type="none"/>
            <a:tailEnd len="sm" w="sm" type="none"/>
          </a:ln>
        </p:spPr>
      </p:cxnSp>
      <p:pic>
        <p:nvPicPr>
          <p:cNvPr descr="EICC_Logo_CMYK_FullColorRev.eps" id="19" name="Google Shape;19;p19"/>
          <p:cNvPicPr preferRelativeResize="0"/>
          <p:nvPr/>
        </p:nvPicPr>
        <p:blipFill rotWithShape="1">
          <a:blip r:embed="rId2">
            <a:alphaModFix/>
          </a:blip>
          <a:srcRect b="0" l="0" r="0" t="0"/>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 name="Shape 20"/>
        <p:cNvGrpSpPr/>
        <p:nvPr/>
      </p:nvGrpSpPr>
      <p:grpSpPr>
        <a:xfrm>
          <a:off x="0" y="0"/>
          <a:ext cx="0" cy="0"/>
          <a:chOff x="0" y="0"/>
          <a:chExt cx="0" cy="0"/>
        </a:xfrm>
      </p:grpSpPr>
      <p:sp>
        <p:nvSpPr>
          <p:cNvPr id="21" name="Google Shape;21;p20"/>
          <p:cNvSpPr txBox="1"/>
          <p:nvPr>
            <p:ph idx="1" type="body"/>
          </p:nvPr>
        </p:nvSpPr>
        <p:spPr>
          <a:xfrm>
            <a:off x="686045" y="1295401"/>
            <a:ext cx="7768981"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Font typeface="Helvetica Neue"/>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0"/>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3" name="Google Shape;23;p20"/>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EICC_Mark_CMYK_FullColorAlt.eps" id="24" name="Google Shape;24;p20"/>
          <p:cNvPicPr preferRelativeResize="0"/>
          <p:nvPr/>
        </p:nvPicPr>
        <p:blipFill rotWithShape="1">
          <a:blip r:embed="rId2">
            <a:alphaModFix/>
          </a:blip>
          <a:srcRect b="0" l="0" r="0" t="0"/>
          <a:stretch/>
        </p:blipFill>
        <p:spPr>
          <a:xfrm>
            <a:off x="724125" y="317500"/>
            <a:ext cx="629354" cy="629354"/>
          </a:xfrm>
          <a:prstGeom prst="rect">
            <a:avLst/>
          </a:prstGeom>
          <a:noFill/>
          <a:ln>
            <a:noFill/>
          </a:ln>
        </p:spPr>
      </p:pic>
      <p:sp>
        <p:nvSpPr>
          <p:cNvPr id="25" name="Google Shape;25;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8" name="Shape 28"/>
        <p:cNvGrpSpPr/>
        <p:nvPr/>
      </p:nvGrpSpPr>
      <p:grpSpPr>
        <a:xfrm>
          <a:off x="0" y="0"/>
          <a:ext cx="0" cy="0"/>
          <a:chOff x="0" y="0"/>
          <a:chExt cx="0" cy="0"/>
        </a:xfrm>
      </p:grpSpPr>
      <p:sp>
        <p:nvSpPr>
          <p:cNvPr id="29" name="Google Shape;29;p21"/>
          <p:cNvSpPr txBox="1"/>
          <p:nvPr>
            <p:ph idx="1" type="body"/>
          </p:nvPr>
        </p:nvSpPr>
        <p:spPr>
          <a:xfrm>
            <a:off x="686045" y="1295401"/>
            <a:ext cx="7768981"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Font typeface="Helvetica Neue"/>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21"/>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1" name="Google Shape;31;p21"/>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RBA_HalfMark_CMYK_FullColor.png" id="32" name="Google Shape;32;p21"/>
          <p:cNvPicPr preferRelativeResize="0"/>
          <p:nvPr/>
        </p:nvPicPr>
        <p:blipFill rotWithShape="1">
          <a:blip r:embed="rId2">
            <a:alphaModFix amt="10000"/>
          </a:blip>
          <a:srcRect b="0" l="0" r="0" t="0"/>
          <a:stretch/>
        </p:blipFill>
        <p:spPr>
          <a:xfrm>
            <a:off x="7340600" y="3472476"/>
            <a:ext cx="1892300" cy="1785705"/>
          </a:xfrm>
          <a:prstGeom prst="rect">
            <a:avLst/>
          </a:prstGeom>
          <a:noFill/>
          <a:ln>
            <a:noFill/>
          </a:ln>
        </p:spPr>
      </p:pic>
      <p:pic>
        <p:nvPicPr>
          <p:cNvPr descr="EICC_Mark_CMYK_FullColorAlt.eps" id="33" name="Google Shape;33;p21"/>
          <p:cNvPicPr preferRelativeResize="0"/>
          <p:nvPr/>
        </p:nvPicPr>
        <p:blipFill rotWithShape="1">
          <a:blip r:embed="rId3">
            <a:alphaModFix/>
          </a:blip>
          <a:srcRect b="0" l="0" r="0" t="0"/>
          <a:stretch/>
        </p:blipFill>
        <p:spPr>
          <a:xfrm>
            <a:off x="724125" y="317500"/>
            <a:ext cx="629354" cy="629354"/>
          </a:xfrm>
          <a:prstGeom prst="rect">
            <a:avLst/>
          </a:prstGeom>
          <a:noFill/>
          <a:ln>
            <a:noFill/>
          </a:ln>
        </p:spPr>
      </p:pic>
      <p:sp>
        <p:nvSpPr>
          <p:cNvPr id="34" name="Google Shape;34;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7" name="Shape 37"/>
        <p:cNvGrpSpPr/>
        <p:nvPr/>
      </p:nvGrpSpPr>
      <p:grpSpPr>
        <a:xfrm>
          <a:off x="0" y="0"/>
          <a:ext cx="0" cy="0"/>
          <a:chOff x="0" y="0"/>
          <a:chExt cx="0" cy="0"/>
        </a:xfrm>
      </p:grpSpPr>
      <p:sp>
        <p:nvSpPr>
          <p:cNvPr id="38" name="Google Shape;38;p22"/>
          <p:cNvSpPr txBox="1"/>
          <p:nvPr>
            <p:ph idx="1" type="body"/>
          </p:nvPr>
        </p:nvSpPr>
        <p:spPr>
          <a:xfrm>
            <a:off x="686045" y="1295401"/>
            <a:ext cx="7768981"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Font typeface="Helvetica Neue"/>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22"/>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40" name="Google Shape;40;p22"/>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RBA_Mark_CMYK_Transparent.png" id="41" name="Google Shape;41;p22"/>
          <p:cNvPicPr preferRelativeResize="0"/>
          <p:nvPr/>
        </p:nvPicPr>
        <p:blipFill rotWithShape="1">
          <a:blip r:embed="rId2">
            <a:alphaModFix/>
          </a:blip>
          <a:srcRect b="0" l="0" r="0" t="0"/>
          <a:stretch/>
        </p:blipFill>
        <p:spPr>
          <a:xfrm>
            <a:off x="4985941" y="1329631"/>
            <a:ext cx="7650559" cy="7627739"/>
          </a:xfrm>
          <a:prstGeom prst="rect">
            <a:avLst/>
          </a:prstGeom>
          <a:noFill/>
          <a:ln>
            <a:noFill/>
          </a:ln>
        </p:spPr>
      </p:pic>
      <p:pic>
        <p:nvPicPr>
          <p:cNvPr descr="EICC_Mark_CMYK_FullColorAlt.eps" id="42" name="Google Shape;42;p22"/>
          <p:cNvPicPr preferRelativeResize="0"/>
          <p:nvPr/>
        </p:nvPicPr>
        <p:blipFill rotWithShape="1">
          <a:blip r:embed="rId3">
            <a:alphaModFix/>
          </a:blip>
          <a:srcRect b="0" l="0" r="0" t="0"/>
          <a:stretch/>
        </p:blipFill>
        <p:spPr>
          <a:xfrm>
            <a:off x="724125" y="317500"/>
            <a:ext cx="629354" cy="629354"/>
          </a:xfrm>
          <a:prstGeom prst="rect">
            <a:avLst/>
          </a:prstGeom>
          <a:noFill/>
          <a:ln>
            <a:noFill/>
          </a:ln>
        </p:spPr>
      </p:pic>
      <p:sp>
        <p:nvSpPr>
          <p:cNvPr id="43" name="Google Shape;43;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6"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48" name="Google Shape;48;p23"/>
          <p:cNvSpPr txBox="1"/>
          <p:nvPr>
            <p:ph idx="1" type="body"/>
          </p:nvPr>
        </p:nvSpPr>
        <p:spPr>
          <a:xfrm>
            <a:off x="686045" y="1295401"/>
            <a:ext cx="377641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23"/>
          <p:cNvSpPr txBox="1"/>
          <p:nvPr>
            <p:ph idx="2" type="body"/>
          </p:nvPr>
        </p:nvSpPr>
        <p:spPr>
          <a:xfrm>
            <a:off x="4676776" y="1295401"/>
            <a:ext cx="377824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0" name="Google Shape;50;p23"/>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EICC_Mark_CMYK_FullColorAlt.eps" id="51" name="Google Shape;51;p23"/>
          <p:cNvPicPr preferRelativeResize="0"/>
          <p:nvPr/>
        </p:nvPicPr>
        <p:blipFill rotWithShape="1">
          <a:blip r:embed="rId2">
            <a:alphaModFix/>
          </a:blip>
          <a:srcRect b="0" l="0" r="0" t="0"/>
          <a:stretch/>
        </p:blipFill>
        <p:spPr>
          <a:xfrm>
            <a:off x="724125" y="317500"/>
            <a:ext cx="629354" cy="629354"/>
          </a:xfrm>
          <a:prstGeom prst="rect">
            <a:avLst/>
          </a:prstGeom>
          <a:noFill/>
          <a:ln>
            <a:noFill/>
          </a:ln>
        </p:spPr>
      </p:pic>
      <p:sp>
        <p:nvSpPr>
          <p:cNvPr id="52" name="Google Shape;52;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55"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57" name="Google Shape;57;p24"/>
          <p:cNvSpPr txBox="1"/>
          <p:nvPr>
            <p:ph idx="1" type="body"/>
          </p:nvPr>
        </p:nvSpPr>
        <p:spPr>
          <a:xfrm>
            <a:off x="686045" y="1295401"/>
            <a:ext cx="377641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24"/>
          <p:cNvSpPr txBox="1"/>
          <p:nvPr>
            <p:ph idx="2" type="body"/>
          </p:nvPr>
        </p:nvSpPr>
        <p:spPr>
          <a:xfrm>
            <a:off x="4676776" y="1295401"/>
            <a:ext cx="377824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9" name="Google Shape;59;p24"/>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RBA_HalfMark_CMYK_FullColor.png" id="60" name="Google Shape;60;p24"/>
          <p:cNvPicPr preferRelativeResize="0"/>
          <p:nvPr/>
        </p:nvPicPr>
        <p:blipFill rotWithShape="1">
          <a:blip r:embed="rId2">
            <a:alphaModFix amt="10000"/>
          </a:blip>
          <a:srcRect b="0" l="0" r="0" t="0"/>
          <a:stretch/>
        </p:blipFill>
        <p:spPr>
          <a:xfrm>
            <a:off x="7518400" y="3548676"/>
            <a:ext cx="1816100" cy="1785705"/>
          </a:xfrm>
          <a:prstGeom prst="rect">
            <a:avLst/>
          </a:prstGeom>
          <a:noFill/>
          <a:ln>
            <a:noFill/>
          </a:ln>
        </p:spPr>
      </p:pic>
      <p:pic>
        <p:nvPicPr>
          <p:cNvPr descr="EICC_Mark_CMYK_FullColorAlt.eps" id="61" name="Google Shape;61;p24"/>
          <p:cNvPicPr preferRelativeResize="0"/>
          <p:nvPr/>
        </p:nvPicPr>
        <p:blipFill rotWithShape="1">
          <a:blip r:embed="rId3">
            <a:alphaModFix/>
          </a:blip>
          <a:srcRect b="0" l="0" r="0" t="0"/>
          <a:stretch/>
        </p:blipFill>
        <p:spPr>
          <a:xfrm>
            <a:off x="724125" y="317500"/>
            <a:ext cx="629354" cy="629354"/>
          </a:xfrm>
          <a:prstGeom prst="rect">
            <a:avLst/>
          </a:prstGeom>
          <a:noFill/>
          <a:ln>
            <a:noFill/>
          </a:ln>
        </p:spPr>
      </p:pic>
      <p:sp>
        <p:nvSpPr>
          <p:cNvPr id="62" name="Google Shape;6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65"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67" name="Google Shape;67;p25"/>
          <p:cNvSpPr txBox="1"/>
          <p:nvPr>
            <p:ph idx="1" type="body"/>
          </p:nvPr>
        </p:nvSpPr>
        <p:spPr>
          <a:xfrm>
            <a:off x="686045" y="1295401"/>
            <a:ext cx="377641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 name="Google Shape;68;p25"/>
          <p:cNvSpPr txBox="1"/>
          <p:nvPr>
            <p:ph idx="2" type="body"/>
          </p:nvPr>
        </p:nvSpPr>
        <p:spPr>
          <a:xfrm>
            <a:off x="4676776" y="1295401"/>
            <a:ext cx="3778249"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14325" lvl="1" marL="914400" algn="l">
              <a:lnSpc>
                <a:spcPct val="100000"/>
              </a:lnSpc>
              <a:spcBef>
                <a:spcPts val="270"/>
              </a:spcBef>
              <a:spcAft>
                <a:spcPts val="0"/>
              </a:spcAft>
              <a:buClr>
                <a:srgbClr val="4764AE"/>
              </a:buClr>
              <a:buSzPts val="1350"/>
              <a:buChar char="•"/>
              <a:defRPr/>
            </a:lvl2pPr>
            <a:lvl3pPr indent="-295275" lvl="2" marL="1371600" algn="l">
              <a:lnSpc>
                <a:spcPct val="100000"/>
              </a:lnSpc>
              <a:spcBef>
                <a:spcPts val="210"/>
              </a:spcBef>
              <a:spcAft>
                <a:spcPts val="0"/>
              </a:spcAft>
              <a:buClr>
                <a:srgbClr val="4764AE"/>
              </a:buClr>
              <a:buSzPts val="1050"/>
              <a:buChar char="•"/>
              <a:defRPr/>
            </a:lvl3pPr>
            <a:lvl4pPr indent="-285750" lvl="3" marL="1828800" algn="l">
              <a:lnSpc>
                <a:spcPct val="100000"/>
              </a:lnSpc>
              <a:spcBef>
                <a:spcPts val="180"/>
              </a:spcBef>
              <a:spcAft>
                <a:spcPts val="0"/>
              </a:spcAft>
              <a:buClr>
                <a:srgbClr val="4764AE"/>
              </a:buClr>
              <a:buSzPts val="900"/>
              <a:buChar char="•"/>
              <a:defRPr/>
            </a:lvl4pPr>
            <a:lvl5pPr indent="-276225" lvl="4" marL="2286000" algn="l">
              <a:lnSpc>
                <a:spcPct val="100000"/>
              </a:lnSpc>
              <a:spcBef>
                <a:spcPts val="150"/>
              </a:spcBef>
              <a:spcAft>
                <a:spcPts val="0"/>
              </a:spcAft>
              <a:buClr>
                <a:srgbClr val="4764AE"/>
              </a:buClr>
              <a:buSzPts val="75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25"/>
          <p:cNvSpPr txBox="1"/>
          <p:nvPr>
            <p:ph type="title"/>
          </p:nvPr>
        </p:nvSpPr>
        <p:spPr>
          <a:xfrm>
            <a:off x="1587501" y="205979"/>
            <a:ext cx="6867525"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700"/>
              <a:buFont typeface="Helvetica Neue"/>
              <a:buNone/>
              <a:defRPr b="1"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RBA_Mark_CMYK_Transparent.png" id="70" name="Google Shape;70;p25"/>
          <p:cNvPicPr preferRelativeResize="0"/>
          <p:nvPr/>
        </p:nvPicPr>
        <p:blipFill rotWithShape="1">
          <a:blip r:embed="rId2">
            <a:alphaModFix/>
          </a:blip>
          <a:srcRect b="0" l="0" r="0" t="0"/>
          <a:stretch/>
        </p:blipFill>
        <p:spPr>
          <a:xfrm>
            <a:off x="5132685" y="1329630"/>
            <a:ext cx="8022630" cy="7627739"/>
          </a:xfrm>
          <a:prstGeom prst="rect">
            <a:avLst/>
          </a:prstGeom>
          <a:noFill/>
          <a:ln>
            <a:noFill/>
          </a:ln>
        </p:spPr>
      </p:pic>
      <p:pic>
        <p:nvPicPr>
          <p:cNvPr descr="EICC_Mark_CMYK_FullColorAlt.eps" id="71" name="Google Shape;71;p25"/>
          <p:cNvPicPr preferRelativeResize="0"/>
          <p:nvPr/>
        </p:nvPicPr>
        <p:blipFill rotWithShape="1">
          <a:blip r:embed="rId3">
            <a:alphaModFix/>
          </a:blip>
          <a:srcRect b="0" l="0" r="0" t="0"/>
          <a:stretch/>
        </p:blipFill>
        <p:spPr>
          <a:xfrm>
            <a:off x="724125" y="317500"/>
            <a:ext cx="629354" cy="629354"/>
          </a:xfrm>
          <a:prstGeom prst="rect">
            <a:avLst/>
          </a:prstGeom>
          <a:noFill/>
          <a:ln>
            <a:noFill/>
          </a:ln>
        </p:spPr>
      </p:pic>
      <p:sp>
        <p:nvSpPr>
          <p:cNvPr id="72" name="Google Shape;72;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2700"/>
              <a:buFont typeface="Helvetica Neue"/>
              <a:buNone/>
              <a:defRPr b="0" i="0" sz="27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60"/>
              </a:spcBef>
              <a:spcAft>
                <a:spcPts val="0"/>
              </a:spcAft>
              <a:buClr>
                <a:schemeClr val="dk1"/>
              </a:buClr>
              <a:buSzPts val="1800"/>
              <a:buFont typeface="Helvetica Neue"/>
              <a:buNone/>
              <a:defRPr b="0" i="0" sz="1800" u="none" cap="none" strike="noStrike">
                <a:solidFill>
                  <a:schemeClr val="dk1"/>
                </a:solidFill>
                <a:latin typeface="Helvetica Neue"/>
                <a:ea typeface="Helvetica Neue"/>
                <a:cs typeface="Helvetica Neue"/>
                <a:sym typeface="Helvetica Neue"/>
              </a:defRPr>
            </a:lvl1pPr>
            <a:lvl2pPr indent="-314325" lvl="1" marL="914400" marR="0" rtl="0" algn="l">
              <a:lnSpc>
                <a:spcPct val="100000"/>
              </a:lnSpc>
              <a:spcBef>
                <a:spcPts val="270"/>
              </a:spcBef>
              <a:spcAft>
                <a:spcPts val="0"/>
              </a:spcAft>
              <a:buClr>
                <a:srgbClr val="4764AE"/>
              </a:buClr>
              <a:buSzPts val="1350"/>
              <a:buFont typeface="Arial"/>
              <a:buChar char="•"/>
              <a:defRPr b="0" i="0" sz="1350" u="none" cap="none" strike="noStrike">
                <a:solidFill>
                  <a:schemeClr val="dk1"/>
                </a:solidFill>
                <a:latin typeface="Helvetica Neue"/>
                <a:ea typeface="Helvetica Neue"/>
                <a:cs typeface="Helvetica Neue"/>
                <a:sym typeface="Helvetica Neue"/>
              </a:defRPr>
            </a:lvl2pPr>
            <a:lvl3pPr indent="-295275" lvl="2" marL="1371600" marR="0" rtl="0" algn="l">
              <a:lnSpc>
                <a:spcPct val="100000"/>
              </a:lnSpc>
              <a:spcBef>
                <a:spcPts val="210"/>
              </a:spcBef>
              <a:spcAft>
                <a:spcPts val="0"/>
              </a:spcAft>
              <a:buClr>
                <a:srgbClr val="4764AE"/>
              </a:buClr>
              <a:buSzPts val="1050"/>
              <a:buFont typeface="Arial"/>
              <a:buChar char="•"/>
              <a:defRPr b="0" i="0" sz="1050" u="none" cap="none" strike="noStrike">
                <a:solidFill>
                  <a:schemeClr val="dk1"/>
                </a:solidFill>
                <a:latin typeface="Helvetica Neue"/>
                <a:ea typeface="Helvetica Neue"/>
                <a:cs typeface="Helvetica Neue"/>
                <a:sym typeface="Helvetica Neue"/>
              </a:defRPr>
            </a:lvl3pPr>
            <a:lvl4pPr indent="-285750" lvl="3" marL="1828800" marR="0" rtl="0" algn="l">
              <a:lnSpc>
                <a:spcPct val="100000"/>
              </a:lnSpc>
              <a:spcBef>
                <a:spcPts val="180"/>
              </a:spcBef>
              <a:spcAft>
                <a:spcPts val="0"/>
              </a:spcAft>
              <a:buClr>
                <a:srgbClr val="4764AE"/>
              </a:buClr>
              <a:buSzPts val="900"/>
              <a:buFont typeface="Arial"/>
              <a:buChar char="•"/>
              <a:defRPr b="0" i="0" sz="900" u="none" cap="none" strike="noStrike">
                <a:solidFill>
                  <a:schemeClr val="dk1"/>
                </a:solidFill>
                <a:latin typeface="Helvetica Neue"/>
                <a:ea typeface="Helvetica Neue"/>
                <a:cs typeface="Helvetica Neue"/>
                <a:sym typeface="Helvetica Neue"/>
              </a:defRPr>
            </a:lvl4pPr>
            <a:lvl5pPr indent="-276225" lvl="4" marL="2286000" marR="0" rtl="0" algn="l">
              <a:lnSpc>
                <a:spcPct val="100000"/>
              </a:lnSpc>
              <a:spcBef>
                <a:spcPts val="150"/>
              </a:spcBef>
              <a:spcAft>
                <a:spcPts val="0"/>
              </a:spcAft>
              <a:buClr>
                <a:srgbClr val="4764AE"/>
              </a:buClr>
              <a:buSzPts val="750"/>
              <a:buFont typeface="Arial"/>
              <a:buChar char="•"/>
              <a:defRPr b="0" i="0" sz="750" u="none" cap="none" strike="noStrike">
                <a:solidFill>
                  <a:schemeClr val="dk1"/>
                </a:solidFill>
                <a:latin typeface="Helvetica Neue"/>
                <a:ea typeface="Helvetica Neue"/>
                <a:cs typeface="Helvetica Neue"/>
                <a:sym typeface="Helvetica Neue"/>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1" Type="http://schemas.openxmlformats.org/officeDocument/2006/relationships/image" Target="../media/image7.jpg"/><Relationship Id="rId10" Type="http://schemas.openxmlformats.org/officeDocument/2006/relationships/image" Target="../media/image8.png"/><Relationship Id="rId13" Type="http://schemas.openxmlformats.org/officeDocument/2006/relationships/image" Target="../media/image14.jpg"/><Relationship Id="rId12"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5.jpg"/><Relationship Id="rId5" Type="http://schemas.openxmlformats.org/officeDocument/2006/relationships/image" Target="../media/image17.png"/><Relationship Id="rId6" Type="http://schemas.openxmlformats.org/officeDocument/2006/relationships/image" Target="../media/image2.jpg"/><Relationship Id="rId7" Type="http://schemas.openxmlformats.org/officeDocument/2006/relationships/image" Target="../media/image1.png"/><Relationship Id="rId8"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9.png"/><Relationship Id="rId6" Type="http://schemas.openxmlformats.org/officeDocument/2006/relationships/image" Target="../media/image30.png"/></Relationships>
</file>

<file path=ppt/slides/_rels/slide6.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4.jpg"/><Relationship Id="rId9" Type="http://schemas.openxmlformats.org/officeDocument/2006/relationships/image" Target="../media/image41.jpg"/><Relationship Id="rId5" Type="http://schemas.openxmlformats.org/officeDocument/2006/relationships/image" Target="../media/image5.jpg"/><Relationship Id="rId6" Type="http://schemas.openxmlformats.org/officeDocument/2006/relationships/image" Target="../media/image8.png"/><Relationship Id="rId7" Type="http://schemas.openxmlformats.org/officeDocument/2006/relationships/image" Target="../media/image7.jpg"/><Relationship Id="rId8"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0" y="2354317"/>
            <a:ext cx="9049871" cy="117650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3"/>
              </a:buClr>
              <a:buSzPts val="3600"/>
              <a:buFont typeface="Helvetica Neue"/>
              <a:buNone/>
            </a:pPr>
            <a:r>
              <a:rPr lang="en-US">
                <a:latin typeface="Arial"/>
                <a:ea typeface="Arial"/>
                <a:cs typeface="Arial"/>
                <a:sym typeface="Arial"/>
              </a:rPr>
              <a:t>How To Deploy Tool To Workers</a:t>
            </a:r>
            <a:endParaRPr sz="3600">
              <a:latin typeface="Arial"/>
              <a:ea typeface="Arial"/>
              <a:cs typeface="Arial"/>
              <a:sym typeface="Arial"/>
            </a:endParaRPr>
          </a:p>
        </p:txBody>
      </p:sp>
      <p:pic>
        <p:nvPicPr>
          <p:cNvPr descr="Graphical user interface, text, application&#10;&#10;Description automatically generated" id="80" name="Google Shape;80;p1"/>
          <p:cNvPicPr preferRelativeResize="0"/>
          <p:nvPr/>
        </p:nvPicPr>
        <p:blipFill rotWithShape="1">
          <a:blip r:embed="rId3">
            <a:alphaModFix/>
          </a:blip>
          <a:srcRect b="0" l="0" r="0" t="0"/>
          <a:stretch/>
        </p:blipFill>
        <p:spPr>
          <a:xfrm>
            <a:off x="687059" y="279075"/>
            <a:ext cx="3560627" cy="7974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4a5e3457dd_0_0"/>
          <p:cNvSpPr txBox="1"/>
          <p:nvPr>
            <p:ph type="title"/>
          </p:nvPr>
        </p:nvSpPr>
        <p:spPr>
          <a:xfrm>
            <a:off x="1644648" y="205975"/>
            <a:ext cx="75054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3"/>
              </a:buClr>
              <a:buSzPts val="3600"/>
              <a:buFont typeface="Helvetica Neue"/>
              <a:buNone/>
            </a:pPr>
            <a:r>
              <a:rPr lang="en-US" sz="3600">
                <a:solidFill>
                  <a:srgbClr val="FFFF00"/>
                </a:solidFill>
                <a:latin typeface="Arial"/>
                <a:ea typeface="Arial"/>
                <a:cs typeface="Arial"/>
                <a:sym typeface="Arial"/>
              </a:rPr>
              <a:t>Tool Deployment Process</a:t>
            </a:r>
            <a:endParaRPr>
              <a:solidFill>
                <a:srgbClr val="FFFF00"/>
              </a:solidFill>
              <a:latin typeface="Arial"/>
              <a:ea typeface="Arial"/>
              <a:cs typeface="Arial"/>
              <a:sym typeface="Arial"/>
            </a:endParaRPr>
          </a:p>
        </p:txBody>
      </p:sp>
      <p:sp>
        <p:nvSpPr>
          <p:cNvPr id="86" name="Google Shape;86;g14a5e3457dd_0_0"/>
          <p:cNvSpPr txBox="1"/>
          <p:nvPr/>
        </p:nvSpPr>
        <p:spPr>
          <a:xfrm>
            <a:off x="4452639" y="352094"/>
            <a:ext cx="15105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20"/>
              </a:spcBef>
              <a:spcAft>
                <a:spcPts val="0"/>
              </a:spcAft>
              <a:buClr>
                <a:schemeClr val="dk1"/>
              </a:buClr>
              <a:buSzPts val="1600"/>
              <a:buFont typeface="Helvetica Neue"/>
              <a:buNone/>
            </a:pPr>
            <a:r>
              <a:t/>
            </a:r>
            <a:endParaRPr b="1" i="0" sz="1000" u="none" cap="none" strike="noStrike">
              <a:solidFill>
                <a:srgbClr val="000000"/>
              </a:solidFill>
              <a:latin typeface="Helvetica Neue"/>
              <a:ea typeface="Helvetica Neue"/>
              <a:cs typeface="Helvetica Neue"/>
              <a:sym typeface="Helvetica Neue"/>
            </a:endParaRPr>
          </a:p>
        </p:txBody>
      </p:sp>
      <p:grpSp>
        <p:nvGrpSpPr>
          <p:cNvPr id="87" name="Google Shape;87;g14a5e3457dd_0_0"/>
          <p:cNvGrpSpPr/>
          <p:nvPr/>
        </p:nvGrpSpPr>
        <p:grpSpPr>
          <a:xfrm>
            <a:off x="57150" y="1758497"/>
            <a:ext cx="9061450" cy="670936"/>
            <a:chOff x="3016" y="0"/>
            <a:chExt cx="9124287" cy="567971"/>
          </a:xfrm>
        </p:grpSpPr>
        <p:sp>
          <p:nvSpPr>
            <p:cNvPr id="88" name="Google Shape;88;g14a5e3457dd_0_0"/>
            <p:cNvSpPr/>
            <p:nvPr/>
          </p:nvSpPr>
          <p:spPr>
            <a:xfrm>
              <a:off x="3016" y="0"/>
              <a:ext cx="1902023" cy="567971"/>
            </a:xfrm>
            <a:prstGeom prst="chevron">
              <a:avLst>
                <a:gd fmla="val 50000" name="adj"/>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4a5e3457dd_0_0"/>
            <p:cNvSpPr txBox="1"/>
            <p:nvPr/>
          </p:nvSpPr>
          <p:spPr>
            <a:xfrm>
              <a:off x="287002" y="12988"/>
              <a:ext cx="1424972" cy="554983"/>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None/>
              </a:pPr>
              <a:r>
                <a:rPr b="1" i="0" lang="en-US" sz="1000" u="none" cap="none" strike="noStrike">
                  <a:solidFill>
                    <a:srgbClr val="FFFF00"/>
                  </a:solidFill>
                  <a:latin typeface="Arial"/>
                  <a:ea typeface="Arial"/>
                  <a:cs typeface="Arial"/>
                  <a:sym typeface="Arial"/>
                </a:rPr>
                <a:t>Factory</a:t>
              </a:r>
              <a:r>
                <a:rPr b="1" i="0" lang="en-US" sz="1000" u="none" cap="none" strike="noStrike">
                  <a:solidFill>
                    <a:schemeClr val="lt1"/>
                  </a:solidFill>
                  <a:latin typeface="Arial"/>
                  <a:ea typeface="Arial"/>
                  <a:cs typeface="Arial"/>
                  <a:sym typeface="Arial"/>
                </a:rPr>
                <a:t> receives </a:t>
              </a:r>
              <a:endParaRPr/>
            </a:p>
            <a:p>
              <a:pPr indent="0" lvl="0" marL="0" marR="0" rtl="0" algn="ctr">
                <a:lnSpc>
                  <a:spcPct val="90000"/>
                </a:lnSpc>
                <a:spcBef>
                  <a:spcPts val="0"/>
                </a:spcBef>
                <a:spcAft>
                  <a:spcPts val="0"/>
                </a:spcAft>
                <a:buNone/>
              </a:pPr>
              <a:r>
                <a:rPr b="1" i="0" lang="en-US" sz="1000" u="none" cap="none" strike="noStrike">
                  <a:solidFill>
                    <a:srgbClr val="FFFF00"/>
                  </a:solidFill>
                  <a:latin typeface="Arial"/>
                  <a:ea typeface="Arial"/>
                  <a:cs typeface="Arial"/>
                  <a:sym typeface="Arial"/>
                </a:rPr>
                <a:t>Onboarding Email</a:t>
              </a:r>
              <a:endParaRPr b="1" i="0" sz="1000" u="none" cap="none" strike="noStrike">
                <a:solidFill>
                  <a:srgbClr val="FFFF00"/>
                </a:solidFill>
                <a:latin typeface="Arial"/>
                <a:ea typeface="Arial"/>
                <a:cs typeface="Arial"/>
                <a:sym typeface="Arial"/>
              </a:endParaRPr>
            </a:p>
          </p:txBody>
        </p:sp>
        <p:sp>
          <p:nvSpPr>
            <p:cNvPr id="90" name="Google Shape;90;g14a5e3457dd_0_0"/>
            <p:cNvSpPr/>
            <p:nvPr/>
          </p:nvSpPr>
          <p:spPr>
            <a:xfrm>
              <a:off x="1714837" y="0"/>
              <a:ext cx="1902023" cy="567971"/>
            </a:xfrm>
            <a:prstGeom prst="chevron">
              <a:avLst>
                <a:gd fmla="val 50000" name="adj"/>
              </a:avLst>
            </a:prstGeom>
            <a:solidFill>
              <a:srgbClr val="665CAA"/>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4a5e3457dd_0_0"/>
            <p:cNvSpPr txBox="1"/>
            <p:nvPr/>
          </p:nvSpPr>
          <p:spPr>
            <a:xfrm>
              <a:off x="1998823" y="0"/>
              <a:ext cx="1334052" cy="56797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rgbClr val="FFFF00"/>
                  </a:solidFill>
                  <a:latin typeface="Arial"/>
                  <a:ea typeface="Arial"/>
                  <a:cs typeface="Arial"/>
                  <a:sym typeface="Arial"/>
                </a:rPr>
                <a:t>Factory</a:t>
              </a:r>
              <a:r>
                <a:rPr b="1" i="0" lang="en-US" sz="1000" u="none" cap="none" strike="noStrike">
                  <a:solidFill>
                    <a:schemeClr val="lt1"/>
                  </a:solidFill>
                  <a:latin typeface="Arial"/>
                  <a:ea typeface="Arial"/>
                  <a:cs typeface="Arial"/>
                  <a:sym typeface="Arial"/>
                </a:rPr>
                <a:t> prints out </a:t>
              </a:r>
              <a:r>
                <a:rPr b="1" i="0" lang="en-US" sz="1000" u="none" cap="none" strike="noStrike">
                  <a:solidFill>
                    <a:srgbClr val="FFFF00"/>
                  </a:solidFill>
                  <a:latin typeface="Arial"/>
                  <a:ea typeface="Arial"/>
                  <a:cs typeface="Arial"/>
                  <a:sym typeface="Arial"/>
                </a:rPr>
                <a:t>QR Code Poster</a:t>
              </a:r>
              <a:endParaRPr b="1" i="0" sz="1000" u="none" cap="none" strike="noStrike">
                <a:solidFill>
                  <a:srgbClr val="FFFF00"/>
                </a:solidFill>
                <a:latin typeface="Arial"/>
                <a:ea typeface="Arial"/>
                <a:cs typeface="Arial"/>
                <a:sym typeface="Arial"/>
              </a:endParaRPr>
            </a:p>
          </p:txBody>
        </p:sp>
        <p:sp>
          <p:nvSpPr>
            <p:cNvPr id="92" name="Google Shape;92;g14a5e3457dd_0_0"/>
            <p:cNvSpPr/>
            <p:nvPr/>
          </p:nvSpPr>
          <p:spPr>
            <a:xfrm>
              <a:off x="3426658" y="0"/>
              <a:ext cx="2111930" cy="567971"/>
            </a:xfrm>
            <a:prstGeom prst="chevron">
              <a:avLst>
                <a:gd fmla="val 50000" name="adj"/>
              </a:avLst>
            </a:prstGeom>
            <a:solidFill>
              <a:srgbClr val="5665B3"/>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14a5e3457dd_0_0"/>
            <p:cNvSpPr txBox="1"/>
            <p:nvPr/>
          </p:nvSpPr>
          <p:spPr>
            <a:xfrm>
              <a:off x="3710644" y="0"/>
              <a:ext cx="1543959" cy="56797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None/>
              </a:pPr>
              <a:r>
                <a:rPr b="1" i="0" lang="en-US" sz="1000" u="none" cap="none" strike="noStrike">
                  <a:solidFill>
                    <a:srgbClr val="FFFF00"/>
                  </a:solidFill>
                  <a:latin typeface="Arial"/>
                  <a:ea typeface="Arial"/>
                  <a:cs typeface="Arial"/>
                  <a:sym typeface="Arial"/>
                </a:rPr>
                <a:t>Factory</a:t>
              </a:r>
              <a:r>
                <a:rPr b="1" i="0" lang="en-US" sz="1000" u="none" cap="none" strike="noStrike">
                  <a:solidFill>
                    <a:schemeClr val="lt1"/>
                  </a:solidFill>
                  <a:latin typeface="Arial"/>
                  <a:ea typeface="Arial"/>
                  <a:cs typeface="Arial"/>
                  <a:sym typeface="Arial"/>
                </a:rPr>
                <a:t> positions </a:t>
              </a:r>
              <a:r>
                <a:rPr b="1" i="0" lang="en-US" sz="1000" u="none" cap="none" strike="noStrike">
                  <a:solidFill>
                    <a:srgbClr val="FFFF00"/>
                  </a:solidFill>
                  <a:latin typeface="Arial"/>
                  <a:ea typeface="Arial"/>
                  <a:cs typeface="Arial"/>
                  <a:sym typeface="Arial"/>
                </a:rPr>
                <a:t>Poster</a:t>
              </a:r>
              <a:r>
                <a:rPr b="1" i="0" lang="en-US" sz="1000" u="none" cap="none" strike="noStrike">
                  <a:solidFill>
                    <a:schemeClr val="lt1"/>
                  </a:solidFill>
                  <a:latin typeface="Arial"/>
                  <a:ea typeface="Arial"/>
                  <a:cs typeface="Arial"/>
                  <a:sym typeface="Arial"/>
                </a:rPr>
                <a:t> in common areas</a:t>
              </a:r>
              <a:endParaRPr b="1" i="0" sz="1000" u="none" cap="none" strike="noStrike">
                <a:solidFill>
                  <a:schemeClr val="lt1"/>
                </a:solidFill>
                <a:latin typeface="Arial"/>
                <a:ea typeface="Arial"/>
                <a:cs typeface="Arial"/>
                <a:sym typeface="Arial"/>
              </a:endParaRPr>
            </a:p>
          </p:txBody>
        </p:sp>
        <p:sp>
          <p:nvSpPr>
            <p:cNvPr id="94" name="Google Shape;94;g14a5e3457dd_0_0"/>
            <p:cNvSpPr/>
            <p:nvPr/>
          </p:nvSpPr>
          <p:spPr>
            <a:xfrm>
              <a:off x="5348386" y="0"/>
              <a:ext cx="1902023" cy="567971"/>
            </a:xfrm>
            <a:prstGeom prst="chevron">
              <a:avLst>
                <a:gd fmla="val 50000" name="adj"/>
              </a:avLst>
            </a:prstGeom>
            <a:solidFill>
              <a:srgbClr val="4F83BD"/>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14a5e3457dd_0_0"/>
            <p:cNvSpPr txBox="1"/>
            <p:nvPr/>
          </p:nvSpPr>
          <p:spPr>
            <a:xfrm>
              <a:off x="5632372" y="0"/>
              <a:ext cx="1334052" cy="56797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rgbClr val="FFFF00"/>
                  </a:solidFill>
                  <a:latin typeface="Arial"/>
                  <a:ea typeface="Arial"/>
                  <a:cs typeface="Arial"/>
                  <a:sym typeface="Arial"/>
                </a:rPr>
                <a:t>Factory</a:t>
              </a:r>
              <a:r>
                <a:rPr b="1" i="0" lang="en-US" sz="1000" u="none" cap="none" strike="noStrike">
                  <a:solidFill>
                    <a:schemeClr val="lt1"/>
                  </a:solidFill>
                  <a:latin typeface="Arial"/>
                  <a:ea typeface="Arial"/>
                  <a:cs typeface="Arial"/>
                  <a:sym typeface="Arial"/>
                </a:rPr>
                <a:t> promotes tool to the </a:t>
              </a:r>
              <a:r>
                <a:rPr b="1" i="0" lang="en-US" sz="1000" u="none" cap="none" strike="noStrike">
                  <a:solidFill>
                    <a:srgbClr val="FFFF00"/>
                  </a:solidFill>
                  <a:latin typeface="Arial"/>
                  <a:ea typeface="Arial"/>
                  <a:cs typeface="Arial"/>
                  <a:sym typeface="Arial"/>
                </a:rPr>
                <a:t>Workers</a:t>
              </a:r>
              <a:endParaRPr b="1" i="0" sz="1000" u="none" cap="none" strike="noStrike">
                <a:solidFill>
                  <a:srgbClr val="FFFF00"/>
                </a:solidFill>
                <a:latin typeface="Arial"/>
                <a:ea typeface="Arial"/>
                <a:cs typeface="Arial"/>
                <a:sym typeface="Arial"/>
              </a:endParaRPr>
            </a:p>
          </p:txBody>
        </p:sp>
        <p:sp>
          <p:nvSpPr>
            <p:cNvPr id="96" name="Google Shape;96;g14a5e3457dd_0_0"/>
            <p:cNvSpPr/>
            <p:nvPr/>
          </p:nvSpPr>
          <p:spPr>
            <a:xfrm>
              <a:off x="7046528" y="0"/>
              <a:ext cx="2080775" cy="567971"/>
            </a:xfrm>
            <a:prstGeom prst="chevron">
              <a:avLst>
                <a:gd fmla="val 50000" name="adj"/>
              </a:avLst>
            </a:prstGeom>
            <a:solidFill>
              <a:srgbClr val="4AA9C5"/>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14a5e3457dd_0_0"/>
            <p:cNvSpPr txBox="1"/>
            <p:nvPr/>
          </p:nvSpPr>
          <p:spPr>
            <a:xfrm>
              <a:off x="7330514" y="0"/>
              <a:ext cx="1512804" cy="56797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rgbClr val="FFFF00"/>
                  </a:solidFill>
                  <a:latin typeface="Arial"/>
                  <a:ea typeface="Arial"/>
                  <a:cs typeface="Arial"/>
                  <a:sym typeface="Arial"/>
                </a:rPr>
                <a:t>Workers </a:t>
              </a:r>
              <a:r>
                <a:rPr b="1" i="0" lang="en-US" sz="1000" u="none" cap="none" strike="noStrike">
                  <a:solidFill>
                    <a:schemeClr val="lt1"/>
                  </a:solidFill>
                  <a:latin typeface="Arial"/>
                  <a:ea typeface="Arial"/>
                  <a:cs typeface="Arial"/>
                  <a:sym typeface="Arial"/>
                </a:rPr>
                <a:t>scan the </a:t>
              </a:r>
              <a:r>
                <a:rPr b="1" i="0" lang="en-US" sz="1000" u="none" cap="none" strike="noStrike">
                  <a:solidFill>
                    <a:srgbClr val="FFFF00"/>
                  </a:solidFill>
                  <a:latin typeface="Arial"/>
                  <a:ea typeface="Arial"/>
                  <a:cs typeface="Arial"/>
                  <a:sym typeface="Arial"/>
                </a:rPr>
                <a:t>QR Code </a:t>
              </a:r>
              <a:r>
                <a:rPr b="1" i="0" lang="en-US" sz="1000" u="none" cap="none" strike="noStrike">
                  <a:solidFill>
                    <a:schemeClr val="lt1"/>
                  </a:solidFill>
                  <a:latin typeface="Arial"/>
                  <a:ea typeface="Arial"/>
                  <a:cs typeface="Arial"/>
                  <a:sym typeface="Arial"/>
                </a:rPr>
                <a:t>to access </a:t>
              </a:r>
              <a:r>
                <a:rPr b="1" i="0" lang="en-US" sz="1000" u="none" cap="none" strike="noStrike">
                  <a:solidFill>
                    <a:srgbClr val="FFFF00"/>
                  </a:solidFill>
                  <a:latin typeface="Arial"/>
                  <a:ea typeface="Arial"/>
                  <a:cs typeface="Arial"/>
                  <a:sym typeface="Arial"/>
                </a:rPr>
                <a:t>Tool </a:t>
              </a:r>
              <a:r>
                <a:rPr b="1" i="0" lang="en-US" sz="1000" u="none" cap="none" strike="noStrike">
                  <a:solidFill>
                    <a:schemeClr val="lt1"/>
                  </a:solidFill>
                  <a:latin typeface="Arial"/>
                  <a:ea typeface="Arial"/>
                  <a:cs typeface="Arial"/>
                  <a:sym typeface="Arial"/>
                </a:rPr>
                <a:t>&amp; Submit </a:t>
              </a:r>
              <a:r>
                <a:rPr b="1" i="0" lang="en-US" sz="1000" u="none" cap="none" strike="noStrike">
                  <a:solidFill>
                    <a:srgbClr val="FFFF00"/>
                  </a:solidFill>
                  <a:latin typeface="Arial"/>
                  <a:ea typeface="Arial"/>
                  <a:cs typeface="Arial"/>
                  <a:sym typeface="Arial"/>
                </a:rPr>
                <a:t>Feedback</a:t>
              </a:r>
              <a:endParaRPr b="1" i="0" sz="1000" u="none" cap="none" strike="noStrike">
                <a:solidFill>
                  <a:srgbClr val="FFFF00"/>
                </a:solidFill>
                <a:latin typeface="Arial"/>
                <a:ea typeface="Arial"/>
                <a:cs typeface="Arial"/>
                <a:sym typeface="Arial"/>
              </a:endParaRPr>
            </a:p>
          </p:txBody>
        </p:sp>
      </p:grpSp>
      <p:pic>
        <p:nvPicPr>
          <p:cNvPr descr="Graphical user interface, text, application&#10;&#10;Description automatically generated" id="98" name="Google Shape;98;g14a5e3457dd_0_0"/>
          <p:cNvPicPr preferRelativeResize="0"/>
          <p:nvPr/>
        </p:nvPicPr>
        <p:blipFill rotWithShape="1">
          <a:blip r:embed="rId3">
            <a:alphaModFix/>
          </a:blip>
          <a:srcRect b="21887" l="6647" r="5778" t="0"/>
          <a:stretch/>
        </p:blipFill>
        <p:spPr>
          <a:xfrm>
            <a:off x="155491" y="2571750"/>
            <a:ext cx="1553365" cy="1767066"/>
          </a:xfrm>
          <a:prstGeom prst="rect">
            <a:avLst/>
          </a:prstGeom>
          <a:noFill/>
          <a:ln>
            <a:noFill/>
          </a:ln>
          <a:effectLst>
            <a:outerShdw blurRad="57150" rotWithShape="0" algn="bl" dir="5400000" dist="19050">
              <a:srgbClr val="000000">
                <a:alpha val="49019"/>
              </a:srgbClr>
            </a:outerShdw>
          </a:effectLst>
        </p:spPr>
      </p:pic>
      <p:pic>
        <p:nvPicPr>
          <p:cNvPr id="99" name="Google Shape;99;g14a5e3457dd_0_0"/>
          <p:cNvPicPr preferRelativeResize="0"/>
          <p:nvPr/>
        </p:nvPicPr>
        <p:blipFill rotWithShape="1">
          <a:blip r:embed="rId4">
            <a:alphaModFix/>
          </a:blip>
          <a:srcRect b="8917" l="0" r="0" t="0"/>
          <a:stretch/>
        </p:blipFill>
        <p:spPr>
          <a:xfrm>
            <a:off x="7263051" y="2617919"/>
            <a:ext cx="1573520" cy="1595327"/>
          </a:xfrm>
          <a:prstGeom prst="rect">
            <a:avLst/>
          </a:prstGeom>
          <a:noFill/>
          <a:ln>
            <a:noFill/>
          </a:ln>
          <a:effectLst>
            <a:outerShdw blurRad="292100" rotWithShape="0" algn="tl" dir="2700000" dist="139700">
              <a:srgbClr val="333333">
                <a:alpha val="63921"/>
              </a:srgbClr>
            </a:outerShdw>
          </a:effectLst>
        </p:spPr>
      </p:pic>
      <p:pic>
        <p:nvPicPr>
          <p:cNvPr id="100" name="Google Shape;100;g14a5e3457dd_0_0"/>
          <p:cNvPicPr preferRelativeResize="0"/>
          <p:nvPr/>
        </p:nvPicPr>
        <p:blipFill rotWithShape="1">
          <a:blip r:embed="rId5">
            <a:alphaModFix/>
          </a:blip>
          <a:srcRect b="0" l="7290" r="6666" t="0"/>
          <a:stretch/>
        </p:blipFill>
        <p:spPr>
          <a:xfrm>
            <a:off x="5468229" y="2629413"/>
            <a:ext cx="1636558" cy="1596485"/>
          </a:xfrm>
          <a:prstGeom prst="rect">
            <a:avLst/>
          </a:prstGeom>
          <a:noFill/>
          <a:ln>
            <a:noFill/>
          </a:ln>
          <a:effectLst>
            <a:outerShdw blurRad="292100" rotWithShape="0" algn="tl" dir="2700000" dist="139700">
              <a:srgbClr val="333333">
                <a:alpha val="63921"/>
              </a:srgbClr>
            </a:outerShdw>
          </a:effectLst>
        </p:spPr>
      </p:pic>
      <p:grpSp>
        <p:nvGrpSpPr>
          <p:cNvPr id="101" name="Google Shape;101;g14a5e3457dd_0_0"/>
          <p:cNvGrpSpPr/>
          <p:nvPr/>
        </p:nvGrpSpPr>
        <p:grpSpPr>
          <a:xfrm>
            <a:off x="1847181" y="2611627"/>
            <a:ext cx="1537501" cy="1756094"/>
            <a:chOff x="2067630" y="1510961"/>
            <a:chExt cx="2948666" cy="3654271"/>
          </a:xfrm>
        </p:grpSpPr>
        <p:grpSp>
          <p:nvGrpSpPr>
            <p:cNvPr id="102" name="Google Shape;102;g14a5e3457dd_0_0"/>
            <p:cNvGrpSpPr/>
            <p:nvPr/>
          </p:nvGrpSpPr>
          <p:grpSpPr>
            <a:xfrm>
              <a:off x="2067630" y="1510961"/>
              <a:ext cx="2948666" cy="3654271"/>
              <a:chOff x="1942269" y="1429845"/>
              <a:chExt cx="2948666" cy="3654271"/>
            </a:xfrm>
          </p:grpSpPr>
          <p:pic>
            <p:nvPicPr>
              <p:cNvPr id="103" name="Google Shape;103;g14a5e3457dd_0_0"/>
              <p:cNvPicPr preferRelativeResize="0"/>
              <p:nvPr/>
            </p:nvPicPr>
            <p:blipFill rotWithShape="1">
              <a:blip r:embed="rId6">
                <a:alphaModFix/>
              </a:blip>
              <a:srcRect b="0" l="0" r="0" t="0"/>
              <a:stretch/>
            </p:blipFill>
            <p:spPr>
              <a:xfrm rot="-417569">
                <a:off x="2137530" y="1601679"/>
                <a:ext cx="2239209" cy="3359152"/>
              </a:xfrm>
              <a:prstGeom prst="rect">
                <a:avLst/>
              </a:prstGeom>
              <a:noFill/>
              <a:ln>
                <a:noFill/>
              </a:ln>
            </p:spPr>
          </p:pic>
          <p:pic>
            <p:nvPicPr>
              <p:cNvPr id="104" name="Google Shape;104;g14a5e3457dd_0_0"/>
              <p:cNvPicPr preferRelativeResize="0"/>
              <p:nvPr/>
            </p:nvPicPr>
            <p:blipFill rotWithShape="1">
              <a:blip r:embed="rId6">
                <a:alphaModFix/>
              </a:blip>
              <a:srcRect b="0" l="0" r="0" t="0"/>
              <a:stretch/>
            </p:blipFill>
            <p:spPr>
              <a:xfrm rot="-240230">
                <a:off x="2366642" y="1503920"/>
                <a:ext cx="2239209" cy="3359152"/>
              </a:xfrm>
              <a:prstGeom prst="rect">
                <a:avLst/>
              </a:prstGeom>
              <a:noFill/>
              <a:ln>
                <a:noFill/>
              </a:ln>
            </p:spPr>
          </p:pic>
          <p:pic>
            <p:nvPicPr>
              <p:cNvPr id="105" name="Google Shape;105;g14a5e3457dd_0_0"/>
              <p:cNvPicPr preferRelativeResize="0"/>
              <p:nvPr/>
            </p:nvPicPr>
            <p:blipFill rotWithShape="1">
              <a:blip r:embed="rId6">
                <a:alphaModFix/>
              </a:blip>
              <a:srcRect b="0" l="0" r="0" t="0"/>
              <a:stretch/>
            </p:blipFill>
            <p:spPr>
              <a:xfrm>
                <a:off x="2651725" y="1429845"/>
                <a:ext cx="2239210" cy="3359151"/>
              </a:xfrm>
              <a:prstGeom prst="rect">
                <a:avLst/>
              </a:prstGeom>
              <a:noFill/>
              <a:ln>
                <a:noFill/>
              </a:ln>
            </p:spPr>
          </p:pic>
        </p:grpSp>
        <p:pic>
          <p:nvPicPr>
            <p:cNvPr id="106" name="Google Shape;106;g14a5e3457dd_0_0"/>
            <p:cNvPicPr preferRelativeResize="0"/>
            <p:nvPr/>
          </p:nvPicPr>
          <p:blipFill rotWithShape="1">
            <a:blip r:embed="rId7">
              <a:alphaModFix/>
            </a:blip>
            <a:srcRect b="0" l="0" r="0" t="0"/>
            <a:stretch/>
          </p:blipFill>
          <p:spPr>
            <a:xfrm>
              <a:off x="2963359" y="2335949"/>
              <a:ext cx="419136" cy="396273"/>
            </a:xfrm>
            <a:prstGeom prst="rect">
              <a:avLst/>
            </a:prstGeom>
            <a:noFill/>
            <a:ln>
              <a:noFill/>
            </a:ln>
          </p:spPr>
        </p:pic>
      </p:grpSp>
      <p:grpSp>
        <p:nvGrpSpPr>
          <p:cNvPr id="107" name="Google Shape;107;g14a5e3457dd_0_0"/>
          <p:cNvGrpSpPr/>
          <p:nvPr/>
        </p:nvGrpSpPr>
        <p:grpSpPr>
          <a:xfrm>
            <a:off x="3545805" y="2609851"/>
            <a:ext cx="2159855" cy="1673794"/>
            <a:chOff x="3450772" y="3245919"/>
            <a:chExt cx="2415564" cy="1882570"/>
          </a:xfrm>
        </p:grpSpPr>
        <p:sp>
          <p:nvSpPr>
            <p:cNvPr id="108" name="Google Shape;108;g14a5e3457dd_0_0"/>
            <p:cNvSpPr/>
            <p:nvPr/>
          </p:nvSpPr>
          <p:spPr>
            <a:xfrm>
              <a:off x="3450772" y="3245919"/>
              <a:ext cx="1994327" cy="1803390"/>
            </a:xfrm>
            <a:prstGeom prst="rect">
              <a:avLst/>
            </a:prstGeom>
            <a:solidFill>
              <a:srgbClr val="C5D8F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Arial"/>
                <a:ea typeface="Arial"/>
                <a:cs typeface="Arial"/>
                <a:sym typeface="Arial"/>
              </a:endParaRPr>
            </a:p>
          </p:txBody>
        </p:sp>
        <p:grpSp>
          <p:nvGrpSpPr>
            <p:cNvPr id="109" name="Google Shape;109;g14a5e3457dd_0_0"/>
            <p:cNvGrpSpPr/>
            <p:nvPr/>
          </p:nvGrpSpPr>
          <p:grpSpPr>
            <a:xfrm>
              <a:off x="3465003" y="3286757"/>
              <a:ext cx="2401333" cy="1841732"/>
              <a:chOff x="559432" y="1923663"/>
              <a:chExt cx="3425185" cy="2611908"/>
            </a:xfrm>
          </p:grpSpPr>
          <p:pic>
            <p:nvPicPr>
              <p:cNvPr id="110" name="Google Shape;110;g14a5e3457dd_0_0"/>
              <p:cNvPicPr preferRelativeResize="0"/>
              <p:nvPr/>
            </p:nvPicPr>
            <p:blipFill rotWithShape="1">
              <a:blip r:embed="rId8">
                <a:alphaModFix/>
              </a:blip>
              <a:srcRect b="0" l="15104" r="34836" t="50000"/>
              <a:stretch/>
            </p:blipFill>
            <p:spPr>
              <a:xfrm>
                <a:off x="1542938" y="2224791"/>
                <a:ext cx="860611" cy="859571"/>
              </a:xfrm>
              <a:prstGeom prst="ellipse">
                <a:avLst/>
              </a:prstGeom>
              <a:noFill/>
              <a:ln>
                <a:noFill/>
              </a:ln>
            </p:spPr>
          </p:pic>
          <p:pic>
            <p:nvPicPr>
              <p:cNvPr id="111" name="Google Shape;111;g14a5e3457dd_0_0"/>
              <p:cNvPicPr preferRelativeResize="0"/>
              <p:nvPr/>
            </p:nvPicPr>
            <p:blipFill rotWithShape="1">
              <a:blip r:embed="rId9">
                <a:alphaModFix/>
              </a:blip>
              <a:srcRect b="0" l="-1" r="43642" t="0"/>
              <a:stretch/>
            </p:blipFill>
            <p:spPr>
              <a:xfrm>
                <a:off x="2480882" y="2224791"/>
                <a:ext cx="865047" cy="859571"/>
              </a:xfrm>
              <a:prstGeom prst="ellipse">
                <a:avLst/>
              </a:prstGeom>
              <a:noFill/>
              <a:ln>
                <a:noFill/>
              </a:ln>
            </p:spPr>
          </p:pic>
          <p:pic>
            <p:nvPicPr>
              <p:cNvPr id="112" name="Google Shape;112;g14a5e3457dd_0_0"/>
              <p:cNvPicPr preferRelativeResize="0"/>
              <p:nvPr/>
            </p:nvPicPr>
            <p:blipFill rotWithShape="1">
              <a:blip r:embed="rId10">
                <a:alphaModFix/>
              </a:blip>
              <a:srcRect b="16160" l="25731" r="22710" t="27618"/>
              <a:stretch/>
            </p:blipFill>
            <p:spPr>
              <a:xfrm>
                <a:off x="2480882" y="3162144"/>
                <a:ext cx="856578" cy="859572"/>
              </a:xfrm>
              <a:prstGeom prst="ellipse">
                <a:avLst/>
              </a:prstGeom>
              <a:noFill/>
              <a:ln>
                <a:noFill/>
              </a:ln>
            </p:spPr>
          </p:pic>
          <p:pic>
            <p:nvPicPr>
              <p:cNvPr id="113" name="Google Shape;113;g14a5e3457dd_0_0"/>
              <p:cNvPicPr preferRelativeResize="0"/>
              <p:nvPr/>
            </p:nvPicPr>
            <p:blipFill rotWithShape="1">
              <a:blip r:embed="rId11">
                <a:alphaModFix/>
              </a:blip>
              <a:srcRect b="8501" l="6638" r="38671" t="9550"/>
              <a:stretch/>
            </p:blipFill>
            <p:spPr>
              <a:xfrm>
                <a:off x="605082" y="2224791"/>
                <a:ext cx="860523" cy="859572"/>
              </a:xfrm>
              <a:prstGeom prst="ellipse">
                <a:avLst/>
              </a:prstGeom>
              <a:noFill/>
              <a:ln>
                <a:noFill/>
              </a:ln>
            </p:spPr>
          </p:pic>
          <p:pic>
            <p:nvPicPr>
              <p:cNvPr id="114" name="Google Shape;114;g14a5e3457dd_0_0"/>
              <p:cNvPicPr preferRelativeResize="0"/>
              <p:nvPr/>
            </p:nvPicPr>
            <p:blipFill rotWithShape="1">
              <a:blip r:embed="rId12">
                <a:alphaModFix/>
              </a:blip>
              <a:srcRect b="13498" l="41480" r="0" t="28030"/>
              <a:stretch/>
            </p:blipFill>
            <p:spPr>
              <a:xfrm>
                <a:off x="605082" y="3162145"/>
                <a:ext cx="860283" cy="859571"/>
              </a:xfrm>
              <a:prstGeom prst="ellipse">
                <a:avLst/>
              </a:prstGeom>
              <a:noFill/>
              <a:ln>
                <a:noFill/>
              </a:ln>
            </p:spPr>
          </p:pic>
          <p:grpSp>
            <p:nvGrpSpPr>
              <p:cNvPr id="115" name="Google Shape;115;g14a5e3457dd_0_0"/>
              <p:cNvGrpSpPr/>
              <p:nvPr/>
            </p:nvGrpSpPr>
            <p:grpSpPr>
              <a:xfrm>
                <a:off x="1542938" y="3162144"/>
                <a:ext cx="859571" cy="859571"/>
                <a:chOff x="3711389" y="3921116"/>
                <a:chExt cx="1560030" cy="1566229"/>
              </a:xfrm>
            </p:grpSpPr>
            <p:pic>
              <p:nvPicPr>
                <p:cNvPr id="116" name="Google Shape;116;g14a5e3457dd_0_0"/>
                <p:cNvPicPr preferRelativeResize="0"/>
                <p:nvPr/>
              </p:nvPicPr>
              <p:blipFill rotWithShape="1">
                <a:blip r:embed="rId13">
                  <a:alphaModFix/>
                </a:blip>
                <a:srcRect b="20938" l="36518" r="0" t="15325"/>
                <a:stretch/>
              </p:blipFill>
              <p:spPr>
                <a:xfrm>
                  <a:off x="3711389" y="3921116"/>
                  <a:ext cx="1560030" cy="1566229"/>
                </a:xfrm>
                <a:prstGeom prst="ellipse">
                  <a:avLst/>
                </a:prstGeom>
                <a:noFill/>
                <a:ln>
                  <a:noFill/>
                </a:ln>
              </p:spPr>
            </p:pic>
            <p:sp>
              <p:nvSpPr>
                <p:cNvPr id="117" name="Google Shape;117;g14a5e3457dd_0_0"/>
                <p:cNvSpPr/>
                <p:nvPr/>
              </p:nvSpPr>
              <p:spPr>
                <a:xfrm>
                  <a:off x="3813048" y="4127709"/>
                  <a:ext cx="398033" cy="182880"/>
                </a:xfrm>
                <a:custGeom>
                  <a:rect b="b" l="l" r="r" t="t"/>
                  <a:pathLst>
                    <a:path extrusionOk="0" h="182880" w="398033">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grpSp>
          <p:grpSp>
            <p:nvGrpSpPr>
              <p:cNvPr id="118" name="Google Shape;118;g14a5e3457dd_0_0"/>
              <p:cNvGrpSpPr/>
              <p:nvPr/>
            </p:nvGrpSpPr>
            <p:grpSpPr>
              <a:xfrm>
                <a:off x="559432" y="1923663"/>
                <a:ext cx="3425183" cy="319038"/>
                <a:chOff x="559432" y="1923663"/>
                <a:chExt cx="3425183" cy="319038"/>
              </a:xfrm>
            </p:grpSpPr>
            <p:sp>
              <p:nvSpPr>
                <p:cNvPr id="119" name="Google Shape;119;g14a5e3457dd_0_0"/>
                <p:cNvSpPr txBox="1"/>
                <p:nvPr/>
              </p:nvSpPr>
              <p:spPr>
                <a:xfrm>
                  <a:off x="559432" y="1923663"/>
                  <a:ext cx="982388" cy="319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Dormitory</a:t>
                  </a:r>
                  <a:endParaRPr b="1" i="0" sz="700" u="none" cap="none" strike="noStrike">
                    <a:solidFill>
                      <a:srgbClr val="0070C0"/>
                    </a:solidFill>
                    <a:latin typeface="Arial"/>
                    <a:ea typeface="Arial"/>
                    <a:cs typeface="Arial"/>
                    <a:sym typeface="Arial"/>
                  </a:endParaRPr>
                </a:p>
              </p:txBody>
            </p:sp>
            <p:sp>
              <p:nvSpPr>
                <p:cNvPr id="120" name="Google Shape;120;g14a5e3457dd_0_0"/>
                <p:cNvSpPr txBox="1"/>
                <p:nvPr/>
              </p:nvSpPr>
              <p:spPr>
                <a:xfrm>
                  <a:off x="1542939" y="1923663"/>
                  <a:ext cx="859493" cy="319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Canteen</a:t>
                  </a:r>
                  <a:endParaRPr b="1" i="0" sz="700" u="none" cap="none" strike="noStrike">
                    <a:solidFill>
                      <a:srgbClr val="0070C0"/>
                    </a:solidFill>
                    <a:latin typeface="Arial"/>
                    <a:ea typeface="Arial"/>
                    <a:cs typeface="Arial"/>
                    <a:sym typeface="Arial"/>
                  </a:endParaRPr>
                </a:p>
              </p:txBody>
            </p:sp>
            <p:sp>
              <p:nvSpPr>
                <p:cNvPr id="121" name="Google Shape;121;g14a5e3457dd_0_0"/>
                <p:cNvSpPr txBox="1"/>
                <p:nvPr/>
              </p:nvSpPr>
              <p:spPr>
                <a:xfrm>
                  <a:off x="2365986" y="1923663"/>
                  <a:ext cx="1035648" cy="2986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Parking Lot</a:t>
                  </a:r>
                  <a:endParaRPr b="1" i="0" sz="700" u="none" cap="none" strike="noStrike">
                    <a:solidFill>
                      <a:srgbClr val="0070C0"/>
                    </a:solidFill>
                    <a:latin typeface="Arial"/>
                    <a:ea typeface="Arial"/>
                    <a:cs typeface="Arial"/>
                    <a:sym typeface="Arial"/>
                  </a:endParaRPr>
                </a:p>
              </p:txBody>
            </p:sp>
            <p:sp>
              <p:nvSpPr>
                <p:cNvPr id="122" name="Google Shape;122;g14a5e3457dd_0_0"/>
                <p:cNvSpPr txBox="1"/>
                <p:nvPr/>
              </p:nvSpPr>
              <p:spPr>
                <a:xfrm>
                  <a:off x="3721121" y="1923663"/>
                  <a:ext cx="263494" cy="2837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123" name="Google Shape;123;g14a5e3457dd_0_0"/>
              <p:cNvGrpSpPr/>
              <p:nvPr/>
            </p:nvGrpSpPr>
            <p:grpSpPr>
              <a:xfrm>
                <a:off x="573116" y="4044704"/>
                <a:ext cx="3411501" cy="490867"/>
                <a:chOff x="596424" y="4044704"/>
                <a:chExt cx="3411501" cy="490867"/>
              </a:xfrm>
            </p:grpSpPr>
            <p:sp>
              <p:nvSpPr>
                <p:cNvPr id="124" name="Google Shape;124;g14a5e3457dd_0_0"/>
                <p:cNvSpPr txBox="1"/>
                <p:nvPr/>
              </p:nvSpPr>
              <p:spPr>
                <a:xfrm>
                  <a:off x="596424" y="4044704"/>
                  <a:ext cx="937800" cy="43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Rest Room</a:t>
                  </a:r>
                  <a:endParaRPr b="1" i="0" sz="7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t/>
                  </a:r>
                  <a:endParaRPr b="1" i="0" sz="700" u="none" cap="none" strike="noStrike">
                    <a:solidFill>
                      <a:srgbClr val="0070C0"/>
                    </a:solidFill>
                    <a:latin typeface="Arial"/>
                    <a:ea typeface="Arial"/>
                    <a:cs typeface="Arial"/>
                    <a:sym typeface="Arial"/>
                  </a:endParaRPr>
                </a:p>
              </p:txBody>
            </p:sp>
            <p:sp>
              <p:nvSpPr>
                <p:cNvPr id="125" name="Google Shape;125;g14a5e3457dd_0_0"/>
                <p:cNvSpPr txBox="1"/>
                <p:nvPr/>
              </p:nvSpPr>
              <p:spPr>
                <a:xfrm>
                  <a:off x="1537121" y="4044710"/>
                  <a:ext cx="1088817" cy="4908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Production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Floor</a:t>
                  </a:r>
                  <a:endParaRPr b="1" i="0" sz="700" u="none" cap="none" strike="noStrike">
                    <a:solidFill>
                      <a:srgbClr val="0070C0"/>
                    </a:solidFill>
                    <a:latin typeface="Arial"/>
                    <a:ea typeface="Arial"/>
                    <a:cs typeface="Arial"/>
                    <a:sym typeface="Arial"/>
                  </a:endParaRPr>
                </a:p>
              </p:txBody>
            </p:sp>
            <p:sp>
              <p:nvSpPr>
                <p:cNvPr id="126" name="Google Shape;126;g14a5e3457dd_0_0"/>
                <p:cNvSpPr txBox="1"/>
                <p:nvPr/>
              </p:nvSpPr>
              <p:spPr>
                <a:xfrm>
                  <a:off x="2396718" y="4044712"/>
                  <a:ext cx="1088817" cy="2837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70C0"/>
                      </a:solidFill>
                      <a:latin typeface="Arial"/>
                      <a:ea typeface="Arial"/>
                      <a:cs typeface="Arial"/>
                      <a:sym typeface="Arial"/>
                    </a:rPr>
                    <a:t>Clock-in Area</a:t>
                  </a:r>
                  <a:endParaRPr b="1" i="0" sz="700" u="none" cap="none" strike="noStrike">
                    <a:solidFill>
                      <a:srgbClr val="0070C0"/>
                    </a:solidFill>
                    <a:latin typeface="Arial"/>
                    <a:ea typeface="Arial"/>
                    <a:cs typeface="Arial"/>
                    <a:sym typeface="Arial"/>
                  </a:endParaRPr>
                </a:p>
              </p:txBody>
            </p:sp>
            <p:sp>
              <p:nvSpPr>
                <p:cNvPr id="127" name="Google Shape;127;g14a5e3457dd_0_0"/>
                <p:cNvSpPr txBox="1"/>
                <p:nvPr/>
              </p:nvSpPr>
              <p:spPr>
                <a:xfrm>
                  <a:off x="3744431" y="4044712"/>
                  <a:ext cx="263494" cy="2837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grpSp>
      <p:sp>
        <p:nvSpPr>
          <p:cNvPr id="128" name="Google Shape;128;g14a5e3457dd_0_0"/>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type="title"/>
          </p:nvPr>
        </p:nvSpPr>
        <p:spPr>
          <a:xfrm>
            <a:off x="1587500" y="205975"/>
            <a:ext cx="7505400" cy="85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83333"/>
              <a:buNone/>
            </a:pPr>
            <a:r>
              <a:rPr lang="en-US" sz="3600">
                <a:solidFill>
                  <a:srgbClr val="FF0000"/>
                </a:solidFill>
                <a:latin typeface="Arial"/>
                <a:ea typeface="Arial"/>
                <a:cs typeface="Arial"/>
                <a:sym typeface="Arial"/>
              </a:rPr>
              <a:t>Step 1. </a:t>
            </a:r>
            <a:r>
              <a:rPr lang="en-US" sz="3600">
                <a:solidFill>
                  <a:schemeClr val="lt1"/>
                </a:solidFill>
                <a:latin typeface="Arial"/>
                <a:ea typeface="Arial"/>
                <a:cs typeface="Arial"/>
                <a:sym typeface="Arial"/>
              </a:rPr>
              <a:t>Receive Onboarding Email</a:t>
            </a:r>
            <a:endParaRPr sz="3600">
              <a:solidFill>
                <a:schemeClr val="lt1"/>
              </a:solidFill>
              <a:latin typeface="Arial"/>
              <a:ea typeface="Arial"/>
              <a:cs typeface="Arial"/>
              <a:sym typeface="Arial"/>
            </a:endParaRPr>
          </a:p>
        </p:txBody>
      </p:sp>
      <p:pic>
        <p:nvPicPr>
          <p:cNvPr descr="Graphical user interface, text, application&#10;&#10;Description automatically generated" id="134" name="Google Shape;134;p2"/>
          <p:cNvPicPr preferRelativeResize="0"/>
          <p:nvPr/>
        </p:nvPicPr>
        <p:blipFill rotWithShape="1">
          <a:blip r:embed="rId3">
            <a:alphaModFix/>
          </a:blip>
          <a:srcRect b="48284" l="4675" r="4480" t="0"/>
          <a:stretch/>
        </p:blipFill>
        <p:spPr>
          <a:xfrm>
            <a:off x="5770823" y="1719462"/>
            <a:ext cx="2668327" cy="3218063"/>
          </a:xfrm>
          <a:prstGeom prst="rect">
            <a:avLst/>
          </a:prstGeom>
          <a:noFill/>
          <a:ln>
            <a:noFill/>
          </a:ln>
          <a:effectLst>
            <a:outerShdw blurRad="57150" rotWithShape="0" algn="bl" dir="5400000" dist="19050">
              <a:srgbClr val="000000">
                <a:alpha val="49019"/>
              </a:srgbClr>
            </a:outerShdw>
          </a:effectLst>
        </p:spPr>
      </p:pic>
      <p:sp>
        <p:nvSpPr>
          <p:cNvPr id="135" name="Google Shape;135;p2"/>
          <p:cNvSpPr txBox="1"/>
          <p:nvPr>
            <p:ph idx="1" type="body"/>
          </p:nvPr>
        </p:nvSpPr>
        <p:spPr>
          <a:xfrm>
            <a:off x="412750" y="1241202"/>
            <a:ext cx="9144000" cy="13255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lang="en-US" sz="1600">
                <a:latin typeface="Arial"/>
                <a:ea typeface="Arial"/>
                <a:cs typeface="Arial"/>
                <a:sym typeface="Arial"/>
              </a:rPr>
              <a:t>The Factory Point of Contact (POC) will receive an onboarding email that includes:</a:t>
            </a:r>
            <a:endParaRPr sz="1600">
              <a:latin typeface="Arial"/>
              <a:ea typeface="Arial"/>
              <a:cs typeface="Arial"/>
              <a:sym typeface="Arial"/>
            </a:endParaRPr>
          </a:p>
          <a:p>
            <a:pPr indent="0" lvl="0" marL="0" rtl="0" algn="l">
              <a:lnSpc>
                <a:spcPct val="100000"/>
              </a:lnSpc>
              <a:spcBef>
                <a:spcPts val="0"/>
              </a:spcBef>
              <a:spcAft>
                <a:spcPts val="0"/>
              </a:spcAft>
              <a:buSzPts val="1600"/>
              <a:buNone/>
            </a:pPr>
            <a:r>
              <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Arial"/>
              <a:buChar char="❑"/>
            </a:pPr>
            <a:r>
              <a:rPr lang="en-US" sz="1600">
                <a:latin typeface="Arial"/>
                <a:ea typeface="Arial"/>
                <a:cs typeface="Arial"/>
                <a:sym typeface="Arial"/>
              </a:rPr>
              <a:t>Factory’s Backend login credentials</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Arial"/>
              <a:buChar char="❑"/>
            </a:pPr>
            <a:r>
              <a:rPr lang="en-US" sz="1600">
                <a:latin typeface="Arial"/>
                <a:ea typeface="Arial"/>
                <a:cs typeface="Arial"/>
                <a:sym typeface="Arial"/>
              </a:rPr>
              <a:t>QR Code for workers to scan &amp; access the tool</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Arial"/>
              <a:buChar char="❑"/>
            </a:pPr>
            <a:r>
              <a:rPr lang="en-US" sz="1600">
                <a:latin typeface="Arial"/>
                <a:ea typeface="Arial"/>
                <a:cs typeface="Arial"/>
                <a:sym typeface="Arial"/>
              </a:rPr>
              <a:t>Pre-made poster for factory to print out</a:t>
            </a:r>
            <a:endParaRPr>
              <a:latin typeface="Arial"/>
              <a:ea typeface="Arial"/>
              <a:cs typeface="Arial"/>
              <a:sym typeface="Arial"/>
            </a:endParaRPr>
          </a:p>
        </p:txBody>
      </p:sp>
      <p:pic>
        <p:nvPicPr>
          <p:cNvPr id="136" name="Google Shape;136;p2"/>
          <p:cNvPicPr preferRelativeResize="0"/>
          <p:nvPr/>
        </p:nvPicPr>
        <p:blipFill rotWithShape="1">
          <a:blip r:embed="rId4">
            <a:alphaModFix/>
          </a:blip>
          <a:srcRect b="2530" l="5481" r="4593" t="51281"/>
          <a:stretch/>
        </p:blipFill>
        <p:spPr>
          <a:xfrm>
            <a:off x="527899" y="2744591"/>
            <a:ext cx="4937274" cy="1409700"/>
          </a:xfrm>
          <a:prstGeom prst="rect">
            <a:avLst/>
          </a:prstGeom>
          <a:noFill/>
          <a:ln>
            <a:noFill/>
          </a:ln>
          <a:effectLst>
            <a:outerShdw blurRad="57150" rotWithShape="0" algn="bl" dir="5400000" dist="19050">
              <a:srgbClr val="000000">
                <a:alpha val="57647"/>
              </a:srgbClr>
            </a:outerShdw>
          </a:effectLst>
        </p:spPr>
      </p:pic>
      <p:sp>
        <p:nvSpPr>
          <p:cNvPr id="137" name="Google Shape;137;p2"/>
          <p:cNvSpPr/>
          <p:nvPr/>
        </p:nvSpPr>
        <p:spPr>
          <a:xfrm>
            <a:off x="1600200" y="3724847"/>
            <a:ext cx="1257300" cy="251498"/>
          </a:xfrm>
          <a:prstGeom prst="roundRect">
            <a:avLst>
              <a:gd fmla="val 0"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2"/>
          <p:cNvPicPr preferRelativeResize="0"/>
          <p:nvPr/>
        </p:nvPicPr>
        <p:blipFill rotWithShape="1">
          <a:blip r:embed="rId5">
            <a:alphaModFix/>
          </a:blip>
          <a:srcRect b="0" l="3090" r="0" t="41176"/>
          <a:stretch/>
        </p:blipFill>
        <p:spPr>
          <a:xfrm>
            <a:off x="2525973" y="3514019"/>
            <a:ext cx="1372927" cy="158750"/>
          </a:xfrm>
          <a:prstGeom prst="rect">
            <a:avLst/>
          </a:prstGeom>
          <a:noFill/>
          <a:ln>
            <a:noFill/>
          </a:ln>
        </p:spPr>
      </p:pic>
      <p:sp>
        <p:nvSpPr>
          <p:cNvPr id="139" name="Google Shape;139;p2"/>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type="title"/>
          </p:nvPr>
        </p:nvSpPr>
        <p:spPr>
          <a:xfrm>
            <a:off x="1587500" y="205975"/>
            <a:ext cx="75054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700"/>
              <a:buNone/>
            </a:pPr>
            <a:r>
              <a:rPr lang="en-US" sz="3600">
                <a:solidFill>
                  <a:srgbClr val="FF0000"/>
                </a:solidFill>
                <a:latin typeface="Arial"/>
                <a:ea typeface="Arial"/>
                <a:cs typeface="Arial"/>
                <a:sym typeface="Arial"/>
              </a:rPr>
              <a:t>Step 2.</a:t>
            </a:r>
            <a:r>
              <a:rPr lang="en-US" sz="3600">
                <a:solidFill>
                  <a:schemeClr val="lt1"/>
                </a:solidFill>
                <a:latin typeface="Arial"/>
                <a:ea typeface="Arial"/>
                <a:cs typeface="Arial"/>
                <a:sym typeface="Arial"/>
              </a:rPr>
              <a:t> Download Poster </a:t>
            </a:r>
            <a:endParaRPr>
              <a:latin typeface="Arial"/>
              <a:ea typeface="Arial"/>
              <a:cs typeface="Arial"/>
              <a:sym typeface="Arial"/>
            </a:endParaRPr>
          </a:p>
        </p:txBody>
      </p:sp>
      <p:sp>
        <p:nvSpPr>
          <p:cNvPr id="145" name="Google Shape;145;p3"/>
          <p:cNvSpPr txBox="1"/>
          <p:nvPr>
            <p:ph idx="1" type="body"/>
          </p:nvPr>
        </p:nvSpPr>
        <p:spPr>
          <a:xfrm>
            <a:off x="371400" y="1770815"/>
            <a:ext cx="4968800" cy="132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Font typeface="Helvetica Neue"/>
              <a:buNone/>
            </a:pPr>
            <a:r>
              <a:rPr lang="en-US" sz="1600">
                <a:latin typeface="Arial"/>
                <a:ea typeface="Arial"/>
                <a:cs typeface="Arial"/>
                <a:sym typeface="Arial"/>
              </a:rPr>
              <a:t>Click on </a:t>
            </a:r>
            <a:r>
              <a:rPr b="1" lang="en-US" sz="1600">
                <a:latin typeface="Arial"/>
                <a:ea typeface="Arial"/>
                <a:cs typeface="Arial"/>
                <a:sym typeface="Arial"/>
              </a:rPr>
              <a:t>[Download Poster] </a:t>
            </a:r>
            <a:r>
              <a:rPr lang="en-US" sz="1600">
                <a:latin typeface="Arial"/>
                <a:ea typeface="Arial"/>
                <a:cs typeface="Arial"/>
                <a:sym typeface="Arial"/>
              </a:rPr>
              <a:t>in the onboarding</a:t>
            </a:r>
            <a:endParaRPr/>
          </a:p>
          <a:p>
            <a:pPr indent="0" lvl="0" marL="0" rtl="0" algn="l">
              <a:lnSpc>
                <a:spcPct val="100000"/>
              </a:lnSpc>
              <a:spcBef>
                <a:spcPts val="0"/>
              </a:spcBef>
              <a:spcAft>
                <a:spcPts val="0"/>
              </a:spcAft>
              <a:buClr>
                <a:schemeClr val="dk1"/>
              </a:buClr>
              <a:buSzPts val="1600"/>
              <a:buFont typeface="Helvetica Neue"/>
              <a:buNone/>
            </a:pPr>
            <a:r>
              <a:rPr lang="en-US" sz="1600">
                <a:latin typeface="Arial"/>
                <a:ea typeface="Arial"/>
                <a:cs typeface="Arial"/>
                <a:sym typeface="Arial"/>
              </a:rPr>
              <a:t>email &amp; download the poster design</a:t>
            </a:r>
            <a:endParaRPr>
              <a:latin typeface="Arial"/>
              <a:ea typeface="Arial"/>
              <a:cs typeface="Arial"/>
              <a:sym typeface="Arial"/>
            </a:endParaRPr>
          </a:p>
        </p:txBody>
      </p:sp>
      <p:pic>
        <p:nvPicPr>
          <p:cNvPr id="146" name="Google Shape;146;p3"/>
          <p:cNvPicPr preferRelativeResize="0"/>
          <p:nvPr/>
        </p:nvPicPr>
        <p:blipFill rotWithShape="1">
          <a:blip r:embed="rId3">
            <a:alphaModFix/>
          </a:blip>
          <a:srcRect b="2530" l="5481" r="4593" t="51281"/>
          <a:stretch/>
        </p:blipFill>
        <p:spPr>
          <a:xfrm>
            <a:off x="441400" y="2495857"/>
            <a:ext cx="4635500" cy="1325700"/>
          </a:xfrm>
          <a:prstGeom prst="rect">
            <a:avLst/>
          </a:prstGeom>
          <a:noFill/>
          <a:ln>
            <a:noFill/>
          </a:ln>
          <a:effectLst>
            <a:outerShdw blurRad="57150" rotWithShape="0" algn="bl" dir="5400000" dist="19050">
              <a:srgbClr val="000000">
                <a:alpha val="57647"/>
              </a:srgbClr>
            </a:outerShdw>
          </a:effectLst>
        </p:spPr>
      </p:pic>
      <p:pic>
        <p:nvPicPr>
          <p:cNvPr descr="Graphical user interface, text, application&#10;&#10;Description automatically generated" id="147" name="Google Shape;147;p3"/>
          <p:cNvPicPr preferRelativeResize="0"/>
          <p:nvPr/>
        </p:nvPicPr>
        <p:blipFill rotWithShape="1">
          <a:blip r:embed="rId4">
            <a:alphaModFix/>
          </a:blip>
          <a:srcRect b="48284" l="4675" r="4480" t="0"/>
          <a:stretch/>
        </p:blipFill>
        <p:spPr>
          <a:xfrm>
            <a:off x="5257800" y="1219200"/>
            <a:ext cx="3251200" cy="3809999"/>
          </a:xfrm>
          <a:prstGeom prst="rect">
            <a:avLst/>
          </a:prstGeom>
          <a:noFill/>
          <a:ln>
            <a:noFill/>
          </a:ln>
          <a:effectLst>
            <a:outerShdw blurRad="57150" rotWithShape="0" algn="bl" dir="5400000" dist="19050">
              <a:srgbClr val="000000">
                <a:alpha val="49019"/>
              </a:srgbClr>
            </a:outerShdw>
          </a:effectLst>
        </p:spPr>
      </p:pic>
      <p:sp>
        <p:nvSpPr>
          <p:cNvPr id="148" name="Google Shape;148;p3"/>
          <p:cNvSpPr/>
          <p:nvPr/>
        </p:nvSpPr>
        <p:spPr>
          <a:xfrm>
            <a:off x="1476450" y="3415267"/>
            <a:ext cx="1257300" cy="251498"/>
          </a:xfrm>
          <a:prstGeom prst="roundRect">
            <a:avLst>
              <a:gd fmla="val 0"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p3"/>
          <p:cNvPicPr preferRelativeResize="0"/>
          <p:nvPr/>
        </p:nvPicPr>
        <p:blipFill rotWithShape="1">
          <a:blip r:embed="rId5">
            <a:alphaModFix/>
          </a:blip>
          <a:srcRect b="0" l="3090" r="0" t="41176"/>
          <a:stretch/>
        </p:blipFill>
        <p:spPr>
          <a:xfrm>
            <a:off x="2278323" y="3220911"/>
            <a:ext cx="1372927" cy="158750"/>
          </a:xfrm>
          <a:prstGeom prst="rect">
            <a:avLst/>
          </a:prstGeom>
          <a:noFill/>
          <a:ln>
            <a:noFill/>
          </a:ln>
        </p:spPr>
      </p:pic>
      <p:sp>
        <p:nvSpPr>
          <p:cNvPr id="150" name="Google Shape;150;p3"/>
          <p:cNvSpPr/>
          <p:nvPr/>
        </p:nvSpPr>
        <p:spPr>
          <a:xfrm rot="5400000">
            <a:off x="3149473" y="2556461"/>
            <a:ext cx="813905" cy="3180948"/>
          </a:xfrm>
          <a:prstGeom prst="bentUpArrow">
            <a:avLst>
              <a:gd fmla="val 25000" name="adj1"/>
              <a:gd fmla="val 25000" name="adj2"/>
              <a:gd fmla="val 25000" name="adj3"/>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1" name="Google Shape;151;p3"/>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ph idx="1" type="body"/>
          </p:nvPr>
        </p:nvSpPr>
        <p:spPr>
          <a:xfrm>
            <a:off x="0" y="1208088"/>
            <a:ext cx="9144000" cy="13255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600"/>
              <a:buFont typeface="Helvetica Neue"/>
              <a:buNone/>
            </a:pPr>
            <a:r>
              <a:rPr lang="en-US" sz="1600">
                <a:latin typeface="Arial"/>
                <a:ea typeface="Arial"/>
                <a:cs typeface="Arial"/>
                <a:sym typeface="Arial"/>
              </a:rPr>
              <a:t>Print out multiple copies of the poster (with the QR Code already inserted)</a:t>
            </a:r>
            <a:endParaRPr b="1" sz="1600">
              <a:latin typeface="Arial"/>
              <a:ea typeface="Arial"/>
              <a:cs typeface="Arial"/>
              <a:sym typeface="Arial"/>
            </a:endParaRPr>
          </a:p>
        </p:txBody>
      </p:sp>
      <p:sp>
        <p:nvSpPr>
          <p:cNvPr id="157" name="Google Shape;157;p5"/>
          <p:cNvSpPr txBox="1"/>
          <p:nvPr>
            <p:ph type="title"/>
          </p:nvPr>
        </p:nvSpPr>
        <p:spPr>
          <a:xfrm>
            <a:off x="1587500" y="205975"/>
            <a:ext cx="75054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700"/>
              <a:buNone/>
            </a:pPr>
            <a:r>
              <a:rPr lang="en-US" sz="3600">
                <a:solidFill>
                  <a:srgbClr val="FF0000"/>
                </a:solidFill>
                <a:latin typeface="Arial"/>
                <a:ea typeface="Arial"/>
                <a:cs typeface="Arial"/>
                <a:sym typeface="Arial"/>
              </a:rPr>
              <a:t>Step 3.</a:t>
            </a:r>
            <a:r>
              <a:rPr lang="en-US" sz="3600">
                <a:solidFill>
                  <a:schemeClr val="lt1"/>
                </a:solidFill>
                <a:latin typeface="Arial"/>
                <a:ea typeface="Arial"/>
                <a:cs typeface="Arial"/>
                <a:sym typeface="Arial"/>
              </a:rPr>
              <a:t> Print out the Poster</a:t>
            </a:r>
            <a:endParaRPr>
              <a:latin typeface="Arial"/>
              <a:ea typeface="Arial"/>
              <a:cs typeface="Arial"/>
              <a:sym typeface="Arial"/>
            </a:endParaRPr>
          </a:p>
        </p:txBody>
      </p:sp>
      <p:grpSp>
        <p:nvGrpSpPr>
          <p:cNvPr id="158" name="Google Shape;158;p5"/>
          <p:cNvGrpSpPr/>
          <p:nvPr/>
        </p:nvGrpSpPr>
        <p:grpSpPr>
          <a:xfrm>
            <a:off x="1262793" y="1770433"/>
            <a:ext cx="2741500" cy="3174769"/>
            <a:chOff x="2067630" y="1510960"/>
            <a:chExt cx="2948665" cy="3654272"/>
          </a:xfrm>
        </p:grpSpPr>
        <p:grpSp>
          <p:nvGrpSpPr>
            <p:cNvPr id="159" name="Google Shape;159;p5"/>
            <p:cNvGrpSpPr/>
            <p:nvPr/>
          </p:nvGrpSpPr>
          <p:grpSpPr>
            <a:xfrm>
              <a:off x="2067630" y="1510960"/>
              <a:ext cx="2948665" cy="3654272"/>
              <a:chOff x="1942269" y="1429844"/>
              <a:chExt cx="2948665" cy="3654272"/>
            </a:xfrm>
          </p:grpSpPr>
          <p:pic>
            <p:nvPicPr>
              <p:cNvPr id="160" name="Google Shape;160;p5"/>
              <p:cNvPicPr preferRelativeResize="0"/>
              <p:nvPr/>
            </p:nvPicPr>
            <p:blipFill rotWithShape="1">
              <a:blip r:embed="rId3">
                <a:alphaModFix/>
              </a:blip>
              <a:srcRect b="0" l="0" r="0" t="0"/>
              <a:stretch/>
            </p:blipFill>
            <p:spPr>
              <a:xfrm rot="-417569">
                <a:off x="2137530" y="1601679"/>
                <a:ext cx="2239209" cy="3359152"/>
              </a:xfrm>
              <a:prstGeom prst="rect">
                <a:avLst/>
              </a:prstGeom>
              <a:noFill/>
              <a:ln>
                <a:noFill/>
              </a:ln>
            </p:spPr>
          </p:pic>
          <p:pic>
            <p:nvPicPr>
              <p:cNvPr id="161" name="Google Shape;161;p5"/>
              <p:cNvPicPr preferRelativeResize="0"/>
              <p:nvPr/>
            </p:nvPicPr>
            <p:blipFill rotWithShape="1">
              <a:blip r:embed="rId3">
                <a:alphaModFix/>
              </a:blip>
              <a:srcRect b="0" l="0" r="0" t="0"/>
              <a:stretch/>
            </p:blipFill>
            <p:spPr>
              <a:xfrm rot="-240230">
                <a:off x="2366642" y="1503920"/>
                <a:ext cx="2239209" cy="3359152"/>
              </a:xfrm>
              <a:prstGeom prst="rect">
                <a:avLst/>
              </a:prstGeom>
              <a:noFill/>
              <a:ln>
                <a:noFill/>
              </a:ln>
            </p:spPr>
          </p:pic>
          <p:pic>
            <p:nvPicPr>
              <p:cNvPr id="162" name="Google Shape;162;p5"/>
              <p:cNvPicPr preferRelativeResize="0"/>
              <p:nvPr/>
            </p:nvPicPr>
            <p:blipFill rotWithShape="1">
              <a:blip r:embed="rId3">
                <a:alphaModFix/>
              </a:blip>
              <a:srcRect b="0" l="0" r="0" t="0"/>
              <a:stretch/>
            </p:blipFill>
            <p:spPr>
              <a:xfrm>
                <a:off x="2651725" y="1429844"/>
                <a:ext cx="2239209" cy="3359152"/>
              </a:xfrm>
              <a:prstGeom prst="rect">
                <a:avLst/>
              </a:prstGeom>
              <a:noFill/>
              <a:ln>
                <a:noFill/>
              </a:ln>
            </p:spPr>
          </p:pic>
        </p:grpSp>
        <p:pic>
          <p:nvPicPr>
            <p:cNvPr id="163" name="Google Shape;163;p5"/>
            <p:cNvPicPr preferRelativeResize="0"/>
            <p:nvPr/>
          </p:nvPicPr>
          <p:blipFill rotWithShape="1">
            <a:blip r:embed="rId4">
              <a:alphaModFix/>
            </a:blip>
            <a:srcRect b="0" l="0" r="0" t="0"/>
            <a:stretch/>
          </p:blipFill>
          <p:spPr>
            <a:xfrm>
              <a:off x="2963359" y="2335949"/>
              <a:ext cx="419136" cy="396274"/>
            </a:xfrm>
            <a:prstGeom prst="rect">
              <a:avLst/>
            </a:prstGeom>
            <a:noFill/>
            <a:ln>
              <a:noFill/>
            </a:ln>
          </p:spPr>
        </p:pic>
      </p:grpSp>
      <p:grpSp>
        <p:nvGrpSpPr>
          <p:cNvPr id="164" name="Google Shape;164;p5"/>
          <p:cNvGrpSpPr/>
          <p:nvPr/>
        </p:nvGrpSpPr>
        <p:grpSpPr>
          <a:xfrm>
            <a:off x="4432948" y="1607699"/>
            <a:ext cx="2844153" cy="3243474"/>
            <a:chOff x="4808839" y="1335585"/>
            <a:chExt cx="3103661" cy="3710065"/>
          </a:xfrm>
        </p:grpSpPr>
        <p:pic>
          <p:nvPicPr>
            <p:cNvPr id="165" name="Google Shape;165;p5"/>
            <p:cNvPicPr preferRelativeResize="0"/>
            <p:nvPr/>
          </p:nvPicPr>
          <p:blipFill rotWithShape="1">
            <a:blip r:embed="rId5">
              <a:alphaModFix/>
            </a:blip>
            <a:srcRect b="0" l="0" r="0" t="0"/>
            <a:stretch/>
          </p:blipFill>
          <p:spPr>
            <a:xfrm rot="-589911">
              <a:off x="5076864" y="1500509"/>
              <a:ext cx="2218099" cy="3330032"/>
            </a:xfrm>
            <a:prstGeom prst="rect">
              <a:avLst/>
            </a:prstGeom>
            <a:noFill/>
            <a:ln>
              <a:noFill/>
            </a:ln>
          </p:spPr>
        </p:pic>
        <p:pic>
          <p:nvPicPr>
            <p:cNvPr id="166" name="Google Shape;166;p5"/>
            <p:cNvPicPr preferRelativeResize="0"/>
            <p:nvPr/>
          </p:nvPicPr>
          <p:blipFill rotWithShape="1">
            <a:blip r:embed="rId5">
              <a:alphaModFix/>
            </a:blip>
            <a:srcRect b="0" l="0" r="0" t="0"/>
            <a:stretch/>
          </p:blipFill>
          <p:spPr>
            <a:xfrm rot="-185496">
              <a:off x="5363227" y="1500562"/>
              <a:ext cx="2218183" cy="3329923"/>
            </a:xfrm>
            <a:prstGeom prst="rect">
              <a:avLst/>
            </a:prstGeom>
            <a:noFill/>
            <a:ln>
              <a:noFill/>
            </a:ln>
          </p:spPr>
        </p:pic>
        <p:pic>
          <p:nvPicPr>
            <p:cNvPr id="167" name="Google Shape;167;p5"/>
            <p:cNvPicPr preferRelativeResize="0"/>
            <p:nvPr/>
          </p:nvPicPr>
          <p:blipFill rotWithShape="1">
            <a:blip r:embed="rId6">
              <a:alphaModFix/>
            </a:blip>
            <a:srcRect b="0" l="0" r="0" t="0"/>
            <a:stretch/>
          </p:blipFill>
          <p:spPr>
            <a:xfrm>
              <a:off x="5610625" y="1592000"/>
              <a:ext cx="2301875" cy="3453650"/>
            </a:xfrm>
            <a:prstGeom prst="rect">
              <a:avLst/>
            </a:prstGeom>
            <a:noFill/>
            <a:ln>
              <a:noFill/>
            </a:ln>
          </p:spPr>
        </p:pic>
      </p:grpSp>
      <p:sp>
        <p:nvSpPr>
          <p:cNvPr id="168" name="Google Shape;168;p5"/>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type="title"/>
          </p:nvPr>
        </p:nvSpPr>
        <p:spPr>
          <a:xfrm>
            <a:off x="1501362" y="205975"/>
            <a:ext cx="75054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700"/>
              <a:buNone/>
            </a:pPr>
            <a:r>
              <a:rPr lang="en-US" sz="2800">
                <a:solidFill>
                  <a:srgbClr val="FF0000"/>
                </a:solidFill>
                <a:latin typeface="Arial"/>
                <a:ea typeface="Arial"/>
                <a:cs typeface="Arial"/>
                <a:sym typeface="Arial"/>
              </a:rPr>
              <a:t>Step 4. </a:t>
            </a:r>
            <a:r>
              <a:rPr lang="en-US" sz="2800">
                <a:solidFill>
                  <a:schemeClr val="lt1"/>
                </a:solidFill>
                <a:latin typeface="Arial"/>
                <a:ea typeface="Arial"/>
                <a:cs typeface="Arial"/>
                <a:sym typeface="Arial"/>
              </a:rPr>
              <a:t>Position Posters in Common Areas</a:t>
            </a:r>
            <a:endParaRPr>
              <a:latin typeface="Arial"/>
              <a:ea typeface="Arial"/>
              <a:cs typeface="Arial"/>
              <a:sym typeface="Arial"/>
            </a:endParaRPr>
          </a:p>
        </p:txBody>
      </p:sp>
      <p:sp>
        <p:nvSpPr>
          <p:cNvPr id="174" name="Google Shape;174;p6"/>
          <p:cNvSpPr txBox="1"/>
          <p:nvPr>
            <p:ph idx="1" type="body"/>
          </p:nvPr>
        </p:nvSpPr>
        <p:spPr>
          <a:xfrm>
            <a:off x="2725188" y="1325261"/>
            <a:ext cx="2770687" cy="13255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600"/>
              <a:buFont typeface="Helvetica Neue"/>
              <a:buNone/>
            </a:pPr>
            <a:r>
              <a:rPr lang="en-US" sz="1600">
                <a:latin typeface="Arial"/>
                <a:ea typeface="Arial"/>
                <a:cs typeface="Arial"/>
                <a:sym typeface="Arial"/>
              </a:rPr>
              <a:t>Put up posters in areas that are familiar to the workers</a:t>
            </a:r>
            <a:endParaRPr>
              <a:latin typeface="Arial"/>
              <a:ea typeface="Arial"/>
              <a:cs typeface="Arial"/>
              <a:sym typeface="Arial"/>
            </a:endParaRPr>
          </a:p>
        </p:txBody>
      </p:sp>
      <p:grpSp>
        <p:nvGrpSpPr>
          <p:cNvPr id="175" name="Google Shape;175;p6"/>
          <p:cNvGrpSpPr/>
          <p:nvPr/>
        </p:nvGrpSpPr>
        <p:grpSpPr>
          <a:xfrm>
            <a:off x="2822195" y="1970521"/>
            <a:ext cx="2521189" cy="2834357"/>
            <a:chOff x="377350" y="1923663"/>
            <a:chExt cx="3138527" cy="3563456"/>
          </a:xfrm>
        </p:grpSpPr>
        <p:pic>
          <p:nvPicPr>
            <p:cNvPr id="176" name="Google Shape;176;p6"/>
            <p:cNvPicPr preferRelativeResize="0"/>
            <p:nvPr/>
          </p:nvPicPr>
          <p:blipFill rotWithShape="1">
            <a:blip r:embed="rId3">
              <a:alphaModFix/>
            </a:blip>
            <a:srcRect b="0" l="0" r="33770" t="0"/>
            <a:stretch/>
          </p:blipFill>
          <p:spPr>
            <a:xfrm>
              <a:off x="588780" y="3384906"/>
              <a:ext cx="859210" cy="859572"/>
            </a:xfrm>
            <a:prstGeom prst="ellipse">
              <a:avLst/>
            </a:prstGeom>
            <a:noFill/>
            <a:ln>
              <a:noFill/>
            </a:ln>
          </p:spPr>
        </p:pic>
        <p:pic>
          <p:nvPicPr>
            <p:cNvPr id="177" name="Google Shape;177;p6"/>
            <p:cNvPicPr preferRelativeResize="0"/>
            <p:nvPr/>
          </p:nvPicPr>
          <p:blipFill rotWithShape="1">
            <a:blip r:embed="rId4">
              <a:alphaModFix/>
            </a:blip>
            <a:srcRect b="0" l="15104" r="34836" t="50000"/>
            <a:stretch/>
          </p:blipFill>
          <p:spPr>
            <a:xfrm>
              <a:off x="1542938" y="2224791"/>
              <a:ext cx="860611" cy="859571"/>
            </a:xfrm>
            <a:prstGeom prst="ellipse">
              <a:avLst/>
            </a:prstGeom>
            <a:noFill/>
            <a:ln>
              <a:noFill/>
            </a:ln>
          </p:spPr>
        </p:pic>
        <p:pic>
          <p:nvPicPr>
            <p:cNvPr id="178" name="Google Shape;178;p6"/>
            <p:cNvPicPr preferRelativeResize="0"/>
            <p:nvPr/>
          </p:nvPicPr>
          <p:blipFill rotWithShape="1">
            <a:blip r:embed="rId5">
              <a:alphaModFix/>
            </a:blip>
            <a:srcRect b="0" l="-1" r="43642" t="0"/>
            <a:stretch/>
          </p:blipFill>
          <p:spPr>
            <a:xfrm>
              <a:off x="2480882" y="2224791"/>
              <a:ext cx="865047" cy="859571"/>
            </a:xfrm>
            <a:prstGeom prst="ellipse">
              <a:avLst/>
            </a:prstGeom>
            <a:noFill/>
            <a:ln>
              <a:noFill/>
            </a:ln>
          </p:spPr>
        </p:pic>
        <p:pic>
          <p:nvPicPr>
            <p:cNvPr id="179" name="Google Shape;179;p6"/>
            <p:cNvPicPr preferRelativeResize="0"/>
            <p:nvPr/>
          </p:nvPicPr>
          <p:blipFill rotWithShape="1">
            <a:blip r:embed="rId6">
              <a:alphaModFix/>
            </a:blip>
            <a:srcRect b="16160" l="25731" r="22710" t="27618"/>
            <a:stretch/>
          </p:blipFill>
          <p:spPr>
            <a:xfrm>
              <a:off x="2498689" y="3391963"/>
              <a:ext cx="856578" cy="859572"/>
            </a:xfrm>
            <a:prstGeom prst="ellipse">
              <a:avLst/>
            </a:prstGeom>
            <a:noFill/>
            <a:ln>
              <a:noFill/>
            </a:ln>
          </p:spPr>
        </p:pic>
        <p:pic>
          <p:nvPicPr>
            <p:cNvPr id="180" name="Google Shape;180;p6"/>
            <p:cNvPicPr preferRelativeResize="0"/>
            <p:nvPr/>
          </p:nvPicPr>
          <p:blipFill rotWithShape="1">
            <a:blip r:embed="rId7">
              <a:alphaModFix/>
            </a:blip>
            <a:srcRect b="8501" l="6638" r="38671" t="9550"/>
            <a:stretch/>
          </p:blipFill>
          <p:spPr>
            <a:xfrm>
              <a:off x="605082" y="2224791"/>
              <a:ext cx="860523" cy="859572"/>
            </a:xfrm>
            <a:prstGeom prst="ellipse">
              <a:avLst/>
            </a:prstGeom>
            <a:noFill/>
            <a:ln>
              <a:noFill/>
            </a:ln>
          </p:spPr>
        </p:pic>
        <p:pic>
          <p:nvPicPr>
            <p:cNvPr id="181" name="Google Shape;181;p6"/>
            <p:cNvPicPr preferRelativeResize="0"/>
            <p:nvPr/>
          </p:nvPicPr>
          <p:blipFill rotWithShape="1">
            <a:blip r:embed="rId8">
              <a:alphaModFix/>
            </a:blip>
            <a:srcRect b="13498" l="41480" r="0" t="28030"/>
            <a:stretch/>
          </p:blipFill>
          <p:spPr>
            <a:xfrm>
              <a:off x="1545426" y="3384906"/>
              <a:ext cx="860284" cy="859571"/>
            </a:xfrm>
            <a:prstGeom prst="ellipse">
              <a:avLst/>
            </a:prstGeom>
            <a:noFill/>
            <a:ln>
              <a:noFill/>
            </a:ln>
          </p:spPr>
        </p:pic>
        <p:pic>
          <p:nvPicPr>
            <p:cNvPr id="182" name="Google Shape;182;p6"/>
            <p:cNvPicPr preferRelativeResize="0"/>
            <p:nvPr/>
          </p:nvPicPr>
          <p:blipFill rotWithShape="1">
            <a:blip r:embed="rId9">
              <a:alphaModFix/>
            </a:blip>
            <a:srcRect b="9783" l="5769" r="27199" t="8626"/>
            <a:stretch/>
          </p:blipFill>
          <p:spPr>
            <a:xfrm>
              <a:off x="2145198" y="4627548"/>
              <a:ext cx="861179" cy="859571"/>
            </a:xfrm>
            <a:prstGeom prst="ellipse">
              <a:avLst/>
            </a:prstGeom>
            <a:noFill/>
            <a:ln>
              <a:noFill/>
            </a:ln>
          </p:spPr>
        </p:pic>
        <p:grpSp>
          <p:nvGrpSpPr>
            <p:cNvPr id="183" name="Google Shape;183;p6"/>
            <p:cNvGrpSpPr/>
            <p:nvPr/>
          </p:nvGrpSpPr>
          <p:grpSpPr>
            <a:xfrm>
              <a:off x="1049067" y="3275525"/>
              <a:ext cx="859570" cy="2211594"/>
              <a:chOff x="2815069" y="4127709"/>
              <a:chExt cx="1560029" cy="4029755"/>
            </a:xfrm>
          </p:grpSpPr>
          <p:pic>
            <p:nvPicPr>
              <p:cNvPr id="184" name="Google Shape;184;p6"/>
              <p:cNvPicPr preferRelativeResize="0"/>
              <p:nvPr/>
            </p:nvPicPr>
            <p:blipFill rotWithShape="1">
              <a:blip r:embed="rId10">
                <a:alphaModFix/>
              </a:blip>
              <a:srcRect b="20938" l="36518" r="0" t="15325"/>
              <a:stretch/>
            </p:blipFill>
            <p:spPr>
              <a:xfrm>
                <a:off x="2815069" y="6591236"/>
                <a:ext cx="1560029" cy="1566228"/>
              </a:xfrm>
              <a:prstGeom prst="ellipse">
                <a:avLst/>
              </a:prstGeom>
              <a:noFill/>
              <a:ln>
                <a:noFill/>
              </a:ln>
            </p:spPr>
          </p:pic>
          <p:sp>
            <p:nvSpPr>
              <p:cNvPr id="185" name="Google Shape;185;p6"/>
              <p:cNvSpPr/>
              <p:nvPr/>
            </p:nvSpPr>
            <p:spPr>
              <a:xfrm>
                <a:off x="3813048" y="4127709"/>
                <a:ext cx="398033" cy="182880"/>
              </a:xfrm>
              <a:custGeom>
                <a:rect b="b" l="l" r="r" t="t"/>
                <a:pathLst>
                  <a:path extrusionOk="0" h="182880" w="398033">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grpSp>
        <p:grpSp>
          <p:nvGrpSpPr>
            <p:cNvPr id="186" name="Google Shape;186;p6"/>
            <p:cNvGrpSpPr/>
            <p:nvPr/>
          </p:nvGrpSpPr>
          <p:grpSpPr>
            <a:xfrm>
              <a:off x="377350" y="1923663"/>
              <a:ext cx="3052571" cy="1467791"/>
              <a:chOff x="377350" y="1923663"/>
              <a:chExt cx="3052571" cy="1467791"/>
            </a:xfrm>
          </p:grpSpPr>
          <p:sp>
            <p:nvSpPr>
              <p:cNvPr id="187" name="Google Shape;187;p6"/>
              <p:cNvSpPr txBox="1"/>
              <p:nvPr/>
            </p:nvSpPr>
            <p:spPr>
              <a:xfrm>
                <a:off x="565783" y="1923663"/>
                <a:ext cx="913069"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Dormitory</a:t>
                </a:r>
                <a:endParaRPr b="0" i="0" sz="900" u="none" cap="none" strike="noStrike">
                  <a:solidFill>
                    <a:srgbClr val="000000"/>
                  </a:solidFill>
                  <a:latin typeface="Arial"/>
                  <a:ea typeface="Arial"/>
                  <a:cs typeface="Arial"/>
                  <a:sym typeface="Arial"/>
                </a:endParaRPr>
              </a:p>
            </p:txBody>
          </p:sp>
          <p:sp>
            <p:nvSpPr>
              <p:cNvPr id="188" name="Google Shape;188;p6"/>
              <p:cNvSpPr txBox="1"/>
              <p:nvPr/>
            </p:nvSpPr>
            <p:spPr>
              <a:xfrm>
                <a:off x="1568980" y="1923663"/>
                <a:ext cx="827578"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Canteen</a:t>
                </a:r>
                <a:endParaRPr b="0" i="0" sz="900" u="none" cap="none" strike="noStrike">
                  <a:solidFill>
                    <a:srgbClr val="000000"/>
                  </a:solidFill>
                  <a:latin typeface="Arial"/>
                  <a:ea typeface="Arial"/>
                  <a:cs typeface="Arial"/>
                  <a:sym typeface="Arial"/>
                </a:endParaRPr>
              </a:p>
            </p:txBody>
          </p:sp>
          <p:sp>
            <p:nvSpPr>
              <p:cNvPr id="189" name="Google Shape;189;p6"/>
              <p:cNvSpPr txBox="1"/>
              <p:nvPr/>
            </p:nvSpPr>
            <p:spPr>
              <a:xfrm>
                <a:off x="2405710" y="1923663"/>
                <a:ext cx="1024211"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Parking Lot</a:t>
                </a:r>
                <a:endParaRPr b="0" i="0" sz="900" u="none" cap="none" strike="noStrike">
                  <a:solidFill>
                    <a:srgbClr val="000000"/>
                  </a:solidFill>
                  <a:latin typeface="Arial"/>
                  <a:ea typeface="Arial"/>
                  <a:cs typeface="Arial"/>
                  <a:sym typeface="Arial"/>
                </a:endParaRPr>
              </a:p>
            </p:txBody>
          </p:sp>
          <p:sp>
            <p:nvSpPr>
              <p:cNvPr id="190" name="Google Shape;190;p6"/>
              <p:cNvSpPr txBox="1"/>
              <p:nvPr/>
            </p:nvSpPr>
            <p:spPr>
              <a:xfrm>
                <a:off x="377350" y="3083678"/>
                <a:ext cx="1212299"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Lounge Room</a:t>
                </a:r>
                <a:endParaRPr b="0" i="0" sz="900" u="none" cap="none" strike="noStrike">
                  <a:solidFill>
                    <a:srgbClr val="000000"/>
                  </a:solidFill>
                  <a:latin typeface="Arial"/>
                  <a:ea typeface="Arial"/>
                  <a:cs typeface="Arial"/>
                  <a:sym typeface="Arial"/>
                </a:endParaRPr>
              </a:p>
            </p:txBody>
          </p:sp>
        </p:grpSp>
        <p:grpSp>
          <p:nvGrpSpPr>
            <p:cNvPr id="191" name="Google Shape;191;p6"/>
            <p:cNvGrpSpPr/>
            <p:nvPr/>
          </p:nvGrpSpPr>
          <p:grpSpPr>
            <a:xfrm>
              <a:off x="682423" y="3093308"/>
              <a:ext cx="2833454" cy="1534241"/>
              <a:chOff x="705731" y="3093308"/>
              <a:chExt cx="2833454" cy="1534241"/>
            </a:xfrm>
          </p:grpSpPr>
          <p:sp>
            <p:nvSpPr>
              <p:cNvPr id="192" name="Google Shape;192;p6"/>
              <p:cNvSpPr txBox="1"/>
              <p:nvPr/>
            </p:nvSpPr>
            <p:spPr>
              <a:xfrm>
                <a:off x="1437119" y="3093308"/>
                <a:ext cx="1135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Rest Room</a:t>
                </a:r>
                <a:endParaRPr b="0" i="0" sz="900" u="none" cap="none" strike="noStrike">
                  <a:solidFill>
                    <a:srgbClr val="000000"/>
                  </a:solidFill>
                  <a:latin typeface="Arial"/>
                  <a:ea typeface="Arial"/>
                  <a:cs typeface="Arial"/>
                  <a:sym typeface="Arial"/>
                </a:endParaRPr>
              </a:p>
            </p:txBody>
          </p:sp>
          <p:sp>
            <p:nvSpPr>
              <p:cNvPr id="193" name="Google Shape;193;p6"/>
              <p:cNvSpPr txBox="1"/>
              <p:nvPr/>
            </p:nvSpPr>
            <p:spPr>
              <a:xfrm>
                <a:off x="705731" y="4217234"/>
                <a:ext cx="1462775" cy="4103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Production</a:t>
                </a:r>
                <a:r>
                  <a:rPr b="0" i="0" lang="en-US" sz="1400" u="none" cap="none" strike="noStrike">
                    <a:solidFill>
                      <a:srgbClr val="000000"/>
                    </a:solidFill>
                    <a:latin typeface="Arial"/>
                    <a:ea typeface="Arial"/>
                    <a:cs typeface="Arial"/>
                    <a:sym typeface="Arial"/>
                  </a:rPr>
                  <a:t> </a:t>
                </a:r>
                <a:r>
                  <a:rPr b="0" i="0" lang="en-US" sz="900" u="none" cap="none" strike="noStrike">
                    <a:solidFill>
                      <a:srgbClr val="000000"/>
                    </a:solidFill>
                    <a:latin typeface="Arial"/>
                    <a:ea typeface="Arial"/>
                    <a:cs typeface="Arial"/>
                    <a:sym typeface="Arial"/>
                  </a:rPr>
                  <a:t>Floor</a:t>
                </a:r>
                <a:endParaRPr b="0" i="0" sz="900" u="none" cap="none" strike="noStrike">
                  <a:solidFill>
                    <a:srgbClr val="000000"/>
                  </a:solidFill>
                  <a:latin typeface="Arial"/>
                  <a:ea typeface="Arial"/>
                  <a:cs typeface="Arial"/>
                  <a:sym typeface="Arial"/>
                </a:endParaRPr>
              </a:p>
            </p:txBody>
          </p:sp>
          <p:sp>
            <p:nvSpPr>
              <p:cNvPr id="194" name="Google Shape;194;p6"/>
              <p:cNvSpPr txBox="1"/>
              <p:nvPr/>
            </p:nvSpPr>
            <p:spPr>
              <a:xfrm>
                <a:off x="2369634" y="3096760"/>
                <a:ext cx="1169551"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Clock-in Area</a:t>
                </a:r>
                <a:endParaRPr b="0" i="0" sz="900" u="none" cap="none" strike="noStrike">
                  <a:solidFill>
                    <a:srgbClr val="000000"/>
                  </a:solidFill>
                  <a:latin typeface="Arial"/>
                  <a:ea typeface="Arial"/>
                  <a:cs typeface="Arial"/>
                  <a:sym typeface="Arial"/>
                </a:endParaRPr>
              </a:p>
            </p:txBody>
          </p:sp>
          <p:sp>
            <p:nvSpPr>
              <p:cNvPr id="195" name="Google Shape;195;p6"/>
              <p:cNvSpPr txBox="1"/>
              <p:nvPr/>
            </p:nvSpPr>
            <p:spPr>
              <a:xfrm>
                <a:off x="2004942" y="4296759"/>
                <a:ext cx="1135353" cy="307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Printing Area</a:t>
                </a:r>
                <a:endParaRPr b="0" i="0" sz="900" u="none" cap="none" strike="noStrike">
                  <a:solidFill>
                    <a:srgbClr val="000000"/>
                  </a:solidFill>
                  <a:latin typeface="Arial"/>
                  <a:ea typeface="Arial"/>
                  <a:cs typeface="Arial"/>
                  <a:sym typeface="Arial"/>
                </a:endParaRPr>
              </a:p>
            </p:txBody>
          </p:sp>
        </p:grpSp>
      </p:grpSp>
      <p:sp>
        <p:nvSpPr>
          <p:cNvPr id="196" name="Google Shape;196;p6"/>
          <p:cNvSpPr/>
          <p:nvPr/>
        </p:nvSpPr>
        <p:spPr>
          <a:xfrm rot="5400000">
            <a:off x="640987" y="2269872"/>
            <a:ext cx="1921747" cy="1905885"/>
          </a:xfrm>
          <a:prstGeom prst="wedgeRoundRectCallout">
            <a:avLst>
              <a:gd fmla="val -15955" name="adj1"/>
              <a:gd fmla="val -62691" name="adj2"/>
              <a:gd fmla="val 16667" name="adj3"/>
            </a:avLst>
          </a:prstGeom>
          <a:solidFill>
            <a:srgbClr val="00B0F0">
              <a:alpha val="20000"/>
            </a:srgbClr>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97" name="Google Shape;197;p6"/>
          <p:cNvSpPr txBox="1"/>
          <p:nvPr/>
        </p:nvSpPr>
        <p:spPr>
          <a:xfrm>
            <a:off x="5871528" y="1341716"/>
            <a:ext cx="2847639" cy="683224"/>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So workers can scan the</a:t>
            </a:r>
            <a:endParaRPr/>
          </a:p>
          <a:p>
            <a:pPr indent="0" lvl="0" marL="0" marR="0" rtl="0" algn="ctr">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QR Code &amp; submit feedback according their needs</a:t>
            </a:r>
            <a:endParaRPr b="0" i="0" sz="1600" u="none" cap="none" strike="noStrike">
              <a:solidFill>
                <a:schemeClr val="dk1"/>
              </a:solidFill>
              <a:latin typeface="Arial"/>
              <a:ea typeface="Arial"/>
              <a:cs typeface="Arial"/>
              <a:sym typeface="Arial"/>
            </a:endParaRPr>
          </a:p>
        </p:txBody>
      </p:sp>
      <p:sp>
        <p:nvSpPr>
          <p:cNvPr id="198" name="Google Shape;198;p6"/>
          <p:cNvSpPr/>
          <p:nvPr/>
        </p:nvSpPr>
        <p:spPr>
          <a:xfrm>
            <a:off x="5435177" y="2856182"/>
            <a:ext cx="1117479" cy="379207"/>
          </a:xfrm>
          <a:prstGeom prst="rightArrow">
            <a:avLst>
              <a:gd fmla="val 50000" name="adj1"/>
              <a:gd fmla="val 66667" name="adj2"/>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199" name="Google Shape;199;p6"/>
          <p:cNvPicPr preferRelativeResize="0"/>
          <p:nvPr/>
        </p:nvPicPr>
        <p:blipFill rotWithShape="1">
          <a:blip r:embed="rId11">
            <a:alphaModFix/>
          </a:blip>
          <a:srcRect b="0" l="0" r="0" t="0"/>
          <a:stretch/>
        </p:blipFill>
        <p:spPr>
          <a:xfrm>
            <a:off x="6328467" y="2287318"/>
            <a:ext cx="2133998" cy="2058393"/>
          </a:xfrm>
          <a:prstGeom prst="rect">
            <a:avLst/>
          </a:prstGeom>
          <a:noFill/>
          <a:ln>
            <a:noFill/>
          </a:ln>
        </p:spPr>
      </p:pic>
      <p:sp>
        <p:nvSpPr>
          <p:cNvPr id="200" name="Google Shape;200;p6"/>
          <p:cNvSpPr txBox="1"/>
          <p:nvPr/>
        </p:nvSpPr>
        <p:spPr>
          <a:xfrm>
            <a:off x="775068" y="2395854"/>
            <a:ext cx="1744888"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Placement of posters in high-traffic areas within the factory will give workers easy access to the tool &amp; workers are more likely to submit online Feedback whenever they have any queries.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1" name="Google Shape;201;p6"/>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idx="1" type="body"/>
          </p:nvPr>
        </p:nvSpPr>
        <p:spPr>
          <a:xfrm>
            <a:off x="0" y="1191724"/>
            <a:ext cx="9176503" cy="13255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600"/>
              <a:buFont typeface="Helvetica Neue"/>
              <a:buNone/>
            </a:pPr>
            <a:r>
              <a:rPr lang="en-US" sz="1600"/>
              <a:t>2 Weeks of Top-Down, High-Coverage promotion can help workers develop the habit of using</a:t>
            </a:r>
            <a:endParaRPr/>
          </a:p>
          <a:p>
            <a:pPr indent="0" lvl="0" marL="0" rtl="0" algn="ctr">
              <a:lnSpc>
                <a:spcPct val="100000"/>
              </a:lnSpc>
              <a:spcBef>
                <a:spcPts val="0"/>
              </a:spcBef>
              <a:spcAft>
                <a:spcPts val="0"/>
              </a:spcAft>
              <a:buClr>
                <a:schemeClr val="dk1"/>
              </a:buClr>
              <a:buSzPts val="1600"/>
              <a:buFont typeface="Helvetica Neue"/>
              <a:buNone/>
            </a:pPr>
            <a:r>
              <a:rPr lang="en-US" sz="1600"/>
              <a:t> the Feedback Tool, helping the Factory achieve higher value from the Tool.</a:t>
            </a:r>
            <a:endParaRPr/>
          </a:p>
        </p:txBody>
      </p:sp>
      <p:sp>
        <p:nvSpPr>
          <p:cNvPr id="207" name="Google Shape;207;p7"/>
          <p:cNvSpPr txBox="1"/>
          <p:nvPr>
            <p:ph type="title"/>
          </p:nvPr>
        </p:nvSpPr>
        <p:spPr>
          <a:xfrm>
            <a:off x="1587500" y="205975"/>
            <a:ext cx="75054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700"/>
              <a:buNone/>
            </a:pPr>
            <a:r>
              <a:rPr lang="en-US" sz="3600">
                <a:solidFill>
                  <a:srgbClr val="FF0000"/>
                </a:solidFill>
                <a:latin typeface="Arial"/>
                <a:ea typeface="Arial"/>
                <a:cs typeface="Arial"/>
                <a:sym typeface="Arial"/>
              </a:rPr>
              <a:t>Step 5.</a:t>
            </a:r>
            <a:r>
              <a:rPr lang="en-US" sz="3600">
                <a:solidFill>
                  <a:schemeClr val="lt1"/>
                </a:solidFill>
                <a:latin typeface="Arial"/>
                <a:ea typeface="Arial"/>
                <a:cs typeface="Arial"/>
                <a:sym typeface="Arial"/>
              </a:rPr>
              <a:t> Promote Tool to Workers</a:t>
            </a:r>
            <a:endParaRPr>
              <a:latin typeface="Arial"/>
              <a:ea typeface="Arial"/>
              <a:cs typeface="Arial"/>
              <a:sym typeface="Arial"/>
            </a:endParaRPr>
          </a:p>
        </p:txBody>
      </p:sp>
      <p:sp>
        <p:nvSpPr>
          <p:cNvPr id="208" name="Google Shape;208;p7"/>
          <p:cNvSpPr/>
          <p:nvPr/>
        </p:nvSpPr>
        <p:spPr>
          <a:xfrm>
            <a:off x="511233" y="1907256"/>
            <a:ext cx="8121533" cy="3155146"/>
          </a:xfrm>
          <a:prstGeom prst="rect">
            <a:avLst/>
          </a:prstGeom>
          <a:solidFill>
            <a:srgbClr val="F2F2F2"/>
          </a:solidFill>
          <a:ln>
            <a:noFill/>
          </a:ln>
          <a:effectLst>
            <a:outerShdw blurRad="1905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209" name="Google Shape;209;p7"/>
          <p:cNvGrpSpPr/>
          <p:nvPr/>
        </p:nvGrpSpPr>
        <p:grpSpPr>
          <a:xfrm>
            <a:off x="692557" y="2032133"/>
            <a:ext cx="7791387" cy="2905392"/>
            <a:chOff x="1440083" y="1863524"/>
            <a:chExt cx="8348239" cy="3414532"/>
          </a:xfrm>
        </p:grpSpPr>
        <p:sp>
          <p:nvSpPr>
            <p:cNvPr id="210" name="Google Shape;210;p7"/>
            <p:cNvSpPr/>
            <p:nvPr/>
          </p:nvSpPr>
          <p:spPr>
            <a:xfrm>
              <a:off x="1440084" y="2252456"/>
              <a:ext cx="1626066" cy="1876873"/>
            </a:xfrm>
            <a:prstGeom prst="rect">
              <a:avLst/>
            </a:prstGeom>
            <a:solidFill>
              <a:srgbClr val="3299BA"/>
            </a:solidFill>
            <a:ln cap="flat" cmpd="sng" w="25400">
              <a:solidFill>
                <a:srgbClr val="FAFAFA"/>
              </a:solidFill>
              <a:prstDash val="solid"/>
              <a:round/>
              <a:headEnd len="sm" w="sm" type="none"/>
              <a:tailEnd len="sm" w="sm" type="none"/>
            </a:ln>
            <a:effectLst>
              <a:outerShdw blurRad="50800" rotWithShape="0" algn="l" dist="38100">
                <a:srgbClr val="000000">
                  <a:alpha val="40000"/>
                </a:srgbClr>
              </a:outerShdw>
            </a:effectLst>
          </p:spPr>
          <p:txBody>
            <a:bodyPr anchorCtr="0" anchor="ctr" bIns="162000" lIns="91425" spcFirstLastPara="1" rIns="91425" wrap="square" tIns="351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AFAFA"/>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1440083" y="1863524"/>
              <a:ext cx="1688130" cy="3414532"/>
            </a:xfrm>
            <a:custGeom>
              <a:rect b="b" l="l" r="r" t="t"/>
              <a:pathLst>
                <a:path extrusionOk="0" h="4536504" w="1944216">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cap="flat" cmpd="sng" w="25400">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91425" spcFirstLastPara="1" rIns="91425" wrap="square" tIns="1512000">
              <a:normAutofit/>
            </a:bodyPr>
            <a:lstStyle/>
            <a:p>
              <a:pPr indent="-214313" lvl="0" marL="214313" marR="0" rtl="0" algn="l">
                <a:lnSpc>
                  <a:spcPct val="90000"/>
                </a:lnSpc>
                <a:spcBef>
                  <a:spcPts val="0"/>
                </a:spcBef>
                <a:spcAft>
                  <a:spcPts val="0"/>
                </a:spcAft>
                <a:buClr>
                  <a:srgbClr val="000000"/>
                </a:buClr>
                <a:buSzPts val="900"/>
                <a:buFont typeface="Arial"/>
                <a:buChar char="•"/>
              </a:pPr>
              <a:r>
                <a:rPr b="0" i="0" lang="en-US" sz="900" u="none" cap="none" strike="noStrike">
                  <a:solidFill>
                    <a:srgbClr val="53525E"/>
                  </a:solidFill>
                  <a:latin typeface="Arial"/>
                  <a:ea typeface="Arial"/>
                  <a:cs typeface="Arial"/>
                  <a:sym typeface="Arial"/>
                </a:rPr>
                <a:t>Communicate with senior management to get support</a:t>
              </a:r>
              <a:endParaRPr b="0" i="0" sz="1400" u="none" cap="none" strike="noStrike">
                <a:solidFill>
                  <a:srgbClr val="000000"/>
                </a:solidFill>
                <a:latin typeface="Arial"/>
                <a:ea typeface="Arial"/>
                <a:cs typeface="Arial"/>
                <a:sym typeface="Arial"/>
              </a:endParaRPr>
            </a:p>
            <a:p>
              <a:pPr indent="-214313" lvl="0" marL="214313" marR="0" rtl="0" algn="l">
                <a:lnSpc>
                  <a:spcPct val="90000"/>
                </a:lnSpc>
                <a:spcBef>
                  <a:spcPts val="0"/>
                </a:spcBef>
                <a:spcAft>
                  <a:spcPts val="0"/>
                </a:spcAft>
                <a:buClr>
                  <a:srgbClr val="000000"/>
                </a:buClr>
                <a:buSzPts val="900"/>
                <a:buFont typeface="Arial"/>
                <a:buChar char="•"/>
              </a:pPr>
              <a:r>
                <a:rPr b="0" i="0" lang="en-US" sz="900" u="none" cap="none" strike="noStrike">
                  <a:solidFill>
                    <a:srgbClr val="53525E"/>
                  </a:solidFill>
                  <a:latin typeface="Arial"/>
                  <a:ea typeface="Arial"/>
                  <a:cs typeface="Arial"/>
                  <a:sym typeface="Arial"/>
                </a:rPr>
                <a:t>Senior management sends emails to the whole factory</a:t>
              </a:r>
              <a:endParaRPr b="0" i="0" sz="900" u="none" cap="none" strike="noStrike">
                <a:solidFill>
                  <a:srgbClr val="53525E"/>
                </a:solidFill>
                <a:latin typeface="Arial"/>
                <a:ea typeface="Arial"/>
                <a:cs typeface="Arial"/>
                <a:sym typeface="Arial"/>
              </a:endParaRPr>
            </a:p>
          </p:txBody>
        </p:sp>
        <p:sp>
          <p:nvSpPr>
            <p:cNvPr id="212" name="Google Shape;212;p7"/>
            <p:cNvSpPr txBox="1"/>
            <p:nvPr/>
          </p:nvSpPr>
          <p:spPr>
            <a:xfrm flipH="1">
              <a:off x="1482234" y="2113148"/>
              <a:ext cx="1580553" cy="270339"/>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1" i="0" lang="en-US" sz="1200" u="none" cap="none" strike="noStrike">
                  <a:solidFill>
                    <a:srgbClr val="0070C0"/>
                  </a:solidFill>
                  <a:latin typeface="Arial"/>
                  <a:ea typeface="Arial"/>
                  <a:cs typeface="Arial"/>
                  <a:sym typeface="Arial"/>
                </a:rPr>
                <a:t>Top-Down Support</a:t>
              </a:r>
              <a:endParaRPr b="1" i="0" sz="1200" u="none" cap="none" strike="noStrike">
                <a:solidFill>
                  <a:srgbClr val="0070C0"/>
                </a:solidFill>
                <a:latin typeface="Arial"/>
                <a:ea typeface="Arial"/>
                <a:cs typeface="Arial"/>
                <a:sym typeface="Arial"/>
              </a:endParaRPr>
            </a:p>
          </p:txBody>
        </p:sp>
        <p:sp>
          <p:nvSpPr>
            <p:cNvPr id="213" name="Google Shape;213;p7"/>
            <p:cNvSpPr/>
            <p:nvPr/>
          </p:nvSpPr>
          <p:spPr>
            <a:xfrm>
              <a:off x="3658051" y="2252456"/>
              <a:ext cx="1626066" cy="1876873"/>
            </a:xfrm>
            <a:prstGeom prst="rect">
              <a:avLst/>
            </a:prstGeom>
            <a:solidFill>
              <a:srgbClr val="EB5D32"/>
            </a:solidFill>
            <a:ln cap="flat" cmpd="sng" w="25400">
              <a:solidFill>
                <a:srgbClr val="FAFAFA"/>
              </a:solidFill>
              <a:prstDash val="solid"/>
              <a:round/>
              <a:headEnd len="sm" w="sm" type="none"/>
              <a:tailEnd len="sm" w="sm" type="none"/>
            </a:ln>
            <a:effectLst>
              <a:outerShdw blurRad="50800" rotWithShape="0" algn="l" dist="38100">
                <a:srgbClr val="000000">
                  <a:alpha val="40000"/>
                </a:srgbClr>
              </a:outerShdw>
            </a:effectLst>
          </p:spPr>
          <p:txBody>
            <a:bodyPr anchorCtr="0" anchor="ctr" bIns="162000" lIns="91425" spcFirstLastPara="1" rIns="91425" wrap="square" tIns="351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AFAFA"/>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3658050" y="1863524"/>
              <a:ext cx="1690199" cy="3414532"/>
            </a:xfrm>
            <a:custGeom>
              <a:rect b="b" l="l" r="r" t="t"/>
              <a:pathLst>
                <a:path extrusionOk="0" h="4536504" w="1944216">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cap="flat" cmpd="sng" w="25400">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91425" spcFirstLastPara="1" rIns="91425" wrap="square" tIns="1512000">
              <a:normAutofit/>
            </a:bodyPr>
            <a:lstStyle/>
            <a:p>
              <a:pPr indent="-214313" lvl="0" marL="214313" marR="0" rtl="0" algn="l">
                <a:lnSpc>
                  <a:spcPct val="90000"/>
                </a:lnSpc>
                <a:spcBef>
                  <a:spcPts val="0"/>
                </a:spcBef>
                <a:spcAft>
                  <a:spcPts val="0"/>
                </a:spcAft>
                <a:buClr>
                  <a:srgbClr val="000000"/>
                </a:buClr>
                <a:buSzPts val="900"/>
                <a:buFont typeface="Arial"/>
                <a:buChar char="•"/>
              </a:pPr>
              <a:r>
                <a:rPr b="0" i="0" lang="en-US" sz="900" u="none" cap="none" strike="noStrike">
                  <a:solidFill>
                    <a:srgbClr val="53525E"/>
                  </a:solidFill>
                  <a:latin typeface="Arial"/>
                  <a:ea typeface="Arial"/>
                  <a:cs typeface="Arial"/>
                  <a:sym typeface="Arial"/>
                </a:rPr>
                <a:t>Group leader meeting</a:t>
              </a:r>
              <a:endParaRPr b="0" i="0" sz="1400" u="none" cap="none" strike="noStrike">
                <a:solidFill>
                  <a:srgbClr val="000000"/>
                </a:solidFill>
                <a:latin typeface="Arial"/>
                <a:ea typeface="Arial"/>
                <a:cs typeface="Arial"/>
                <a:sym typeface="Arial"/>
              </a:endParaRPr>
            </a:p>
            <a:p>
              <a:pPr indent="-214313" lvl="0" marL="214313" marR="0" rtl="0" algn="l">
                <a:lnSpc>
                  <a:spcPct val="90000"/>
                </a:lnSpc>
                <a:spcBef>
                  <a:spcPts val="0"/>
                </a:spcBef>
                <a:spcAft>
                  <a:spcPts val="0"/>
                </a:spcAft>
                <a:buClr>
                  <a:srgbClr val="000000"/>
                </a:buClr>
                <a:buSzPts val="900"/>
                <a:buFont typeface="Arial"/>
                <a:buChar char="•"/>
              </a:pPr>
              <a:r>
                <a:rPr b="0" i="0" lang="en-US" sz="900" u="none" cap="none" strike="noStrike">
                  <a:solidFill>
                    <a:srgbClr val="53525E"/>
                  </a:solidFill>
                  <a:latin typeface="Arial"/>
                  <a:ea typeface="Arial"/>
                  <a:cs typeface="Arial"/>
                  <a:sym typeface="Arial"/>
                </a:rPr>
                <a:t>Supervisor </a:t>
              </a:r>
              <a:r>
                <a:rPr lang="en-US" sz="900">
                  <a:solidFill>
                    <a:srgbClr val="53525E"/>
                  </a:solidFill>
                </a:rPr>
                <a:t>or</a:t>
              </a:r>
              <a:r>
                <a:rPr b="0" i="0" lang="en-US" sz="900" u="none" cap="none" strike="noStrike">
                  <a:solidFill>
                    <a:srgbClr val="53525E"/>
                  </a:solidFill>
                  <a:latin typeface="Arial"/>
                  <a:ea typeface="Arial"/>
                  <a:cs typeface="Arial"/>
                  <a:sym typeface="Arial"/>
                </a:rPr>
                <a:t> team leader holds a 5-minute meeting to promote the tool to workers</a:t>
              </a:r>
              <a:endParaRPr b="0" i="0" sz="900" u="none" cap="none" strike="noStrike">
                <a:solidFill>
                  <a:srgbClr val="53525E"/>
                </a:solidFill>
                <a:latin typeface="Arial"/>
                <a:ea typeface="Arial"/>
                <a:cs typeface="Arial"/>
                <a:sym typeface="Arial"/>
              </a:endParaRPr>
            </a:p>
          </p:txBody>
        </p:sp>
        <p:sp>
          <p:nvSpPr>
            <p:cNvPr id="215" name="Google Shape;215;p7"/>
            <p:cNvSpPr txBox="1"/>
            <p:nvPr/>
          </p:nvSpPr>
          <p:spPr>
            <a:xfrm flipH="1">
              <a:off x="3435938" y="2040346"/>
              <a:ext cx="2139623" cy="57004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70C0"/>
                  </a:solidFill>
                  <a:latin typeface="Arial"/>
                  <a:ea typeface="Arial"/>
                  <a:cs typeface="Arial"/>
                  <a:sym typeface="Arial"/>
                </a:rPr>
                <a:t>Supervisor/team leader communication</a:t>
              </a:r>
              <a:endParaRPr b="1" i="0" sz="1200" u="none" cap="none" strike="noStrike">
                <a:solidFill>
                  <a:srgbClr val="0070C0"/>
                </a:solidFill>
                <a:latin typeface="Arial"/>
                <a:ea typeface="Arial"/>
                <a:cs typeface="Arial"/>
                <a:sym typeface="Arial"/>
              </a:endParaRPr>
            </a:p>
          </p:txBody>
        </p:sp>
        <p:sp>
          <p:nvSpPr>
            <p:cNvPr id="216" name="Google Shape;216;p7"/>
            <p:cNvSpPr/>
            <p:nvPr/>
          </p:nvSpPr>
          <p:spPr>
            <a:xfrm>
              <a:off x="5878087" y="2252456"/>
              <a:ext cx="1626066" cy="1876873"/>
            </a:xfrm>
            <a:prstGeom prst="rect">
              <a:avLst/>
            </a:prstGeom>
            <a:solidFill>
              <a:srgbClr val="F8AB0F"/>
            </a:solidFill>
            <a:ln cap="flat" cmpd="sng" w="25400">
              <a:solidFill>
                <a:srgbClr val="FAFAFA"/>
              </a:solidFill>
              <a:prstDash val="solid"/>
              <a:round/>
              <a:headEnd len="sm" w="sm" type="none"/>
              <a:tailEnd len="sm" w="sm" type="none"/>
            </a:ln>
            <a:effectLst>
              <a:outerShdw blurRad="50800" rotWithShape="0" algn="l" dist="38100">
                <a:srgbClr val="000000">
                  <a:alpha val="40000"/>
                </a:srgbClr>
              </a:outerShdw>
            </a:effectLst>
          </p:spPr>
          <p:txBody>
            <a:bodyPr anchorCtr="0" anchor="ctr" bIns="162000" lIns="91425" spcFirstLastPara="1" rIns="91425" wrap="square" tIns="351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AFAFA"/>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5878086" y="1863524"/>
              <a:ext cx="1690199" cy="3414532"/>
            </a:xfrm>
            <a:custGeom>
              <a:rect b="b" l="l" r="r" t="t"/>
              <a:pathLst>
                <a:path extrusionOk="0" h="4536504" w="1944216">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cap="flat" cmpd="sng" w="25400">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91425" spcFirstLastPara="1" rIns="91425" wrap="square" tIns="1512000">
              <a:normAutofit/>
            </a:bodyPr>
            <a:lstStyle/>
            <a:p>
              <a:pPr indent="-214313" lvl="0" marL="214313" marR="0" rtl="0" algn="l">
                <a:lnSpc>
                  <a:spcPct val="100000"/>
                </a:lnSpc>
                <a:spcBef>
                  <a:spcPts val="0"/>
                </a:spcBef>
                <a:spcAft>
                  <a:spcPts val="0"/>
                </a:spcAft>
                <a:buClr>
                  <a:srgbClr val="000000"/>
                </a:buClr>
                <a:buSzPts val="832"/>
                <a:buFont typeface="Arial"/>
                <a:buChar char="•"/>
              </a:pPr>
              <a:r>
                <a:rPr b="0" i="0" lang="en-US" sz="832" u="none" cap="none" strike="noStrike">
                  <a:solidFill>
                    <a:srgbClr val="53525E"/>
                  </a:solidFill>
                  <a:latin typeface="Arial"/>
                  <a:ea typeface="Arial"/>
                  <a:cs typeface="Arial"/>
                  <a:sym typeface="Arial"/>
                </a:rPr>
                <a:t>Posting of posters</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832"/>
                <a:buFont typeface="Arial"/>
                <a:buChar char="•"/>
              </a:pPr>
              <a:r>
                <a:rPr b="0" i="0" lang="en-US" sz="832" u="none" cap="none" strike="noStrike">
                  <a:solidFill>
                    <a:srgbClr val="53525E"/>
                  </a:solidFill>
                  <a:latin typeface="Arial"/>
                  <a:ea typeface="Arial"/>
                  <a:cs typeface="Arial"/>
                  <a:sym typeface="Arial"/>
                </a:rPr>
                <a:t>Daily announcement during the promotion period and at least once a week after that </a:t>
              </a:r>
              <a:endParaRPr b="0" i="0" sz="1400" u="none" cap="none" strike="noStrike">
                <a:solidFill>
                  <a:srgbClr val="000000"/>
                </a:solidFill>
                <a:latin typeface="Arial"/>
                <a:ea typeface="Arial"/>
                <a:cs typeface="Arial"/>
                <a:sym typeface="Arial"/>
              </a:endParaRPr>
            </a:p>
          </p:txBody>
        </p:sp>
        <p:sp>
          <p:nvSpPr>
            <p:cNvPr id="218" name="Google Shape;218;p7"/>
            <p:cNvSpPr txBox="1"/>
            <p:nvPr/>
          </p:nvSpPr>
          <p:spPr>
            <a:xfrm flipH="1">
              <a:off x="5925668" y="2099834"/>
              <a:ext cx="1578485" cy="270339"/>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1" i="0" lang="en-US" sz="1200" u="none" cap="none" strike="noStrike">
                  <a:solidFill>
                    <a:srgbClr val="0070C0"/>
                  </a:solidFill>
                  <a:latin typeface="Arial"/>
                  <a:ea typeface="Arial"/>
                  <a:cs typeface="Arial"/>
                  <a:sym typeface="Arial"/>
                </a:rPr>
                <a:t>Promotional materials</a:t>
              </a:r>
              <a:endParaRPr b="1" i="0" sz="1200" u="none" cap="none" strike="noStrike">
                <a:solidFill>
                  <a:srgbClr val="0070C0"/>
                </a:solidFill>
                <a:latin typeface="Arial"/>
                <a:ea typeface="Arial"/>
                <a:cs typeface="Arial"/>
                <a:sym typeface="Arial"/>
              </a:endParaRPr>
            </a:p>
          </p:txBody>
        </p:sp>
        <p:sp>
          <p:nvSpPr>
            <p:cNvPr id="219" name="Google Shape;219;p7"/>
            <p:cNvSpPr/>
            <p:nvPr/>
          </p:nvSpPr>
          <p:spPr>
            <a:xfrm>
              <a:off x="8098123" y="2252456"/>
              <a:ext cx="1626066" cy="1876873"/>
            </a:xfrm>
            <a:prstGeom prst="rect">
              <a:avLst/>
            </a:prstGeom>
            <a:solidFill>
              <a:srgbClr val="53525E"/>
            </a:solidFill>
            <a:ln cap="flat" cmpd="sng" w="25400">
              <a:solidFill>
                <a:srgbClr val="FAFAFA"/>
              </a:solidFill>
              <a:prstDash val="solid"/>
              <a:round/>
              <a:headEnd len="sm" w="sm" type="none"/>
              <a:tailEnd len="sm" w="sm" type="none"/>
            </a:ln>
            <a:effectLst>
              <a:outerShdw blurRad="50800" rotWithShape="0" algn="l" dist="38100">
                <a:srgbClr val="000000">
                  <a:alpha val="40000"/>
                </a:srgbClr>
              </a:outerShdw>
            </a:effectLst>
          </p:spPr>
          <p:txBody>
            <a:bodyPr anchorCtr="0" anchor="ctr" bIns="162000" lIns="91425" spcFirstLastPara="1" rIns="91425" wrap="square" tIns="351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AFAFA"/>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a:off x="8098123" y="1863524"/>
              <a:ext cx="1690199" cy="3414532"/>
            </a:xfrm>
            <a:custGeom>
              <a:rect b="b" l="l" r="r" t="t"/>
              <a:pathLst>
                <a:path extrusionOk="0" h="4536504" w="1944216">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cap="flat" cmpd="sng" w="25400">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91425" spcFirstLastPara="1" rIns="91425" wrap="square" tIns="1512000">
              <a:normAutofit/>
            </a:bodyPr>
            <a:lstStyle/>
            <a:p>
              <a:pPr indent="-214313" lvl="0" marL="214313" marR="0" rtl="0" algn="l">
                <a:lnSpc>
                  <a:spcPct val="100000"/>
                </a:lnSpc>
                <a:spcBef>
                  <a:spcPts val="0"/>
                </a:spcBef>
                <a:spcAft>
                  <a:spcPts val="0"/>
                </a:spcAft>
                <a:buClr>
                  <a:srgbClr val="000000"/>
                </a:buClr>
                <a:buSzPts val="832"/>
                <a:buFont typeface="Arial"/>
                <a:buChar char="•"/>
              </a:pPr>
              <a:r>
                <a:rPr b="0" i="0" lang="en-US" sz="832" u="none" cap="none" strike="noStrike">
                  <a:solidFill>
                    <a:srgbClr val="53525E"/>
                  </a:solidFill>
                  <a:latin typeface="Arial"/>
                  <a:ea typeface="Arial"/>
                  <a:cs typeface="Arial"/>
                  <a:sym typeface="Arial"/>
                </a:rPr>
                <a:t>Hold a fun lucky draw event during lunch break. For example: Install RBA Voices App &amp; have a chance of joining lucky lottery</a:t>
              </a:r>
              <a:endParaRPr b="0" i="0" sz="832" u="none" cap="none" strike="noStrike">
                <a:solidFill>
                  <a:srgbClr val="53525E"/>
                </a:solidFill>
                <a:latin typeface="Arial"/>
                <a:ea typeface="Arial"/>
                <a:cs typeface="Arial"/>
                <a:sym typeface="Arial"/>
              </a:endParaRPr>
            </a:p>
          </p:txBody>
        </p:sp>
        <p:sp>
          <p:nvSpPr>
            <p:cNvPr id="221" name="Google Shape;221;p7"/>
            <p:cNvSpPr txBox="1"/>
            <p:nvPr/>
          </p:nvSpPr>
          <p:spPr>
            <a:xfrm flipH="1">
              <a:off x="8153979" y="2084588"/>
              <a:ext cx="1578485" cy="270339"/>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1" i="0" lang="en-US" sz="1200" u="none" cap="none" strike="noStrike">
                  <a:solidFill>
                    <a:srgbClr val="0070C0"/>
                  </a:solidFill>
                  <a:latin typeface="Arial"/>
                  <a:ea typeface="Arial"/>
                  <a:cs typeface="Arial"/>
                  <a:sym typeface="Arial"/>
                </a:rPr>
                <a:t>Incentive</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800"/>
                <a:buFont typeface="Arial"/>
                <a:buNone/>
              </a:pPr>
              <a:r>
                <a:rPr b="1" i="0" lang="en-US" sz="800" u="none" cap="none" strike="noStrike">
                  <a:solidFill>
                    <a:srgbClr val="0070C0"/>
                  </a:solidFill>
                  <a:latin typeface="Arial"/>
                  <a:ea typeface="Arial"/>
                  <a:cs typeface="Arial"/>
                  <a:sym typeface="Arial"/>
                </a:rPr>
                <a:t>(Optional)</a:t>
              </a:r>
              <a:endParaRPr b="1" i="0" sz="800" u="none" cap="none" strike="noStrike">
                <a:solidFill>
                  <a:srgbClr val="0070C0"/>
                </a:solidFill>
                <a:latin typeface="Arial"/>
                <a:ea typeface="Arial"/>
                <a:cs typeface="Arial"/>
                <a:sym typeface="Arial"/>
              </a:endParaRPr>
            </a:p>
          </p:txBody>
        </p:sp>
      </p:grpSp>
      <p:sp>
        <p:nvSpPr>
          <p:cNvPr id="222" name="Google Shape;222;p7"/>
          <p:cNvSpPr txBox="1"/>
          <p:nvPr>
            <p:ph idx="12" type="sldNum"/>
          </p:nvPr>
        </p:nvSpPr>
        <p:spPr>
          <a:xfrm>
            <a:off x="6883400" y="4800575"/>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type="title"/>
          </p:nvPr>
        </p:nvSpPr>
        <p:spPr>
          <a:xfrm>
            <a:off x="1587500" y="205975"/>
            <a:ext cx="75054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700"/>
              <a:buNone/>
            </a:pPr>
            <a:r>
              <a:rPr b="1" lang="en-US" sz="3600">
                <a:solidFill>
                  <a:srgbClr val="FFFF00"/>
                </a:solidFill>
                <a:latin typeface="Helvetica Neue"/>
                <a:ea typeface="Helvetica Neue"/>
                <a:cs typeface="Helvetica Neue"/>
                <a:sym typeface="Helvetica Neue"/>
              </a:rPr>
              <a:t>Key Points in Tool </a:t>
            </a:r>
            <a:r>
              <a:rPr lang="en-US" sz="3600">
                <a:solidFill>
                  <a:srgbClr val="FFFF00"/>
                </a:solidFill>
                <a:latin typeface="Helvetica Neue"/>
                <a:ea typeface="Helvetica Neue"/>
                <a:cs typeface="Helvetica Neue"/>
                <a:sym typeface="Helvetica Neue"/>
              </a:rPr>
              <a:t>P</a:t>
            </a:r>
            <a:r>
              <a:rPr b="1" lang="en-US" sz="3600">
                <a:solidFill>
                  <a:srgbClr val="FFFF00"/>
                </a:solidFill>
                <a:latin typeface="Helvetica Neue"/>
                <a:ea typeface="Helvetica Neue"/>
                <a:cs typeface="Helvetica Neue"/>
                <a:sym typeface="Helvetica Neue"/>
              </a:rPr>
              <a:t>romotion</a:t>
            </a:r>
            <a:endParaRPr>
              <a:solidFill>
                <a:srgbClr val="FFFF00"/>
              </a:solidFill>
            </a:endParaRPr>
          </a:p>
        </p:txBody>
      </p:sp>
      <p:sp>
        <p:nvSpPr>
          <p:cNvPr id="228" name="Google Shape;228;p8"/>
          <p:cNvSpPr/>
          <p:nvPr/>
        </p:nvSpPr>
        <p:spPr>
          <a:xfrm>
            <a:off x="218882" y="669680"/>
            <a:ext cx="8934900" cy="507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chemeClr val="lt1"/>
              </a:solidFill>
              <a:latin typeface="Arial"/>
              <a:ea typeface="Arial"/>
              <a:cs typeface="Arial"/>
              <a:sym typeface="Arial"/>
            </a:endParaRPr>
          </a:p>
        </p:txBody>
      </p:sp>
      <p:sp>
        <p:nvSpPr>
          <p:cNvPr id="229" name="Google Shape;229;p8"/>
          <p:cNvSpPr/>
          <p:nvPr/>
        </p:nvSpPr>
        <p:spPr>
          <a:xfrm>
            <a:off x="3169400" y="1268430"/>
            <a:ext cx="1862458" cy="56652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230" name="Google Shape;230;p8"/>
          <p:cNvSpPr/>
          <p:nvPr/>
        </p:nvSpPr>
        <p:spPr>
          <a:xfrm>
            <a:off x="3262490" y="1328605"/>
            <a:ext cx="1664206" cy="455478"/>
          </a:xfrm>
          <a:prstGeom prst="roundRect">
            <a:avLst>
              <a:gd fmla="val 16667" name="adj"/>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500"/>
              <a:buFont typeface="Arial"/>
              <a:buNone/>
            </a:pPr>
            <a:r>
              <a:rPr b="1" i="0" lang="en-US" sz="1200" u="none" cap="none" strike="noStrike">
                <a:solidFill>
                  <a:srgbClr val="3F3F3F"/>
                </a:solidFill>
                <a:latin typeface="Arial"/>
                <a:ea typeface="Arial"/>
                <a:cs typeface="Arial"/>
                <a:sym typeface="Arial"/>
              </a:rPr>
              <a:t>2. How to Access Tool</a:t>
            </a:r>
            <a:endParaRPr b="1" i="0" sz="1200" u="none" cap="none" strike="noStrike">
              <a:solidFill>
                <a:srgbClr val="3F3F3F"/>
              </a:solidFill>
              <a:latin typeface="Arial"/>
              <a:ea typeface="Arial"/>
              <a:cs typeface="Arial"/>
              <a:sym typeface="Arial"/>
            </a:endParaRPr>
          </a:p>
        </p:txBody>
      </p:sp>
      <p:pic>
        <p:nvPicPr>
          <p:cNvPr id="231" name="Google Shape;231;p8"/>
          <p:cNvPicPr preferRelativeResize="0"/>
          <p:nvPr/>
        </p:nvPicPr>
        <p:blipFill rotWithShape="1">
          <a:blip r:embed="rId3">
            <a:alphaModFix/>
          </a:blip>
          <a:srcRect b="5236" l="0" r="0" t="3209"/>
          <a:stretch/>
        </p:blipFill>
        <p:spPr>
          <a:xfrm>
            <a:off x="7365834" y="2144961"/>
            <a:ext cx="1628556" cy="2797267"/>
          </a:xfrm>
          <a:prstGeom prst="rect">
            <a:avLst/>
          </a:prstGeom>
          <a:noFill/>
          <a:ln>
            <a:noFill/>
          </a:ln>
          <a:effectLst>
            <a:outerShdw blurRad="292100" rotWithShape="0" algn="tl" dir="2700000" dist="139700">
              <a:srgbClr val="333333">
                <a:alpha val="63921"/>
              </a:srgbClr>
            </a:outerShdw>
          </a:effectLst>
        </p:spPr>
      </p:pic>
      <p:sp>
        <p:nvSpPr>
          <p:cNvPr id="232" name="Google Shape;232;p8"/>
          <p:cNvSpPr/>
          <p:nvPr/>
        </p:nvSpPr>
        <p:spPr>
          <a:xfrm rot="10800000">
            <a:off x="95473" y="1899148"/>
            <a:ext cx="2718421" cy="149436"/>
          </a:xfrm>
          <a:custGeom>
            <a:rect b="b" l="l" r="r" t="t"/>
            <a:pathLst>
              <a:path extrusionOk="0" h="748233" w="4390504">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233" name="Google Shape;233;p8"/>
          <p:cNvSpPr/>
          <p:nvPr/>
        </p:nvSpPr>
        <p:spPr>
          <a:xfrm>
            <a:off x="95473" y="1268430"/>
            <a:ext cx="2695851" cy="577781"/>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p:txBody>
      </p:sp>
      <p:sp>
        <p:nvSpPr>
          <p:cNvPr id="234" name="Google Shape;234;p8"/>
          <p:cNvSpPr txBox="1"/>
          <p:nvPr/>
        </p:nvSpPr>
        <p:spPr>
          <a:xfrm>
            <a:off x="95472" y="2098327"/>
            <a:ext cx="2764625" cy="28391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-Feedback Tool: A </a:t>
            </a:r>
            <a:r>
              <a:rPr b="1" i="0" lang="en-US" sz="1050" u="none" cap="none" strike="noStrike">
                <a:solidFill>
                  <a:srgbClr val="000000"/>
                </a:solidFill>
                <a:latin typeface="Arial"/>
                <a:ea typeface="Arial"/>
                <a:cs typeface="Arial"/>
                <a:sym typeface="Arial"/>
              </a:rPr>
              <a:t>mobile platform communication </a:t>
            </a:r>
            <a:r>
              <a:rPr b="0" i="0" lang="en-US" sz="1050" u="none" cap="none" strike="noStrike">
                <a:solidFill>
                  <a:srgbClr val="000000"/>
                </a:solidFill>
                <a:latin typeface="Arial"/>
                <a:ea typeface="Arial"/>
                <a:cs typeface="Arial"/>
                <a:sym typeface="Arial"/>
              </a:rPr>
              <a:t>channel which allows workers to have a </a:t>
            </a:r>
            <a:r>
              <a:rPr b="1" i="0" lang="en-US" sz="1050" u="none" cap="none" strike="noStrike">
                <a:solidFill>
                  <a:srgbClr val="000000"/>
                </a:solidFill>
                <a:latin typeface="Arial"/>
                <a:ea typeface="Arial"/>
                <a:cs typeface="Arial"/>
                <a:sym typeface="Arial"/>
              </a:rPr>
              <a:t>1-on-1 private dialogue </a:t>
            </a:r>
            <a:r>
              <a:rPr b="0" i="0" lang="en-US" sz="1050" u="none" cap="none" strike="noStrike">
                <a:solidFill>
                  <a:srgbClr val="000000"/>
                </a:solidFill>
                <a:latin typeface="Arial"/>
                <a:ea typeface="Arial"/>
                <a:cs typeface="Arial"/>
                <a:sym typeface="Arial"/>
              </a:rPr>
              <a:t>with the manager.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 Workers can help factory </a:t>
            </a:r>
            <a:r>
              <a:rPr b="1" i="0" lang="en-US" sz="1050" u="none" cap="none" strike="noStrike">
                <a:solidFill>
                  <a:srgbClr val="000000"/>
                </a:solidFill>
                <a:latin typeface="Arial"/>
                <a:ea typeface="Arial"/>
                <a:cs typeface="Arial"/>
                <a:sym typeface="Arial"/>
              </a:rPr>
              <a:t>identify risks </a:t>
            </a:r>
            <a:r>
              <a:rPr b="0" i="0" lang="en-US" sz="1050" u="none" cap="none" strike="noStrike">
                <a:solidFill>
                  <a:srgbClr val="000000"/>
                </a:solidFill>
                <a:latin typeface="Arial"/>
                <a:ea typeface="Arial"/>
                <a:cs typeface="Arial"/>
                <a:sym typeface="Arial"/>
              </a:rPr>
              <a:t>at production floor &amp; </a:t>
            </a:r>
            <a:r>
              <a:rPr b="1" i="0" lang="en-US" sz="1050" u="none" cap="none" strike="noStrike">
                <a:solidFill>
                  <a:srgbClr val="000000"/>
                </a:solidFill>
                <a:latin typeface="Arial"/>
                <a:ea typeface="Arial"/>
                <a:cs typeface="Arial"/>
                <a:sym typeface="Arial"/>
              </a:rPr>
              <a:t>improve working experience </a:t>
            </a:r>
            <a:r>
              <a:rPr b="0" i="0" lang="en-US" sz="1050" u="none" cap="none" strike="noStrike">
                <a:solidFill>
                  <a:srgbClr val="000000"/>
                </a:solidFill>
                <a:latin typeface="Arial"/>
                <a:ea typeface="Arial"/>
                <a:cs typeface="Arial"/>
                <a:sym typeface="Arial"/>
              </a:rPr>
              <a:t>by </a:t>
            </a:r>
            <a:r>
              <a:rPr b="1" i="0" lang="en-US" sz="1050" u="none" cap="none" strike="noStrike">
                <a:solidFill>
                  <a:srgbClr val="000000"/>
                </a:solidFill>
                <a:latin typeface="Arial"/>
                <a:ea typeface="Arial"/>
                <a:cs typeface="Arial"/>
                <a:sym typeface="Arial"/>
              </a:rPr>
              <a:t>submitting a feedback.</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t/>
            </a:r>
            <a:endParaRPr b="1"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-Workers can conveniently </a:t>
            </a:r>
            <a:r>
              <a:rPr b="1" i="0" lang="en-US" sz="1050" u="none" cap="none" strike="noStrike">
                <a:solidFill>
                  <a:srgbClr val="000000"/>
                </a:solidFill>
                <a:latin typeface="Arial"/>
                <a:ea typeface="Arial"/>
                <a:cs typeface="Arial"/>
                <a:sym typeface="Arial"/>
              </a:rPr>
              <a:t>submit inquiries </a:t>
            </a:r>
            <a:r>
              <a:rPr b="0" i="0" lang="en-US" sz="1050" u="none" cap="none" strike="noStrike">
                <a:solidFill>
                  <a:srgbClr val="000000"/>
                </a:solidFill>
                <a:latin typeface="Arial"/>
                <a:ea typeface="Arial"/>
                <a:cs typeface="Arial"/>
                <a:sym typeface="Arial"/>
              </a:rPr>
              <a:t>from </a:t>
            </a:r>
            <a:r>
              <a:rPr b="1" i="0" lang="en-US" sz="1050" u="none" cap="none" strike="noStrike">
                <a:solidFill>
                  <a:srgbClr val="000000"/>
                </a:solidFill>
                <a:latin typeface="Arial"/>
                <a:ea typeface="Arial"/>
                <a:cs typeface="Arial"/>
                <a:sym typeface="Arial"/>
              </a:rPr>
              <a:t>anywhere, anytime.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t/>
            </a:r>
            <a:endParaRPr b="1"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-Workers can submit inquiries </a:t>
            </a:r>
            <a:r>
              <a:rPr b="1" i="0" lang="en-US" sz="1050" u="none" cap="none" strike="noStrike">
                <a:solidFill>
                  <a:srgbClr val="000000"/>
                </a:solidFill>
                <a:latin typeface="Arial"/>
                <a:ea typeface="Arial"/>
                <a:cs typeface="Arial"/>
                <a:sym typeface="Arial"/>
              </a:rPr>
              <a:t>anonymously </a:t>
            </a:r>
            <a:r>
              <a:rPr b="0" i="0" lang="en-US" sz="1050" u="none" cap="none" strike="noStrike">
                <a:solidFill>
                  <a:srgbClr val="000000"/>
                </a:solidFill>
                <a:latin typeface="Arial"/>
                <a:ea typeface="Arial"/>
                <a:cs typeface="Arial"/>
                <a:sym typeface="Arial"/>
              </a:rPr>
              <a:t>for </a:t>
            </a:r>
            <a:r>
              <a:rPr b="1" i="0" lang="en-US" sz="1050" u="none" cap="none" strike="noStrike">
                <a:solidFill>
                  <a:srgbClr val="000000"/>
                </a:solidFill>
                <a:latin typeface="Arial"/>
                <a:ea typeface="Arial"/>
                <a:cs typeface="Arial"/>
                <a:sym typeface="Arial"/>
              </a:rPr>
              <a:t>sensitive information.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t/>
            </a:r>
            <a:endParaRPr b="1"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-Workers can </a:t>
            </a:r>
            <a:r>
              <a:rPr b="1" i="0" lang="en-US" sz="1050" u="none" cap="none" strike="noStrike">
                <a:solidFill>
                  <a:srgbClr val="000000"/>
                </a:solidFill>
                <a:latin typeface="Arial"/>
                <a:ea typeface="Arial"/>
                <a:cs typeface="Arial"/>
                <a:sym typeface="Arial"/>
              </a:rPr>
              <a:t>escalate grievances </a:t>
            </a:r>
            <a:r>
              <a:rPr b="0" i="0" lang="en-US" sz="1050" u="none" cap="none" strike="noStrike">
                <a:solidFill>
                  <a:srgbClr val="000000"/>
                </a:solidFill>
                <a:latin typeface="Arial"/>
                <a:ea typeface="Arial"/>
                <a:cs typeface="Arial"/>
                <a:sym typeface="Arial"/>
              </a:rPr>
              <a:t>to 3rd party organizations for further oversight.</a:t>
            </a:r>
            <a:endParaRPr b="0" i="0" sz="1400" u="none" cap="none" strike="noStrike">
              <a:solidFill>
                <a:srgbClr val="000000"/>
              </a:solidFill>
              <a:latin typeface="Arial"/>
              <a:ea typeface="Arial"/>
              <a:cs typeface="Arial"/>
              <a:sym typeface="Arial"/>
            </a:endParaRPr>
          </a:p>
        </p:txBody>
      </p:sp>
      <p:cxnSp>
        <p:nvCxnSpPr>
          <p:cNvPr id="235" name="Google Shape;235;p8"/>
          <p:cNvCxnSpPr/>
          <p:nvPr/>
        </p:nvCxnSpPr>
        <p:spPr>
          <a:xfrm>
            <a:off x="2847936" y="1533308"/>
            <a:ext cx="220150" cy="0"/>
          </a:xfrm>
          <a:prstGeom prst="straightConnector1">
            <a:avLst/>
          </a:prstGeom>
          <a:noFill/>
          <a:ln cap="flat" cmpd="sng" w="38100">
            <a:solidFill>
              <a:srgbClr val="4A7DBA"/>
            </a:solidFill>
            <a:prstDash val="dot"/>
            <a:round/>
            <a:headEnd len="sm" w="sm" type="none"/>
            <a:tailEnd len="med" w="med" type="triangle"/>
          </a:ln>
        </p:spPr>
      </p:cxnSp>
      <p:grpSp>
        <p:nvGrpSpPr>
          <p:cNvPr id="236" name="Google Shape;236;p8"/>
          <p:cNvGrpSpPr/>
          <p:nvPr/>
        </p:nvGrpSpPr>
        <p:grpSpPr>
          <a:xfrm>
            <a:off x="3007339" y="2119947"/>
            <a:ext cx="2024518" cy="2582576"/>
            <a:chOff x="4808839" y="1335585"/>
            <a:chExt cx="3103661" cy="3710065"/>
          </a:xfrm>
        </p:grpSpPr>
        <p:pic>
          <p:nvPicPr>
            <p:cNvPr id="237" name="Google Shape;237;p8"/>
            <p:cNvPicPr preferRelativeResize="0"/>
            <p:nvPr/>
          </p:nvPicPr>
          <p:blipFill rotWithShape="1">
            <a:blip r:embed="rId4">
              <a:alphaModFix/>
            </a:blip>
            <a:srcRect b="0" l="0" r="0" t="0"/>
            <a:stretch/>
          </p:blipFill>
          <p:spPr>
            <a:xfrm rot="-589911">
              <a:off x="5076864" y="1500509"/>
              <a:ext cx="2218099" cy="3330032"/>
            </a:xfrm>
            <a:prstGeom prst="rect">
              <a:avLst/>
            </a:prstGeom>
            <a:noFill/>
            <a:ln>
              <a:noFill/>
            </a:ln>
          </p:spPr>
        </p:pic>
        <p:pic>
          <p:nvPicPr>
            <p:cNvPr id="238" name="Google Shape;238;p8"/>
            <p:cNvPicPr preferRelativeResize="0"/>
            <p:nvPr/>
          </p:nvPicPr>
          <p:blipFill rotWithShape="1">
            <a:blip r:embed="rId4">
              <a:alphaModFix/>
            </a:blip>
            <a:srcRect b="0" l="0" r="0" t="0"/>
            <a:stretch/>
          </p:blipFill>
          <p:spPr>
            <a:xfrm rot="-185496">
              <a:off x="5363227" y="1500562"/>
              <a:ext cx="2218183" cy="3329923"/>
            </a:xfrm>
            <a:prstGeom prst="rect">
              <a:avLst/>
            </a:prstGeom>
            <a:noFill/>
            <a:ln>
              <a:noFill/>
            </a:ln>
          </p:spPr>
        </p:pic>
        <p:pic>
          <p:nvPicPr>
            <p:cNvPr id="239" name="Google Shape;239;p8"/>
            <p:cNvPicPr preferRelativeResize="0"/>
            <p:nvPr/>
          </p:nvPicPr>
          <p:blipFill rotWithShape="1">
            <a:blip r:embed="rId5">
              <a:alphaModFix/>
            </a:blip>
            <a:srcRect b="0" l="0" r="0" t="0"/>
            <a:stretch/>
          </p:blipFill>
          <p:spPr>
            <a:xfrm>
              <a:off x="5610625" y="1592000"/>
              <a:ext cx="2301875" cy="3453650"/>
            </a:xfrm>
            <a:prstGeom prst="rect">
              <a:avLst/>
            </a:prstGeom>
            <a:noFill/>
            <a:ln>
              <a:noFill/>
            </a:ln>
          </p:spPr>
        </p:pic>
      </p:grpSp>
      <p:sp>
        <p:nvSpPr>
          <p:cNvPr id="240" name="Google Shape;240;p8"/>
          <p:cNvSpPr/>
          <p:nvPr/>
        </p:nvSpPr>
        <p:spPr>
          <a:xfrm rot="10800000">
            <a:off x="3175748" y="1906613"/>
            <a:ext cx="1856109" cy="141971"/>
          </a:xfrm>
          <a:custGeom>
            <a:rect b="b" l="l" r="r" t="t"/>
            <a:pathLst>
              <a:path extrusionOk="0" h="748233" w="4390504">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241" name="Google Shape;241;p8"/>
          <p:cNvSpPr/>
          <p:nvPr/>
        </p:nvSpPr>
        <p:spPr>
          <a:xfrm>
            <a:off x="614306" y="1328605"/>
            <a:ext cx="1664206" cy="455478"/>
          </a:xfrm>
          <a:prstGeom prst="roundRect">
            <a:avLst>
              <a:gd fmla="val 16667" name="adj"/>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500"/>
              <a:buFont typeface="Arial"/>
              <a:buNone/>
            </a:pPr>
            <a:r>
              <a:rPr b="1" i="0" lang="en-US" sz="1200" u="none" cap="none" strike="noStrike">
                <a:solidFill>
                  <a:srgbClr val="3F3F3F"/>
                </a:solidFill>
                <a:latin typeface="Arial"/>
                <a:ea typeface="Arial"/>
                <a:cs typeface="Arial"/>
                <a:sym typeface="Arial"/>
              </a:rPr>
              <a:t>1. Tool Introduction</a:t>
            </a:r>
            <a:endParaRPr b="1" i="0" sz="1200" u="none" cap="none" strike="noStrike">
              <a:solidFill>
                <a:srgbClr val="3F3F3F"/>
              </a:solidFill>
              <a:latin typeface="Arial"/>
              <a:ea typeface="Arial"/>
              <a:cs typeface="Arial"/>
              <a:sym typeface="Arial"/>
            </a:endParaRPr>
          </a:p>
        </p:txBody>
      </p:sp>
      <p:sp>
        <p:nvSpPr>
          <p:cNvPr id="242" name="Google Shape;242;p8"/>
          <p:cNvSpPr/>
          <p:nvPr/>
        </p:nvSpPr>
        <p:spPr>
          <a:xfrm>
            <a:off x="5384568" y="1268430"/>
            <a:ext cx="1628558" cy="56652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500"/>
              <a:buFont typeface="Arial"/>
              <a:buNone/>
            </a:pPr>
            <a:r>
              <a:t/>
            </a:r>
            <a:endParaRPr b="1" i="0" sz="1600" u="none" cap="none" strike="noStrike">
              <a:solidFill>
                <a:srgbClr val="3F3F3F"/>
              </a:solidFill>
              <a:latin typeface="Arial"/>
              <a:ea typeface="Arial"/>
              <a:cs typeface="Arial"/>
              <a:sym typeface="Arial"/>
            </a:endParaRPr>
          </a:p>
        </p:txBody>
      </p:sp>
      <p:sp>
        <p:nvSpPr>
          <p:cNvPr id="243" name="Google Shape;243;p8"/>
          <p:cNvSpPr/>
          <p:nvPr/>
        </p:nvSpPr>
        <p:spPr>
          <a:xfrm>
            <a:off x="5325260" y="1307250"/>
            <a:ext cx="1664206" cy="455478"/>
          </a:xfrm>
          <a:prstGeom prst="roundRect">
            <a:avLst>
              <a:gd fmla="val 16667"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US" sz="1200" u="none" cap="none" strike="noStrike">
                <a:solidFill>
                  <a:srgbClr val="3F3F3F"/>
                </a:solidFill>
                <a:latin typeface="Arial"/>
                <a:ea typeface="Arial"/>
                <a:cs typeface="Arial"/>
                <a:sym typeface="Arial"/>
              </a:rPr>
              <a:t>3. How to Sign-up  and Log-In</a:t>
            </a:r>
            <a:endParaRPr b="1" i="0" sz="1200" u="none" cap="none" strike="noStrike">
              <a:solidFill>
                <a:srgbClr val="3F3F3F"/>
              </a:solidFill>
              <a:latin typeface="Arial"/>
              <a:ea typeface="Arial"/>
              <a:cs typeface="Arial"/>
              <a:sym typeface="Arial"/>
            </a:endParaRPr>
          </a:p>
        </p:txBody>
      </p:sp>
      <p:cxnSp>
        <p:nvCxnSpPr>
          <p:cNvPr id="244" name="Google Shape;244;p8"/>
          <p:cNvCxnSpPr/>
          <p:nvPr/>
        </p:nvCxnSpPr>
        <p:spPr>
          <a:xfrm>
            <a:off x="5095357" y="1533308"/>
            <a:ext cx="220150" cy="0"/>
          </a:xfrm>
          <a:prstGeom prst="straightConnector1">
            <a:avLst/>
          </a:prstGeom>
          <a:noFill/>
          <a:ln cap="flat" cmpd="sng" w="38100">
            <a:solidFill>
              <a:srgbClr val="4A7DBA"/>
            </a:solidFill>
            <a:prstDash val="dot"/>
            <a:round/>
            <a:headEnd len="sm" w="sm" type="none"/>
            <a:tailEnd len="med" w="med" type="triangle"/>
          </a:ln>
        </p:spPr>
      </p:cxnSp>
      <p:sp>
        <p:nvSpPr>
          <p:cNvPr id="245" name="Google Shape;245;p8"/>
          <p:cNvSpPr/>
          <p:nvPr/>
        </p:nvSpPr>
        <p:spPr>
          <a:xfrm rot="10800000">
            <a:off x="5384567" y="1897697"/>
            <a:ext cx="1628557" cy="149436"/>
          </a:xfrm>
          <a:custGeom>
            <a:rect b="b" l="l" r="r" t="t"/>
            <a:pathLst>
              <a:path extrusionOk="0" h="748233" w="4390504">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pic>
        <p:nvPicPr>
          <p:cNvPr id="246" name="Google Shape;246;p8"/>
          <p:cNvPicPr preferRelativeResize="0"/>
          <p:nvPr/>
        </p:nvPicPr>
        <p:blipFill rotWithShape="1">
          <a:blip r:embed="rId6">
            <a:alphaModFix/>
          </a:blip>
          <a:srcRect b="0" l="0" r="0" t="0"/>
          <a:stretch/>
        </p:blipFill>
        <p:spPr>
          <a:xfrm>
            <a:off x="5384567" y="2144961"/>
            <a:ext cx="1628557" cy="2792564"/>
          </a:xfrm>
          <a:prstGeom prst="rect">
            <a:avLst/>
          </a:prstGeom>
          <a:noFill/>
          <a:ln>
            <a:noFill/>
          </a:ln>
          <a:effectLst>
            <a:outerShdw blurRad="292100" rotWithShape="0" algn="tl" dir="2700000" dist="139700">
              <a:srgbClr val="333333">
                <a:alpha val="63921"/>
              </a:srgbClr>
            </a:outerShdw>
          </a:effectLst>
        </p:spPr>
      </p:pic>
      <p:cxnSp>
        <p:nvCxnSpPr>
          <p:cNvPr id="247" name="Google Shape;247;p8"/>
          <p:cNvCxnSpPr/>
          <p:nvPr/>
        </p:nvCxnSpPr>
        <p:spPr>
          <a:xfrm>
            <a:off x="7063857" y="1529252"/>
            <a:ext cx="220150" cy="0"/>
          </a:xfrm>
          <a:prstGeom prst="straightConnector1">
            <a:avLst/>
          </a:prstGeom>
          <a:noFill/>
          <a:ln cap="flat" cmpd="sng" w="38100">
            <a:solidFill>
              <a:srgbClr val="4A7DBA"/>
            </a:solidFill>
            <a:prstDash val="dot"/>
            <a:round/>
            <a:headEnd len="sm" w="sm" type="none"/>
            <a:tailEnd len="med" w="med" type="triangle"/>
          </a:ln>
        </p:spPr>
      </p:cxnSp>
      <p:sp>
        <p:nvSpPr>
          <p:cNvPr id="248" name="Google Shape;248;p8"/>
          <p:cNvSpPr/>
          <p:nvPr/>
        </p:nvSpPr>
        <p:spPr>
          <a:xfrm>
            <a:off x="7365834" y="1279683"/>
            <a:ext cx="1628558" cy="56652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100" u="none" cap="none" strike="noStrike">
                <a:solidFill>
                  <a:srgbClr val="3F3F3F"/>
                </a:solidFill>
                <a:latin typeface="Arial"/>
                <a:ea typeface="Arial"/>
                <a:cs typeface="Arial"/>
                <a:sym typeface="Arial"/>
              </a:rPr>
              <a:t>4. How to Submit Feedback &amp; Receive Response</a:t>
            </a:r>
            <a:endParaRPr/>
          </a:p>
        </p:txBody>
      </p:sp>
      <p:sp>
        <p:nvSpPr>
          <p:cNvPr id="249" name="Google Shape;249;p8"/>
          <p:cNvSpPr/>
          <p:nvPr/>
        </p:nvSpPr>
        <p:spPr>
          <a:xfrm rot="10800000">
            <a:off x="7365834" y="1906613"/>
            <a:ext cx="1628557" cy="149436"/>
          </a:xfrm>
          <a:custGeom>
            <a:rect b="b" l="l" r="r" t="t"/>
            <a:pathLst>
              <a:path extrusionOk="0" h="748233" w="4390504">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250" name="Google Shape;250;p8"/>
          <p:cNvSpPr/>
          <p:nvPr/>
        </p:nvSpPr>
        <p:spPr>
          <a:xfrm>
            <a:off x="5486571" y="2957345"/>
            <a:ext cx="984427" cy="883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70C0"/>
                </a:solidFill>
                <a:latin typeface="Arial"/>
                <a:ea typeface="Arial"/>
                <a:cs typeface="Arial"/>
                <a:sym typeface="Arial"/>
              </a:rPr>
              <a:t>Factory Name</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5486571" y="3143485"/>
            <a:ext cx="1252708" cy="1198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70C0"/>
                </a:solidFill>
                <a:latin typeface="Arial"/>
                <a:ea typeface="Arial"/>
                <a:cs typeface="Arial"/>
                <a:sym typeface="Arial"/>
              </a:rPr>
              <a:t>Employee ID or Mobile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5486571" y="3349610"/>
            <a:ext cx="984427" cy="883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70C0"/>
                </a:solidFill>
                <a:latin typeface="Arial"/>
                <a:ea typeface="Arial"/>
                <a:cs typeface="Arial"/>
                <a:sym typeface="Arial"/>
              </a:rPr>
              <a:t>Password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2020-10-19T19:35:05Z</dcterms:created>
  <dc:creator>Deborah Albers</dc:creator>
</cp:coreProperties>
</file>